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9.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3.xml" ContentType="application/vnd.openxmlformats-officedocument.presentationml.tags+xml"/>
  <Override PartName="/ppt/notesSlides/notesSlide43.xml" ContentType="application/vnd.openxmlformats-officedocument.presentationml.notesSlide+xml"/>
  <Override PartName="/ppt/tags/tag4.xml" ContentType="application/vnd.openxmlformats-officedocument.presentationml.tags+xml"/>
  <Override PartName="/ppt/notesSlides/notesSlide44.xml" ContentType="application/vnd.openxmlformats-officedocument.presentationml.notesSlide+xml"/>
  <Override PartName="/ppt/tags/tag5.xml" ContentType="application/vnd.openxmlformats-officedocument.presentationml.tags+xml"/>
  <Override PartName="/ppt/notesSlides/notesSlide45.xml" ContentType="application/vnd.openxmlformats-officedocument.presentationml.notesSlide+xml"/>
  <Override PartName="/ppt/charts/chart6.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7.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1" r:id="rId1"/>
    <p:sldMasterId id="2147483744" r:id="rId2"/>
  </p:sldMasterIdLst>
  <p:notesMasterIdLst>
    <p:notesMasterId r:id="rId207"/>
  </p:notesMasterIdLst>
  <p:handoutMasterIdLst>
    <p:handoutMasterId r:id="rId208"/>
  </p:handoutMasterIdLst>
  <p:sldIdLst>
    <p:sldId id="464" r:id="rId3"/>
    <p:sldId id="1217" r:id="rId4"/>
    <p:sldId id="1218" r:id="rId5"/>
    <p:sldId id="1210" r:id="rId6"/>
    <p:sldId id="1268" r:id="rId7"/>
    <p:sldId id="1211" r:id="rId8"/>
    <p:sldId id="1212" r:id="rId9"/>
    <p:sldId id="1008" r:id="rId10"/>
    <p:sldId id="1146" r:id="rId11"/>
    <p:sldId id="1269" r:id="rId12"/>
    <p:sldId id="1147" r:id="rId13"/>
    <p:sldId id="1270" r:id="rId14"/>
    <p:sldId id="1215" r:id="rId15"/>
    <p:sldId id="1009" r:id="rId16"/>
    <p:sldId id="1010" r:id="rId17"/>
    <p:sldId id="1220" r:id="rId18"/>
    <p:sldId id="1011" r:id="rId19"/>
    <p:sldId id="1221" r:id="rId20"/>
    <p:sldId id="1012" r:id="rId21"/>
    <p:sldId id="1228" r:id="rId22"/>
    <p:sldId id="1014" r:id="rId23"/>
    <p:sldId id="1050" r:id="rId24"/>
    <p:sldId id="948" r:id="rId25"/>
    <p:sldId id="1023" r:id="rId26"/>
    <p:sldId id="917" r:id="rId27"/>
    <p:sldId id="1013" r:id="rId28"/>
    <p:sldId id="950" r:id="rId29"/>
    <p:sldId id="951" r:id="rId30"/>
    <p:sldId id="952" r:id="rId31"/>
    <p:sldId id="947" r:id="rId32"/>
    <p:sldId id="1117" r:id="rId33"/>
    <p:sldId id="1022" r:id="rId34"/>
    <p:sldId id="1119" r:id="rId35"/>
    <p:sldId id="1120" r:id="rId36"/>
    <p:sldId id="1216" r:id="rId37"/>
    <p:sldId id="1031" r:id="rId38"/>
    <p:sldId id="1278" r:id="rId39"/>
    <p:sldId id="1279" r:id="rId40"/>
    <p:sldId id="1052" r:id="rId41"/>
    <p:sldId id="1280" r:id="rId42"/>
    <p:sldId id="1288" r:id="rId43"/>
    <p:sldId id="1286" r:id="rId44"/>
    <p:sldId id="1343" r:id="rId45"/>
    <p:sldId id="1295" r:id="rId46"/>
    <p:sldId id="1296" r:id="rId47"/>
    <p:sldId id="1290" r:id="rId48"/>
    <p:sldId id="1294" r:id="rId49"/>
    <p:sldId id="1292" r:id="rId50"/>
    <p:sldId id="1282" r:id="rId51"/>
    <p:sldId id="1319" r:id="rId52"/>
    <p:sldId id="1106" r:id="rId53"/>
    <p:sldId id="1036" r:id="rId54"/>
    <p:sldId id="1039" r:id="rId55"/>
    <p:sldId id="1083" r:id="rId56"/>
    <p:sldId id="1084" r:id="rId57"/>
    <p:sldId id="1086" r:id="rId58"/>
    <p:sldId id="1040" r:id="rId59"/>
    <p:sldId id="1107" r:id="rId60"/>
    <p:sldId id="1219" r:id="rId61"/>
    <p:sldId id="1110" r:id="rId62"/>
    <p:sldId id="1333" r:id="rId63"/>
    <p:sldId id="1111" r:id="rId64"/>
    <p:sldId id="1112" r:id="rId65"/>
    <p:sldId id="1109" r:id="rId66"/>
    <p:sldId id="1113" r:id="rId67"/>
    <p:sldId id="1046" r:id="rId68"/>
    <p:sldId id="1055" r:id="rId69"/>
    <p:sldId id="1087" r:id="rId70"/>
    <p:sldId id="1089" r:id="rId71"/>
    <p:sldId id="1090" r:id="rId72"/>
    <p:sldId id="1091" r:id="rId73"/>
    <p:sldId id="1092" r:id="rId74"/>
    <p:sldId id="1093" r:id="rId75"/>
    <p:sldId id="1094" r:id="rId76"/>
    <p:sldId id="1095" r:id="rId77"/>
    <p:sldId id="1096" r:id="rId78"/>
    <p:sldId id="1097" r:id="rId79"/>
    <p:sldId id="1098" r:id="rId80"/>
    <p:sldId id="1099" r:id="rId81"/>
    <p:sldId id="1057" r:id="rId82"/>
    <p:sldId id="1058" r:id="rId83"/>
    <p:sldId id="1059" r:id="rId84"/>
    <p:sldId id="1060" r:id="rId85"/>
    <p:sldId id="1061" r:id="rId86"/>
    <p:sldId id="1062" r:id="rId87"/>
    <p:sldId id="1063" r:id="rId88"/>
    <p:sldId id="1064" r:id="rId89"/>
    <p:sldId id="1065" r:id="rId90"/>
    <p:sldId id="1033" r:id="rId91"/>
    <p:sldId id="1034" r:id="rId92"/>
    <p:sldId id="1035" r:id="rId93"/>
    <p:sldId id="1066" r:id="rId94"/>
    <p:sldId id="1067" r:id="rId95"/>
    <p:sldId id="1081" r:id="rId96"/>
    <p:sldId id="1103" r:id="rId97"/>
    <p:sldId id="1233" r:id="rId98"/>
    <p:sldId id="1234" r:id="rId99"/>
    <p:sldId id="1114" r:id="rId100"/>
    <p:sldId id="1115" r:id="rId101"/>
    <p:sldId id="1325" r:id="rId102"/>
    <p:sldId id="1324" r:id="rId103"/>
    <p:sldId id="1024" r:id="rId104"/>
    <p:sldId id="1116" r:id="rId105"/>
    <p:sldId id="1128" r:id="rId106"/>
    <p:sldId id="1129" r:id="rId107"/>
    <p:sldId id="1253" r:id="rId108"/>
    <p:sldId id="1283" r:id="rId109"/>
    <p:sldId id="1284" r:id="rId110"/>
    <p:sldId id="1257" r:id="rId111"/>
    <p:sldId id="1030" r:id="rId112"/>
    <p:sldId id="1335" r:id="rId113"/>
    <p:sldId id="1336" r:id="rId114"/>
    <p:sldId id="1326" r:id="rId115"/>
    <p:sldId id="1025" r:id="rId116"/>
    <p:sldId id="1026" r:id="rId117"/>
    <p:sldId id="1028" r:id="rId118"/>
    <p:sldId id="1226" r:id="rId119"/>
    <p:sldId id="1300" r:id="rId120"/>
    <p:sldId id="1303" r:id="rId121"/>
    <p:sldId id="1301" r:id="rId122"/>
    <p:sldId id="1309" r:id="rId123"/>
    <p:sldId id="1285" r:id="rId124"/>
    <p:sldId id="1310" r:id="rId125"/>
    <p:sldId id="1306" r:id="rId126"/>
    <p:sldId id="1307" r:id="rId127"/>
    <p:sldId id="1308" r:id="rId128"/>
    <p:sldId id="1241" r:id="rId129"/>
    <p:sldId id="1242" r:id="rId130"/>
    <p:sldId id="1195" r:id="rId131"/>
    <p:sldId id="1104" r:id="rId132"/>
    <p:sldId id="1327" r:id="rId133"/>
    <p:sldId id="1150" r:id="rId134"/>
    <p:sldId id="1151" r:id="rId135"/>
    <p:sldId id="1152" r:id="rId136"/>
    <p:sldId id="1153" r:id="rId137"/>
    <p:sldId id="1154" r:id="rId138"/>
    <p:sldId id="1155" r:id="rId139"/>
    <p:sldId id="1156" r:id="rId140"/>
    <p:sldId id="1167" r:id="rId141"/>
    <p:sldId id="1168" r:id="rId142"/>
    <p:sldId id="1169" r:id="rId143"/>
    <p:sldId id="1170" r:id="rId144"/>
    <p:sldId id="1101" r:id="rId145"/>
    <p:sldId id="1134" r:id="rId146"/>
    <p:sldId id="1208" r:id="rId147"/>
    <p:sldId id="1130" r:id="rId148"/>
    <p:sldId id="1133" r:id="rId149"/>
    <p:sldId id="1131" r:id="rId150"/>
    <p:sldId id="1213" r:id="rId151"/>
    <p:sldId id="1225" r:id="rId152"/>
    <p:sldId id="1227" r:id="rId153"/>
    <p:sldId id="1271" r:id="rId154"/>
    <p:sldId id="1249" r:id="rId155"/>
    <p:sldId id="1251" r:id="rId156"/>
    <p:sldId id="1252" r:id="rId157"/>
    <p:sldId id="1214" r:id="rId158"/>
    <p:sldId id="1258" r:id="rId159"/>
    <p:sldId id="1275" r:id="rId160"/>
    <p:sldId id="1276" r:id="rId161"/>
    <p:sldId id="1273" r:id="rId162"/>
    <p:sldId id="1247" r:id="rId163"/>
    <p:sldId id="1202" r:id="rId164"/>
    <p:sldId id="977" r:id="rId165"/>
    <p:sldId id="1311" r:id="rId166"/>
    <p:sldId id="1199" r:id="rId167"/>
    <p:sldId id="1200" r:id="rId168"/>
    <p:sldId id="1201" r:id="rId169"/>
    <p:sldId id="1203" r:id="rId170"/>
    <p:sldId id="1204" r:id="rId171"/>
    <p:sldId id="1313" r:id="rId172"/>
    <p:sldId id="1299" r:id="rId173"/>
    <p:sldId id="1262" r:id="rId174"/>
    <p:sldId id="1261" r:id="rId175"/>
    <p:sldId id="1337" r:id="rId176"/>
    <p:sldId id="1338" r:id="rId177"/>
    <p:sldId id="1339" r:id="rId178"/>
    <p:sldId id="1340" r:id="rId179"/>
    <p:sldId id="1341" r:id="rId180"/>
    <p:sldId id="1342" r:id="rId181"/>
    <p:sldId id="1260" r:id="rId182"/>
    <p:sldId id="1329" r:id="rId183"/>
    <p:sldId id="1316" r:id="rId184"/>
    <p:sldId id="1331" r:id="rId185"/>
    <p:sldId id="1332" r:id="rId186"/>
    <p:sldId id="1206" r:id="rId187"/>
    <p:sldId id="1317" r:id="rId188"/>
    <p:sldId id="1002" r:id="rId189"/>
    <p:sldId id="1003" r:id="rId190"/>
    <p:sldId id="1006" r:id="rId191"/>
    <p:sldId id="1321" r:id="rId192"/>
    <p:sldId id="1322" r:id="rId193"/>
    <p:sldId id="1121" r:id="rId194"/>
    <p:sldId id="1122" r:id="rId195"/>
    <p:sldId id="1123" r:id="rId196"/>
    <p:sldId id="1124" r:id="rId197"/>
    <p:sldId id="1125" r:id="rId198"/>
    <p:sldId id="1209" r:id="rId199"/>
    <p:sldId id="1102" r:id="rId200"/>
    <p:sldId id="1235" r:id="rId201"/>
    <p:sldId id="1237" r:id="rId202"/>
    <p:sldId id="1328" r:id="rId203"/>
    <p:sldId id="1007" r:id="rId204"/>
    <p:sldId id="976" r:id="rId205"/>
    <p:sldId id="1232" r:id="rId20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4E88"/>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92" autoAdjust="0"/>
    <p:restoredTop sz="89323" autoAdjust="0"/>
  </p:normalViewPr>
  <p:slideViewPr>
    <p:cSldViewPr>
      <p:cViewPr>
        <p:scale>
          <a:sx n="50" d="100"/>
          <a:sy n="50" d="100"/>
        </p:scale>
        <p:origin x="-1350" y="-2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9" d="100"/>
          <a:sy n="69" d="100"/>
        </p:scale>
        <p:origin x="-331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11"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theme" Target="theme/theme1.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notesMaster" Target="notesMasters/notes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commentAuthors" Target="commentAuthors.xml"/><Relationship Id="rId190" Type="http://schemas.openxmlformats.org/officeDocument/2006/relationships/slide" Target="slides/slide188.xml"/><Relationship Id="rId204" Type="http://schemas.openxmlformats.org/officeDocument/2006/relationships/slide" Target="slides/slide20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presProps" Target="presProps.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5.bin"/></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oleObject" Target="file:///C:\Users\user\AppData\Local\Microsoft\Windows\Temporary%20Internet%20Files\Content.Outlook\5R7HQ6RW\PsychForest%20figure.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user\Desktop\Bar-Ilan\Argumentation%20project%202013\&#1504;&#1497;&#1505;&#1493;&#1497;&#1497;&#1501;\Experiment%207%20-%20rec%20sys\agents%20sumery.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λ=0</c:v>
                </c:pt>
              </c:strCache>
            </c:strRef>
          </c:tx>
          <c:invertIfNegative val="0"/>
          <c:cat>
            <c:strRef>
              <c:f>Sheet1!$A$2:$A$4</c:f>
              <c:strCache>
                <c:ptCount val="3"/>
                <c:pt idx="0">
                  <c:v>a1 (U=1.5)</c:v>
                </c:pt>
                <c:pt idx="1">
                  <c:v>a2 (U=2.5)</c:v>
                </c:pt>
                <c:pt idx="2">
                  <c:v>a3 (U=5)</c:v>
                </c:pt>
              </c:strCache>
            </c:strRef>
          </c:cat>
          <c:val>
            <c:numRef>
              <c:f>Sheet1!$B$2:$B$4</c:f>
              <c:numCache>
                <c:formatCode>General</c:formatCode>
                <c:ptCount val="3"/>
                <c:pt idx="0">
                  <c:v>0.33</c:v>
                </c:pt>
                <c:pt idx="1">
                  <c:v>0.33</c:v>
                </c:pt>
                <c:pt idx="2">
                  <c:v>0.33</c:v>
                </c:pt>
              </c:numCache>
            </c:numRef>
          </c:val>
        </c:ser>
        <c:ser>
          <c:idx val="1"/>
          <c:order val="1"/>
          <c:tx>
            <c:strRef>
              <c:f>Sheet1!$C$1</c:f>
              <c:strCache>
                <c:ptCount val="1"/>
                <c:pt idx="0">
                  <c:v>λ=0.76</c:v>
                </c:pt>
              </c:strCache>
            </c:strRef>
          </c:tx>
          <c:invertIfNegative val="0"/>
          <c:cat>
            <c:strRef>
              <c:f>Sheet1!$A$2:$A$4</c:f>
              <c:strCache>
                <c:ptCount val="3"/>
                <c:pt idx="0">
                  <c:v>a1 (U=1.5)</c:v>
                </c:pt>
                <c:pt idx="1">
                  <c:v>a2 (U=2.5)</c:v>
                </c:pt>
                <c:pt idx="2">
                  <c:v>a3 (U=5)</c:v>
                </c:pt>
              </c:strCache>
            </c:strRef>
          </c:cat>
          <c:val>
            <c:numRef>
              <c:f>Sheet1!$C$2:$C$4</c:f>
              <c:numCache>
                <c:formatCode>General</c:formatCode>
                <c:ptCount val="3"/>
                <c:pt idx="0">
                  <c:v>5.7357320482522497E-2</c:v>
                </c:pt>
                <c:pt idx="1">
                  <c:v>0.12264579445919301</c:v>
                </c:pt>
                <c:pt idx="2">
                  <c:v>0.819996835543643</c:v>
                </c:pt>
              </c:numCache>
            </c:numRef>
          </c:val>
        </c:ser>
        <c:ser>
          <c:idx val="2"/>
          <c:order val="2"/>
          <c:tx>
            <c:strRef>
              <c:f>Sheet1!$D$1</c:f>
              <c:strCache>
                <c:ptCount val="1"/>
                <c:pt idx="0">
                  <c:v>λ-&gt;infinity</c:v>
                </c:pt>
              </c:strCache>
            </c:strRef>
          </c:tx>
          <c:invertIfNegative val="0"/>
          <c:cat>
            <c:strRef>
              <c:f>Sheet1!$A$2:$A$4</c:f>
              <c:strCache>
                <c:ptCount val="3"/>
                <c:pt idx="0">
                  <c:v>a1 (U=1.5)</c:v>
                </c:pt>
                <c:pt idx="1">
                  <c:v>a2 (U=2.5)</c:v>
                </c:pt>
                <c:pt idx="2">
                  <c:v>a3 (U=5)</c:v>
                </c:pt>
              </c:strCache>
            </c:strRef>
          </c:cat>
          <c:val>
            <c:numRef>
              <c:f>Sheet1!$D$2:$D$4</c:f>
              <c:numCache>
                <c:formatCode>General</c:formatCode>
                <c:ptCount val="3"/>
                <c:pt idx="0">
                  <c:v>0</c:v>
                </c:pt>
                <c:pt idx="1">
                  <c:v>0</c:v>
                </c:pt>
                <c:pt idx="2">
                  <c:v>1</c:v>
                </c:pt>
              </c:numCache>
            </c:numRef>
          </c:val>
        </c:ser>
        <c:dLbls>
          <c:showLegendKey val="0"/>
          <c:showVal val="0"/>
          <c:showCatName val="0"/>
          <c:showSerName val="0"/>
          <c:showPercent val="0"/>
          <c:showBubbleSize val="0"/>
        </c:dLbls>
        <c:gapWidth val="150"/>
        <c:axId val="34066432"/>
        <c:axId val="34067968"/>
      </c:barChart>
      <c:catAx>
        <c:axId val="34066432"/>
        <c:scaling>
          <c:orientation val="minMax"/>
        </c:scaling>
        <c:delete val="0"/>
        <c:axPos val="b"/>
        <c:numFmt formatCode="General" sourceLinked="0"/>
        <c:majorTickMark val="none"/>
        <c:minorTickMark val="none"/>
        <c:tickLblPos val="nextTo"/>
        <c:crossAx val="34067968"/>
        <c:crosses val="autoZero"/>
        <c:auto val="1"/>
        <c:lblAlgn val="ctr"/>
        <c:lblOffset val="100"/>
        <c:noMultiLvlLbl val="0"/>
      </c:catAx>
      <c:valAx>
        <c:axId val="34067968"/>
        <c:scaling>
          <c:orientation val="minMax"/>
        </c:scaling>
        <c:delete val="0"/>
        <c:axPos val="l"/>
        <c:majorGridlines/>
        <c:title>
          <c:tx>
            <c:rich>
              <a:bodyPr/>
              <a:lstStyle/>
              <a:p>
                <a:pPr>
                  <a:defRPr/>
                </a:pPr>
                <a:r>
                  <a:rPr lang="en-US" dirty="0" err="1" smtClean="0"/>
                  <a:t>Quantal</a:t>
                </a:r>
                <a:r>
                  <a:rPr lang="en-US" baseline="0" dirty="0" smtClean="0"/>
                  <a:t> Best Response </a:t>
                </a:r>
                <a:endParaRPr lang="en-US" dirty="0"/>
              </a:p>
            </c:rich>
          </c:tx>
          <c:layout/>
          <c:overlay val="0"/>
        </c:title>
        <c:numFmt formatCode="General" sourceLinked="1"/>
        <c:majorTickMark val="out"/>
        <c:minorTickMark val="none"/>
        <c:tickLblPos val="nextTo"/>
        <c:crossAx val="34066432"/>
        <c:crosses val="autoZero"/>
        <c:crossBetween val="between"/>
      </c:valAx>
    </c:plotArea>
    <c:legend>
      <c:legendPos val="r"/>
      <c:layout/>
      <c:overlay val="0"/>
    </c:legend>
    <c:plotVisOnly val="1"/>
    <c:dispBlanksAs val="gap"/>
    <c:showDLblsOverMax val="0"/>
  </c:chart>
  <c:txPr>
    <a:bodyPr/>
    <a:lstStyle/>
    <a:p>
      <a:pPr>
        <a:defRPr sz="1800"/>
      </a:pPr>
      <a:endParaRPr lang="he-IL"/>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408643836380901"/>
          <c:y val="0.105188633114492"/>
          <c:w val="0.77628815347935198"/>
          <c:h val="0.586702300910796"/>
        </c:manualLayout>
      </c:layout>
      <c:barChart>
        <c:barDir val="col"/>
        <c:grouping val="clustered"/>
        <c:varyColors val="0"/>
        <c:ser>
          <c:idx val="0"/>
          <c:order val="0"/>
          <c:tx>
            <c:strRef>
              <c:f>Sheet16!$B$1</c:f>
              <c:strCache>
                <c:ptCount val="1"/>
                <c:pt idx="0">
                  <c:v>Maximin</c:v>
                </c:pt>
              </c:strCache>
            </c:strRef>
          </c:tx>
          <c:spPr>
            <a:solidFill>
              <a:schemeClr val="bg1">
                <a:lumMod val="95000"/>
              </a:schemeClr>
            </a:solidFill>
            <a:ln>
              <a:solidFill>
                <a:sysClr val="windowText" lastClr="000000"/>
              </a:solidFill>
            </a:ln>
          </c:spPr>
          <c:invertIfNegative val="0"/>
          <c:cat>
            <c:strRef>
              <c:f>Sheet16!$A$2:$A$6</c:f>
              <c:strCache>
                <c:ptCount val="5"/>
                <c:pt idx="0">
                  <c:v>Round 1</c:v>
                </c:pt>
                <c:pt idx="1">
                  <c:v>Round 2</c:v>
                </c:pt>
                <c:pt idx="2">
                  <c:v>Round 3</c:v>
                </c:pt>
                <c:pt idx="3">
                  <c:v>Round 4</c:v>
                </c:pt>
                <c:pt idx="4">
                  <c:v>Round 5</c:v>
                </c:pt>
              </c:strCache>
            </c:strRef>
          </c:cat>
          <c:val>
            <c:numRef>
              <c:f>Sheet16!$B$2:$B$6</c:f>
              <c:numCache>
                <c:formatCode>General</c:formatCode>
                <c:ptCount val="5"/>
                <c:pt idx="0">
                  <c:v>-0.218</c:v>
                </c:pt>
                <c:pt idx="1">
                  <c:v>-0.22700000000000001</c:v>
                </c:pt>
                <c:pt idx="2">
                  <c:v>-0.23699999999999999</c:v>
                </c:pt>
                <c:pt idx="3">
                  <c:v>-0.23200000000000001</c:v>
                </c:pt>
                <c:pt idx="4">
                  <c:v>-0.23200000000000001</c:v>
                </c:pt>
              </c:numCache>
            </c:numRef>
          </c:val>
          <c:extLst xmlns:c16r2="http://schemas.microsoft.com/office/drawing/2015/06/chart">
            <c:ext xmlns:c16="http://schemas.microsoft.com/office/drawing/2014/chart" uri="{C3380CC4-5D6E-409C-BE32-E72D297353CC}">
              <c16:uniqueId val="{00000000-E3C3-4031-90A6-EA0EFAAC9048}"/>
            </c:ext>
          </c:extLst>
        </c:ser>
        <c:ser>
          <c:idx val="1"/>
          <c:order val="1"/>
          <c:tx>
            <c:strRef>
              <c:f>Sheet16!$C$1</c:f>
              <c:strCache>
                <c:ptCount val="1"/>
                <c:pt idx="0">
                  <c:v>SUQR</c:v>
                </c:pt>
              </c:strCache>
            </c:strRef>
          </c:tx>
          <c:spPr>
            <a:solidFill>
              <a:srgbClr val="92D050"/>
            </a:solidFill>
            <a:ln>
              <a:solidFill>
                <a:sysClr val="windowText" lastClr="000000"/>
              </a:solidFill>
            </a:ln>
          </c:spPr>
          <c:invertIfNegative val="0"/>
          <c:cat>
            <c:strRef>
              <c:f>Sheet16!$A$2:$A$6</c:f>
              <c:strCache>
                <c:ptCount val="5"/>
                <c:pt idx="0">
                  <c:v>Round 1</c:v>
                </c:pt>
                <c:pt idx="1">
                  <c:v>Round 2</c:v>
                </c:pt>
                <c:pt idx="2">
                  <c:v>Round 3</c:v>
                </c:pt>
                <c:pt idx="3">
                  <c:v>Round 4</c:v>
                </c:pt>
                <c:pt idx="4">
                  <c:v>Round 5</c:v>
                </c:pt>
              </c:strCache>
            </c:strRef>
          </c:cat>
          <c:val>
            <c:numRef>
              <c:f>Sheet16!$C$2:$C$6</c:f>
              <c:numCache>
                <c:formatCode>General</c:formatCode>
                <c:ptCount val="5"/>
                <c:pt idx="0">
                  <c:v>-0.22800000000000001</c:v>
                </c:pt>
                <c:pt idx="1">
                  <c:v>-0.7</c:v>
                </c:pt>
                <c:pt idx="2">
                  <c:v>-0.14699999999999999</c:v>
                </c:pt>
                <c:pt idx="3">
                  <c:v>2.7000000000000001E-3</c:v>
                </c:pt>
                <c:pt idx="4">
                  <c:v>-4.24E-2</c:v>
                </c:pt>
              </c:numCache>
            </c:numRef>
          </c:val>
          <c:extLst xmlns:c16r2="http://schemas.microsoft.com/office/drawing/2015/06/chart">
            <c:ext xmlns:c16="http://schemas.microsoft.com/office/drawing/2014/chart" uri="{C3380CC4-5D6E-409C-BE32-E72D297353CC}">
              <c16:uniqueId val="{00000001-E3C3-4031-90A6-EA0EFAAC9048}"/>
            </c:ext>
          </c:extLst>
        </c:ser>
        <c:ser>
          <c:idx val="2"/>
          <c:order val="2"/>
          <c:tx>
            <c:strRef>
              <c:f>Sheet16!$D$1</c:f>
              <c:strCache>
                <c:ptCount val="1"/>
                <c:pt idx="0">
                  <c:v>Bayesian SUQR</c:v>
                </c:pt>
              </c:strCache>
            </c:strRef>
          </c:tx>
          <c:spPr>
            <a:solidFill>
              <a:srgbClr val="FF0000"/>
            </a:solidFill>
            <a:ln>
              <a:solidFill>
                <a:sysClr val="windowText" lastClr="000000"/>
              </a:solidFill>
            </a:ln>
          </c:spPr>
          <c:invertIfNegative val="0"/>
          <c:cat>
            <c:strRef>
              <c:f>Sheet16!$A$2:$A$6</c:f>
              <c:strCache>
                <c:ptCount val="5"/>
                <c:pt idx="0">
                  <c:v>Round 1</c:v>
                </c:pt>
                <c:pt idx="1">
                  <c:v>Round 2</c:v>
                </c:pt>
                <c:pt idx="2">
                  <c:v>Round 3</c:v>
                </c:pt>
                <c:pt idx="3">
                  <c:v>Round 4</c:v>
                </c:pt>
                <c:pt idx="4">
                  <c:v>Round 5</c:v>
                </c:pt>
              </c:strCache>
            </c:strRef>
          </c:cat>
          <c:val>
            <c:numRef>
              <c:f>Sheet16!$D$2:$D$6</c:f>
              <c:numCache>
                <c:formatCode>General</c:formatCode>
                <c:ptCount val="5"/>
                <c:pt idx="0">
                  <c:v>-0.19</c:v>
                </c:pt>
                <c:pt idx="1">
                  <c:v>-0.42</c:v>
                </c:pt>
                <c:pt idx="2">
                  <c:v>-0.59</c:v>
                </c:pt>
                <c:pt idx="3">
                  <c:v>-0.56000000000000005</c:v>
                </c:pt>
                <c:pt idx="4">
                  <c:v>-0.56999999999999995</c:v>
                </c:pt>
              </c:numCache>
            </c:numRef>
          </c:val>
          <c:extLst xmlns:c16r2="http://schemas.microsoft.com/office/drawing/2015/06/chart">
            <c:ext xmlns:c16="http://schemas.microsoft.com/office/drawing/2014/chart" uri="{C3380CC4-5D6E-409C-BE32-E72D297353CC}">
              <c16:uniqueId val="{00000002-E3C3-4031-90A6-EA0EFAAC9048}"/>
            </c:ext>
          </c:extLst>
        </c:ser>
        <c:ser>
          <c:idx val="4"/>
          <c:order val="3"/>
          <c:tx>
            <c:strRef>
              <c:f>Sheet16!$F$1</c:f>
              <c:strCache>
                <c:ptCount val="1"/>
                <c:pt idx="0">
                  <c:v>SHARP</c:v>
                </c:pt>
              </c:strCache>
            </c:strRef>
          </c:tx>
          <c:spPr>
            <a:solidFill>
              <a:schemeClr val="tx1"/>
            </a:solidFill>
          </c:spPr>
          <c:invertIfNegative val="0"/>
          <c:cat>
            <c:strRef>
              <c:f>Sheet16!$A$2:$A$6</c:f>
              <c:strCache>
                <c:ptCount val="5"/>
                <c:pt idx="0">
                  <c:v>Round 1</c:v>
                </c:pt>
                <c:pt idx="1">
                  <c:v>Round 2</c:v>
                </c:pt>
                <c:pt idx="2">
                  <c:v>Round 3</c:v>
                </c:pt>
                <c:pt idx="3">
                  <c:v>Round 4</c:v>
                </c:pt>
                <c:pt idx="4">
                  <c:v>Round 5</c:v>
                </c:pt>
              </c:strCache>
            </c:strRef>
          </c:cat>
          <c:val>
            <c:numRef>
              <c:f>Sheet16!$F$2:$F$6</c:f>
              <c:numCache>
                <c:formatCode>General</c:formatCode>
                <c:ptCount val="5"/>
                <c:pt idx="0">
                  <c:v>-0.23</c:v>
                </c:pt>
                <c:pt idx="1">
                  <c:v>4.5999999999999999E-2</c:v>
                </c:pt>
                <c:pt idx="2">
                  <c:v>2.4E-2</c:v>
                </c:pt>
                <c:pt idx="3">
                  <c:v>0.05</c:v>
                </c:pt>
                <c:pt idx="4">
                  <c:v>0.08</c:v>
                </c:pt>
              </c:numCache>
            </c:numRef>
          </c:val>
          <c:extLst xmlns:c16r2="http://schemas.microsoft.com/office/drawing/2015/06/chart">
            <c:ext xmlns:c16="http://schemas.microsoft.com/office/drawing/2014/chart" uri="{C3380CC4-5D6E-409C-BE32-E72D297353CC}">
              <c16:uniqueId val="{00000003-E3C3-4031-90A6-EA0EFAAC9048}"/>
            </c:ext>
          </c:extLst>
        </c:ser>
        <c:dLbls>
          <c:showLegendKey val="0"/>
          <c:showVal val="0"/>
          <c:showCatName val="0"/>
          <c:showSerName val="0"/>
          <c:showPercent val="0"/>
          <c:showBubbleSize val="0"/>
        </c:dLbls>
        <c:gapWidth val="150"/>
        <c:axId val="33630464"/>
        <c:axId val="33640448"/>
      </c:barChart>
      <c:catAx>
        <c:axId val="33630464"/>
        <c:scaling>
          <c:orientation val="minMax"/>
        </c:scaling>
        <c:delete val="0"/>
        <c:axPos val="b"/>
        <c:numFmt formatCode="General" sourceLinked="0"/>
        <c:majorTickMark val="out"/>
        <c:minorTickMark val="none"/>
        <c:tickLblPos val="high"/>
        <c:txPr>
          <a:bodyPr/>
          <a:lstStyle/>
          <a:p>
            <a:pPr>
              <a:defRPr sz="1600" b="1" baseline="0">
                <a:latin typeface="Helvetica" charset="0"/>
                <a:ea typeface="Helvetica" charset="0"/>
                <a:cs typeface="Helvetica" charset="0"/>
              </a:defRPr>
            </a:pPr>
            <a:endParaRPr lang="he-IL"/>
          </a:p>
        </c:txPr>
        <c:crossAx val="33640448"/>
        <c:crosses val="autoZero"/>
        <c:auto val="1"/>
        <c:lblAlgn val="ctr"/>
        <c:lblOffset val="100"/>
        <c:noMultiLvlLbl val="0"/>
      </c:catAx>
      <c:valAx>
        <c:axId val="33640448"/>
        <c:scaling>
          <c:orientation val="minMax"/>
          <c:max val="0.1"/>
        </c:scaling>
        <c:delete val="0"/>
        <c:axPos val="l"/>
        <c:title>
          <c:tx>
            <c:rich>
              <a:bodyPr rot="-5400000" vert="horz"/>
              <a:lstStyle/>
              <a:p>
                <a:pPr>
                  <a:defRPr sz="2000">
                    <a:latin typeface="Helvetica" charset="0"/>
                    <a:ea typeface="Helvetica" charset="0"/>
                    <a:cs typeface="Helvetica" charset="0"/>
                  </a:defRPr>
                </a:pPr>
                <a:r>
                  <a:rPr lang="en-IN" sz="2000">
                    <a:latin typeface="Helvetica" charset="0"/>
                    <a:ea typeface="Helvetica" charset="0"/>
                    <a:cs typeface="Helvetica" charset="0"/>
                  </a:rPr>
                  <a:t>Defender Utility</a:t>
                </a:r>
              </a:p>
            </c:rich>
          </c:tx>
          <c:layout/>
          <c:overlay val="0"/>
        </c:title>
        <c:numFmt formatCode="General" sourceLinked="1"/>
        <c:majorTickMark val="out"/>
        <c:minorTickMark val="none"/>
        <c:tickLblPos val="nextTo"/>
        <c:txPr>
          <a:bodyPr/>
          <a:lstStyle/>
          <a:p>
            <a:pPr>
              <a:defRPr sz="2000" b="1" baseline="0">
                <a:latin typeface="Helvetica" charset="0"/>
                <a:ea typeface="Helvetica" charset="0"/>
                <a:cs typeface="Helvetica" charset="0"/>
              </a:defRPr>
            </a:pPr>
            <a:endParaRPr lang="he-IL"/>
          </a:p>
        </c:txPr>
        <c:crossAx val="33630464"/>
        <c:crosses val="autoZero"/>
        <c:crossBetween val="between"/>
      </c:valAx>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Human</c:v>
                </c:pt>
              </c:strCache>
            </c:strRef>
          </c:tx>
          <c:invertIfNegative val="0"/>
          <c:errBars>
            <c:errBarType val="both"/>
            <c:errValType val="stdErr"/>
            <c:noEndCap val="0"/>
          </c:errBars>
          <c:cat>
            <c:strRef>
              <c:f>Sheet1!$A$2:$A$4</c:f>
              <c:strCache>
                <c:ptCount val="3"/>
                <c:pt idx="0">
                  <c:v>    Israel </c:v>
                </c:pt>
                <c:pt idx="1">
                  <c:v>    U.S.A </c:v>
                </c:pt>
                <c:pt idx="2">
                  <c:v>    China </c:v>
                </c:pt>
              </c:strCache>
            </c:strRef>
          </c:cat>
          <c:val>
            <c:numRef>
              <c:f>Sheet1!$B$2:$B$4</c:f>
              <c:numCache>
                <c:formatCode>General</c:formatCode>
                <c:ptCount val="3"/>
                <c:pt idx="0">
                  <c:v>293.77</c:v>
                </c:pt>
                <c:pt idx="1">
                  <c:v>278.66000000000008</c:v>
                </c:pt>
                <c:pt idx="2">
                  <c:v>230.67</c:v>
                </c:pt>
              </c:numCache>
            </c:numRef>
          </c:val>
        </c:ser>
        <c:ser>
          <c:idx val="1"/>
          <c:order val="1"/>
          <c:tx>
            <c:strRef>
              <c:f>Sheet1!$C$1</c:f>
              <c:strCache>
                <c:ptCount val="1"/>
                <c:pt idx="0">
                  <c:v>Agent</c:v>
                </c:pt>
              </c:strCache>
            </c:strRef>
          </c:tx>
          <c:spPr>
            <a:solidFill>
              <a:srgbClr val="C00000"/>
            </a:solidFill>
            <a:ln>
              <a:noFill/>
            </a:ln>
          </c:spPr>
          <c:invertIfNegative val="0"/>
          <c:errBars>
            <c:errBarType val="both"/>
            <c:errValType val="stdErr"/>
            <c:noEndCap val="0"/>
          </c:errBars>
          <c:cat>
            <c:strRef>
              <c:f>Sheet1!$A$2:$A$4</c:f>
              <c:strCache>
                <c:ptCount val="3"/>
                <c:pt idx="0">
                  <c:v>    Israel </c:v>
                </c:pt>
                <c:pt idx="1">
                  <c:v>    U.S.A </c:v>
                </c:pt>
                <c:pt idx="2">
                  <c:v>    China </c:v>
                </c:pt>
              </c:strCache>
            </c:strRef>
          </c:cat>
          <c:val>
            <c:numRef>
              <c:f>Sheet1!$C$2:$C$4</c:f>
              <c:numCache>
                <c:formatCode>General</c:formatCode>
                <c:ptCount val="3"/>
                <c:pt idx="0">
                  <c:v>420.66</c:v>
                </c:pt>
                <c:pt idx="1">
                  <c:v>392</c:v>
                </c:pt>
                <c:pt idx="2">
                  <c:v>351.76</c:v>
                </c:pt>
              </c:numCache>
            </c:numRef>
          </c:val>
        </c:ser>
        <c:ser>
          <c:idx val="2"/>
          <c:order val="2"/>
          <c:tx>
            <c:strRef>
              <c:f>Sheet1!#REF!</c:f>
              <c:strCache>
                <c:ptCount val="1"/>
                <c:pt idx="0">
                  <c:v>#REF!</c:v>
                </c:pt>
              </c:strCache>
            </c:strRef>
          </c:tx>
          <c:invertIfNegative val="0"/>
          <c:dLbls>
            <c:delete val="1"/>
          </c:dLbls>
          <c:errBars>
            <c:errBarType val="both"/>
            <c:errValType val="stdErr"/>
            <c:noEndCap val="0"/>
          </c:errBars>
          <c:cat>
            <c:strRef>
              <c:f>Sheet1!$A$2:$A$4</c:f>
              <c:strCache>
                <c:ptCount val="3"/>
                <c:pt idx="0">
                  <c:v>    Israel </c:v>
                </c:pt>
                <c:pt idx="1">
                  <c:v>    U.S.A </c:v>
                </c:pt>
                <c:pt idx="2">
                  <c:v>    China </c:v>
                </c:pt>
              </c:strCache>
            </c:strRef>
          </c:cat>
          <c:val>
            <c:numRef>
              <c:f>Sheet1!#REF!</c:f>
              <c:numCache>
                <c:formatCode>General</c:formatCode>
                <c:ptCount val="1"/>
                <c:pt idx="0">
                  <c:v>1</c:v>
                </c:pt>
              </c:numCache>
            </c:numRef>
          </c:val>
        </c:ser>
        <c:dLbls>
          <c:showLegendKey val="0"/>
          <c:showVal val="1"/>
          <c:showCatName val="0"/>
          <c:showSerName val="0"/>
          <c:showPercent val="0"/>
          <c:showBubbleSize val="0"/>
        </c:dLbls>
        <c:gapWidth val="150"/>
        <c:axId val="35167616"/>
        <c:axId val="35173504"/>
      </c:barChart>
      <c:catAx>
        <c:axId val="35167616"/>
        <c:scaling>
          <c:orientation val="minMax"/>
        </c:scaling>
        <c:delete val="0"/>
        <c:axPos val="b"/>
        <c:majorTickMark val="out"/>
        <c:minorTickMark val="none"/>
        <c:tickLblPos val="nextTo"/>
        <c:crossAx val="35173504"/>
        <c:crosses val="autoZero"/>
        <c:auto val="1"/>
        <c:lblAlgn val="ctr"/>
        <c:lblOffset val="100"/>
        <c:noMultiLvlLbl val="0"/>
      </c:catAx>
      <c:valAx>
        <c:axId val="35173504"/>
        <c:scaling>
          <c:orientation val="minMax"/>
        </c:scaling>
        <c:delete val="0"/>
        <c:axPos val="l"/>
        <c:majorGridlines>
          <c:spPr>
            <a:ln>
              <a:solidFill>
                <a:prstClr val="white"/>
              </a:solidFill>
            </a:ln>
          </c:spPr>
        </c:majorGridlines>
        <c:numFmt formatCode="General" sourceLinked="1"/>
        <c:majorTickMark val="out"/>
        <c:minorTickMark val="none"/>
        <c:tickLblPos val="nextTo"/>
        <c:crossAx val="35167616"/>
        <c:crosses val="autoZero"/>
        <c:crossBetween val="between"/>
      </c:valAx>
      <c:spPr>
        <a:noFill/>
        <a:ln w="0">
          <a:solidFill>
            <a:schemeClr val="bg1"/>
          </a:solidFill>
        </a:ln>
      </c:spPr>
    </c:plotArea>
    <c:legend>
      <c:legendPos val="b"/>
      <c:legendEntry>
        <c:idx val="2"/>
        <c:delete val="1"/>
      </c:legendEntry>
      <c:layout/>
      <c:overlay val="0"/>
    </c:legend>
    <c:plotVisOnly val="1"/>
    <c:dispBlanksAs val="gap"/>
    <c:showDLblsOverMax val="0"/>
  </c:chart>
  <c:spPr>
    <a:noFill/>
    <a:ln>
      <a:solidFill>
        <a:schemeClr val="accent1">
          <a:shade val="50000"/>
        </a:schemeClr>
      </a:solidFill>
    </a:ln>
  </c:spPr>
  <c:txPr>
    <a:bodyPr/>
    <a:lstStyle/>
    <a:p>
      <a:pPr>
        <a:defRPr sz="1800"/>
      </a:pPr>
      <a:endParaRPr lang="he-IL"/>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CS:3-human players</c:v>
                </c:pt>
              </c:strCache>
            </c:strRef>
          </c:tx>
          <c:spPr>
            <a:solidFill>
              <a:schemeClr val="accent2"/>
            </a:solidFill>
          </c:spPr>
          <c:invertIfNegative val="0"/>
          <c:dLbls>
            <c:txPr>
              <a:bodyPr/>
              <a:lstStyle/>
              <a:p>
                <a:pPr>
                  <a:defRPr sz="1400"/>
                </a:pPr>
                <a:endParaRPr lang="he-IL"/>
              </a:p>
            </c:txPr>
            <c:showLegendKey val="0"/>
            <c:showVal val="1"/>
            <c:showCatName val="0"/>
            <c:showSerName val="0"/>
            <c:showPercent val="0"/>
            <c:showBubbleSize val="0"/>
            <c:showLeaderLines val="0"/>
          </c:dLbls>
          <c:cat>
            <c:strRef>
              <c:f>Sheet1!$A$2:$A$4</c:f>
              <c:strCache>
                <c:ptCount val="3"/>
                <c:pt idx="0">
                  <c:v>Israel</c:v>
                </c:pt>
                <c:pt idx="1">
                  <c:v>U.S.A</c:v>
                </c:pt>
                <c:pt idx="2">
                  <c:v>China</c:v>
                </c:pt>
              </c:strCache>
            </c:strRef>
          </c:cat>
          <c:val>
            <c:numRef>
              <c:f>Sheet1!$B$2:$B$4</c:f>
              <c:numCache>
                <c:formatCode>General</c:formatCode>
                <c:ptCount val="3"/>
                <c:pt idx="0">
                  <c:v>0.83000000000000063</c:v>
                </c:pt>
                <c:pt idx="1">
                  <c:v>0.93</c:v>
                </c:pt>
                <c:pt idx="2">
                  <c:v>0.60000000000000064</c:v>
                </c:pt>
              </c:numCache>
            </c:numRef>
          </c:val>
        </c:ser>
        <c:ser>
          <c:idx val="1"/>
          <c:order val="1"/>
          <c:tx>
            <c:strRef>
              <c:f>Sheet1!$C$1</c:f>
              <c:strCache>
                <c:ptCount val="1"/>
                <c:pt idx="0">
                  <c:v>CS EQ Agent</c:v>
                </c:pt>
              </c:strCache>
            </c:strRef>
          </c:tx>
          <c:spPr>
            <a:solidFill>
              <a:srgbClr val="993300"/>
            </a:solidFill>
          </c:spPr>
          <c:invertIfNegative val="0"/>
          <c:dLbls>
            <c:txPr>
              <a:bodyPr/>
              <a:lstStyle/>
              <a:p>
                <a:pPr>
                  <a:defRPr sz="1400"/>
                </a:pPr>
                <a:endParaRPr lang="he-IL"/>
              </a:p>
            </c:txPr>
            <c:showLegendKey val="0"/>
            <c:showVal val="1"/>
            <c:showCatName val="0"/>
            <c:showSerName val="0"/>
            <c:showPercent val="0"/>
            <c:showBubbleSize val="0"/>
            <c:showLeaderLines val="0"/>
          </c:dLbls>
          <c:cat>
            <c:strRef>
              <c:f>Sheet1!$A$2:$A$4</c:f>
              <c:strCache>
                <c:ptCount val="3"/>
                <c:pt idx="0">
                  <c:v>Israel</c:v>
                </c:pt>
                <c:pt idx="1">
                  <c:v>U.S.A</c:v>
                </c:pt>
                <c:pt idx="2">
                  <c:v>China</c:v>
                </c:pt>
              </c:strCache>
            </c:strRef>
          </c:cat>
          <c:val>
            <c:numRef>
              <c:f>Sheet1!$C$2:$C$4</c:f>
              <c:numCache>
                <c:formatCode>General</c:formatCode>
                <c:ptCount val="3"/>
                <c:pt idx="0">
                  <c:v>1</c:v>
                </c:pt>
                <c:pt idx="1">
                  <c:v>1</c:v>
                </c:pt>
                <c:pt idx="2">
                  <c:v>1</c:v>
                </c:pt>
              </c:numCache>
            </c:numRef>
          </c:val>
        </c:ser>
        <c:dLbls>
          <c:showLegendKey val="0"/>
          <c:showVal val="1"/>
          <c:showCatName val="0"/>
          <c:showSerName val="0"/>
          <c:showPercent val="0"/>
          <c:showBubbleSize val="0"/>
        </c:dLbls>
        <c:gapWidth val="150"/>
        <c:axId val="35091200"/>
        <c:axId val="35092736"/>
      </c:barChart>
      <c:catAx>
        <c:axId val="35091200"/>
        <c:scaling>
          <c:orientation val="minMax"/>
        </c:scaling>
        <c:delete val="0"/>
        <c:axPos val="b"/>
        <c:majorTickMark val="out"/>
        <c:minorTickMark val="none"/>
        <c:tickLblPos val="nextTo"/>
        <c:txPr>
          <a:bodyPr/>
          <a:lstStyle/>
          <a:p>
            <a:pPr>
              <a:defRPr sz="1400"/>
            </a:pPr>
            <a:endParaRPr lang="he-IL"/>
          </a:p>
        </c:txPr>
        <c:crossAx val="35092736"/>
        <c:crosses val="autoZero"/>
        <c:auto val="1"/>
        <c:lblAlgn val="ctr"/>
        <c:lblOffset val="100"/>
        <c:noMultiLvlLbl val="0"/>
      </c:catAx>
      <c:valAx>
        <c:axId val="35092736"/>
        <c:scaling>
          <c:orientation val="minMax"/>
        </c:scaling>
        <c:delete val="0"/>
        <c:axPos val="l"/>
        <c:numFmt formatCode="General" sourceLinked="1"/>
        <c:majorTickMark val="out"/>
        <c:minorTickMark val="none"/>
        <c:tickLblPos val="nextTo"/>
        <c:txPr>
          <a:bodyPr/>
          <a:lstStyle/>
          <a:p>
            <a:pPr>
              <a:defRPr sz="1400"/>
            </a:pPr>
            <a:endParaRPr lang="he-IL"/>
          </a:p>
        </c:txPr>
        <c:crossAx val="35091200"/>
        <c:crosses val="autoZero"/>
        <c:crossBetween val="between"/>
      </c:valAx>
    </c:plotArea>
    <c:legend>
      <c:legendPos val="b"/>
      <c:layout/>
      <c:overlay val="0"/>
      <c:txPr>
        <a:bodyPr/>
        <a:lstStyle/>
        <a:p>
          <a:pPr>
            <a:defRPr sz="1600"/>
          </a:pPr>
          <a:endParaRPr lang="he-IL"/>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SPh</c:v>
                </c:pt>
              </c:strCache>
            </c:strRef>
          </c:tx>
          <c:spPr>
            <a:solidFill>
              <a:srgbClr val="FF0000"/>
            </a:solidFill>
          </c:spPr>
          <c:invertIfNegative val="0"/>
          <c:dLbls>
            <c:txPr>
              <a:bodyPr/>
              <a:lstStyle/>
              <a:p>
                <a:pPr>
                  <a:defRPr sz="1400"/>
                </a:pPr>
                <a:endParaRPr lang="he-IL"/>
              </a:p>
            </c:txPr>
            <c:showLegendKey val="0"/>
            <c:showVal val="1"/>
            <c:showCatName val="0"/>
            <c:showSerName val="0"/>
            <c:showPercent val="0"/>
            <c:showBubbleSize val="0"/>
            <c:showLeaderLines val="0"/>
          </c:dLbls>
          <c:errBars>
            <c:errBarType val="both"/>
            <c:errValType val="stdErr"/>
            <c:noEndCap val="0"/>
          </c:errBars>
          <c:cat>
            <c:strRef>
              <c:f>Sheet1!$A$2:$A$4</c:f>
              <c:strCache>
                <c:ptCount val="3"/>
                <c:pt idx="0">
                  <c:v>Israel</c:v>
                </c:pt>
                <c:pt idx="1">
                  <c:v>U.S.A</c:v>
                </c:pt>
                <c:pt idx="2">
                  <c:v>China</c:v>
                </c:pt>
              </c:strCache>
            </c:strRef>
          </c:cat>
          <c:val>
            <c:numRef>
              <c:f>Sheet1!$B$2:$B$4</c:f>
              <c:numCache>
                <c:formatCode>General</c:formatCode>
                <c:ptCount val="3"/>
                <c:pt idx="0">
                  <c:v>200.02</c:v>
                </c:pt>
                <c:pt idx="1">
                  <c:v>218.66</c:v>
                </c:pt>
                <c:pt idx="2">
                  <c:v>220</c:v>
                </c:pt>
              </c:numCache>
            </c:numRef>
          </c:val>
        </c:ser>
        <c:ser>
          <c:idx val="1"/>
          <c:order val="1"/>
          <c:tx>
            <c:strRef>
              <c:f>Sheet1!$C$1</c:f>
              <c:strCache>
                <c:ptCount val="1"/>
                <c:pt idx="0">
                  <c:v>SPa</c:v>
                </c:pt>
              </c:strCache>
            </c:strRef>
          </c:tx>
          <c:spPr>
            <a:solidFill>
              <a:srgbClr val="FFFF00"/>
            </a:solidFill>
          </c:spPr>
          <c:invertIfNegative val="0"/>
          <c:dLbls>
            <c:txPr>
              <a:bodyPr/>
              <a:lstStyle/>
              <a:p>
                <a:pPr>
                  <a:defRPr sz="1400" b="0"/>
                </a:pPr>
                <a:endParaRPr lang="he-IL"/>
              </a:p>
            </c:txPr>
            <c:showLegendKey val="0"/>
            <c:showVal val="1"/>
            <c:showCatName val="0"/>
            <c:showSerName val="0"/>
            <c:showPercent val="0"/>
            <c:showBubbleSize val="0"/>
            <c:showLeaderLines val="0"/>
          </c:dLbls>
          <c:errBars>
            <c:errBarType val="both"/>
            <c:errValType val="stdErr"/>
            <c:noEndCap val="0"/>
          </c:errBars>
          <c:cat>
            <c:strRef>
              <c:f>Sheet1!$A$2:$A$4</c:f>
              <c:strCache>
                <c:ptCount val="3"/>
                <c:pt idx="0">
                  <c:v>Israel</c:v>
                </c:pt>
                <c:pt idx="1">
                  <c:v>U.S.A</c:v>
                </c:pt>
                <c:pt idx="2">
                  <c:v>China</c:v>
                </c:pt>
              </c:strCache>
            </c:strRef>
          </c:cat>
          <c:val>
            <c:numRef>
              <c:f>Sheet1!$C$2:$C$4</c:f>
              <c:numCache>
                <c:formatCode>General</c:formatCode>
                <c:ptCount val="3"/>
                <c:pt idx="0">
                  <c:v>195.29</c:v>
                </c:pt>
                <c:pt idx="1">
                  <c:v>189.5</c:v>
                </c:pt>
                <c:pt idx="2">
                  <c:v>179.23</c:v>
                </c:pt>
              </c:numCache>
            </c:numRef>
          </c:val>
        </c:ser>
        <c:ser>
          <c:idx val="2"/>
          <c:order val="2"/>
          <c:tx>
            <c:strRef>
              <c:f>Sheet1!$D$1</c:f>
              <c:strCache>
                <c:ptCount val="1"/>
                <c:pt idx="0">
                  <c:v>SPrap</c:v>
                </c:pt>
              </c:strCache>
            </c:strRef>
          </c:tx>
          <c:spPr>
            <a:solidFill>
              <a:srgbClr val="00B050"/>
            </a:solidFill>
          </c:spPr>
          <c:invertIfNegative val="0"/>
          <c:dLbls>
            <c:txPr>
              <a:bodyPr/>
              <a:lstStyle/>
              <a:p>
                <a:pPr>
                  <a:defRPr sz="1400"/>
                </a:pPr>
                <a:endParaRPr lang="he-IL"/>
              </a:p>
            </c:txPr>
            <c:showLegendKey val="0"/>
            <c:showVal val="1"/>
            <c:showCatName val="0"/>
            <c:showSerName val="0"/>
            <c:showPercent val="0"/>
            <c:showBubbleSize val="0"/>
            <c:showLeaderLines val="0"/>
          </c:dLbls>
          <c:errBars>
            <c:errBarType val="both"/>
            <c:errValType val="stdErr"/>
            <c:noEndCap val="0"/>
          </c:errBars>
          <c:cat>
            <c:strRef>
              <c:f>Sheet1!$A$2:$A$4</c:f>
              <c:strCache>
                <c:ptCount val="3"/>
                <c:pt idx="0">
                  <c:v>Israel</c:v>
                </c:pt>
                <c:pt idx="1">
                  <c:v>U.S.A</c:v>
                </c:pt>
                <c:pt idx="2">
                  <c:v>China</c:v>
                </c:pt>
              </c:strCache>
            </c:strRef>
          </c:cat>
          <c:val>
            <c:numRef>
              <c:f>Sheet1!$D$2:$D$4</c:f>
              <c:numCache>
                <c:formatCode>General</c:formatCode>
                <c:ptCount val="3"/>
                <c:pt idx="0">
                  <c:v>239.7</c:v>
                </c:pt>
                <c:pt idx="1">
                  <c:v>226.76</c:v>
                </c:pt>
                <c:pt idx="2">
                  <c:v>254.66</c:v>
                </c:pt>
              </c:numCache>
            </c:numRef>
          </c:val>
        </c:ser>
        <c:dLbls>
          <c:showLegendKey val="0"/>
          <c:showVal val="1"/>
          <c:showCatName val="0"/>
          <c:showSerName val="0"/>
          <c:showPercent val="0"/>
          <c:showBubbleSize val="0"/>
        </c:dLbls>
        <c:gapWidth val="75"/>
        <c:axId val="35193600"/>
        <c:axId val="35195136"/>
      </c:barChart>
      <c:catAx>
        <c:axId val="35193600"/>
        <c:scaling>
          <c:orientation val="minMax"/>
        </c:scaling>
        <c:delete val="0"/>
        <c:axPos val="b"/>
        <c:majorTickMark val="none"/>
        <c:minorTickMark val="none"/>
        <c:tickLblPos val="nextTo"/>
        <c:crossAx val="35195136"/>
        <c:crosses val="autoZero"/>
        <c:auto val="1"/>
        <c:lblAlgn val="ctr"/>
        <c:lblOffset val="100"/>
        <c:noMultiLvlLbl val="0"/>
      </c:catAx>
      <c:valAx>
        <c:axId val="35195136"/>
        <c:scaling>
          <c:orientation val="minMax"/>
        </c:scaling>
        <c:delete val="0"/>
        <c:axPos val="l"/>
        <c:numFmt formatCode="General" sourceLinked="1"/>
        <c:majorTickMark val="none"/>
        <c:minorTickMark val="none"/>
        <c:tickLblPos val="nextTo"/>
        <c:crossAx val="35193600"/>
        <c:crosses val="autoZero"/>
        <c:crossBetween val="between"/>
      </c:valAx>
    </c:plotArea>
    <c:legend>
      <c:legendPos val="b"/>
      <c:layout/>
      <c:overlay val="0"/>
      <c:txPr>
        <a:bodyPr/>
        <a:lstStyle/>
        <a:p>
          <a:pPr>
            <a:defRPr sz="1600"/>
          </a:pPr>
          <a:endParaRPr lang="he-IL"/>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'C:\Users\Ori\Dropbox\ML and Psychology\AAAI left-overs\[Figures for poster.xlsx]Sheet1'!$D$36</c:f>
              <c:strCache>
                <c:ptCount val="1"/>
                <c:pt idx="0">
                  <c:v>Random Forest</c:v>
                </c:pt>
              </c:strCache>
            </c:strRef>
          </c:tx>
          <c:spPr>
            <a:solidFill>
              <a:srgbClr val="E8D0A9"/>
            </a:solidFill>
            <a:ln>
              <a:noFill/>
            </a:ln>
            <a:effectLst/>
          </c:spPr>
          <c:invertIfNegative val="0"/>
          <c:cat>
            <c:strRef>
              <c:f>('C:\Users\Ori\Dropbox\ML and Psychology\AAAI left-overs\[Figures for poster.xlsx]Sheet1'!$C$37:$C$38,'C:\Users\Ori\Dropbox\ML and Psychology\AAAI left-overs\[Figures for poster.xlsx]Sheet1'!$C$40,'C:\Users\Ori\Dropbox\ML and Psychology\AAAI left-overs\[Figures for poster.xlsx]Sheet1'!$C$43)</c:f>
              <c:strCache>
                <c:ptCount val="4"/>
                <c:pt idx="0">
                  <c:v>Obj.</c:v>
                </c:pt>
                <c:pt idx="1">
                  <c:v>Naïve</c:v>
                </c:pt>
                <c:pt idx="2">
                  <c:v>Psych.</c:v>
                </c:pt>
                <c:pt idx="3">
                  <c:v>All</c:v>
                </c:pt>
              </c:strCache>
              <c:extLst xmlns:c16r2="http://schemas.microsoft.com/office/drawing/2015/06/chart">
                <c:ext xmlns:c15="http://schemas.microsoft.com/office/drawing/2012/chart" uri="{02D57815-91ED-43cb-92C2-25804820EDAC}">
                  <c15:fullRef>
                    <c15:sqref>[1]Sheet1!$C$37:$C$43</c15:sqref>
                  </c15:fullRef>
                </c:ext>
              </c:extLst>
            </c:strRef>
          </c:cat>
          <c:val>
            <c:numRef>
              <c:f>('C:\Users\Ori\Dropbox\ML and Psychology\AAAI left-overs\[Figures for poster.xlsx]Sheet1'!$D$37:$D$38,'C:\Users\Ori\Dropbox\ML and Psychology\AAAI left-overs\[Figures for poster.xlsx]Sheet1'!$D$40,'C:\Users\Ori\Dropbox\ML and Psychology\AAAI left-overs\[Figures for poster.xlsx]Sheet1'!$D$43)</c:f>
              <c:numCache>
                <c:formatCode>General</c:formatCode>
                <c:ptCount val="4"/>
                <c:pt idx="0">
                  <c:v>2.7919754360399711</c:v>
                </c:pt>
                <c:pt idx="1">
                  <c:v>4.1604843647266456</c:v>
                </c:pt>
                <c:pt idx="2">
                  <c:v>4.6253728933056104</c:v>
                </c:pt>
                <c:pt idx="3">
                  <c:v>4.9618451299268242</c:v>
                </c:pt>
              </c:numCache>
              <c:extLst xmlns:c16r2="http://schemas.microsoft.com/office/drawing/2015/06/chart">
                <c:ext xmlns:c15="http://schemas.microsoft.com/office/drawing/2012/chart" uri="{02D57815-91ED-43cb-92C2-25804820EDAC}">
                  <c15:fullRef>
                    <c15:sqref>[1]Sheet1!$D$37:$D$43</c15:sqref>
                  </c15:fullRef>
                </c:ext>
              </c:extLst>
            </c:numRef>
          </c:val>
          <c:extLst xmlns:c16r2="http://schemas.microsoft.com/office/drawing/2015/06/chart">
            <c:ext xmlns:c16="http://schemas.microsoft.com/office/drawing/2014/chart" uri="{C3380CC4-5D6E-409C-BE32-E72D297353CC}">
              <c16:uniqueId val="{00000000-B893-49C0-B67F-05A2166784D0}"/>
            </c:ext>
          </c:extLst>
        </c:ser>
        <c:ser>
          <c:idx val="1"/>
          <c:order val="1"/>
          <c:tx>
            <c:strRef>
              <c:f>'C:\Users\Ori\Dropbox\ML and Psychology\AAAI left-overs\[Figures for poster.xlsx]Sheet1'!$E$36</c:f>
              <c:strCache>
                <c:ptCount val="1"/>
                <c:pt idx="0">
                  <c:v>SVM</c:v>
                </c:pt>
              </c:strCache>
            </c:strRef>
          </c:tx>
          <c:spPr>
            <a:solidFill>
              <a:srgbClr val="C1DAD6"/>
            </a:solidFill>
            <a:ln>
              <a:noFill/>
            </a:ln>
            <a:effectLst/>
          </c:spPr>
          <c:invertIfNegative val="0"/>
          <c:cat>
            <c:strRef>
              <c:f>('C:\Users\Ori\Dropbox\ML and Psychology\AAAI left-overs\[Figures for poster.xlsx]Sheet1'!$C$37:$C$38,'C:\Users\Ori\Dropbox\ML and Psychology\AAAI left-overs\[Figures for poster.xlsx]Sheet1'!$C$40,'C:\Users\Ori\Dropbox\ML and Psychology\AAAI left-overs\[Figures for poster.xlsx]Sheet1'!$C$43)</c:f>
              <c:strCache>
                <c:ptCount val="4"/>
                <c:pt idx="0">
                  <c:v>Obj.</c:v>
                </c:pt>
                <c:pt idx="1">
                  <c:v>Naïve</c:v>
                </c:pt>
                <c:pt idx="2">
                  <c:v>Psych.</c:v>
                </c:pt>
                <c:pt idx="3">
                  <c:v>All</c:v>
                </c:pt>
              </c:strCache>
              <c:extLst xmlns:c16r2="http://schemas.microsoft.com/office/drawing/2015/06/chart">
                <c:ext xmlns:c15="http://schemas.microsoft.com/office/drawing/2012/chart" uri="{02D57815-91ED-43cb-92C2-25804820EDAC}">
                  <c15:fullRef>
                    <c15:sqref>[1]Sheet1!$C$37:$C$43</c15:sqref>
                  </c15:fullRef>
                </c:ext>
              </c:extLst>
            </c:strRef>
          </c:cat>
          <c:val>
            <c:numRef>
              <c:f>('C:\Users\Ori\Dropbox\ML and Psychology\AAAI left-overs\[Figures for poster.xlsx]Sheet1'!$E$37:$E$38,'C:\Users\Ori\Dropbox\ML and Psychology\AAAI left-overs\[Figures for poster.xlsx]Sheet1'!$E$40,'C:\Users\Ori\Dropbox\ML and Psychology\AAAI left-overs\[Figures for poster.xlsx]Sheet1'!$E$43)</c:f>
              <c:numCache>
                <c:formatCode>General</c:formatCode>
                <c:ptCount val="4"/>
                <c:pt idx="0">
                  <c:v>2.8967923256990873</c:v>
                </c:pt>
                <c:pt idx="1">
                  <c:v>4.1165901711694204</c:v>
                </c:pt>
                <c:pt idx="2">
                  <c:v>4.5282091448519628</c:v>
                </c:pt>
                <c:pt idx="3">
                  <c:v>4.7795235731328694</c:v>
                </c:pt>
              </c:numCache>
              <c:extLst xmlns:c16r2="http://schemas.microsoft.com/office/drawing/2015/06/chart">
                <c:ext xmlns:c15="http://schemas.microsoft.com/office/drawing/2012/chart" uri="{02D57815-91ED-43cb-92C2-25804820EDAC}">
                  <c15:fullRef>
                    <c15:sqref>[1]Sheet1!$E$37:$E$43</c15:sqref>
                  </c15:fullRef>
                </c:ext>
              </c:extLst>
            </c:numRef>
          </c:val>
          <c:extLst xmlns:c16r2="http://schemas.microsoft.com/office/drawing/2015/06/chart">
            <c:ext xmlns:c16="http://schemas.microsoft.com/office/drawing/2014/chart" uri="{C3380CC4-5D6E-409C-BE32-E72D297353CC}">
              <c16:uniqueId val="{00000001-B893-49C0-B67F-05A2166784D0}"/>
            </c:ext>
          </c:extLst>
        </c:ser>
        <c:ser>
          <c:idx val="2"/>
          <c:order val="2"/>
          <c:tx>
            <c:strRef>
              <c:f>'C:\Users\Ori\Dropbox\ML and Psychology\AAAI left-overs\[Figures for poster.xlsx]Sheet1'!$F$36</c:f>
              <c:strCache>
                <c:ptCount val="1"/>
                <c:pt idx="0">
                  <c:v>Neural Net</c:v>
                </c:pt>
              </c:strCache>
            </c:strRef>
          </c:tx>
          <c:spPr>
            <a:solidFill>
              <a:srgbClr val="B7AFA3"/>
            </a:solidFill>
            <a:ln>
              <a:noFill/>
            </a:ln>
            <a:effectLst/>
          </c:spPr>
          <c:invertIfNegative val="0"/>
          <c:cat>
            <c:strRef>
              <c:f>('C:\Users\Ori\Dropbox\ML and Psychology\AAAI left-overs\[Figures for poster.xlsx]Sheet1'!$C$37:$C$38,'C:\Users\Ori\Dropbox\ML and Psychology\AAAI left-overs\[Figures for poster.xlsx]Sheet1'!$C$40,'C:\Users\Ori\Dropbox\ML and Psychology\AAAI left-overs\[Figures for poster.xlsx]Sheet1'!$C$43)</c:f>
              <c:strCache>
                <c:ptCount val="4"/>
                <c:pt idx="0">
                  <c:v>Obj.</c:v>
                </c:pt>
                <c:pt idx="1">
                  <c:v>Naïve</c:v>
                </c:pt>
                <c:pt idx="2">
                  <c:v>Psych.</c:v>
                </c:pt>
                <c:pt idx="3">
                  <c:v>All</c:v>
                </c:pt>
              </c:strCache>
              <c:extLst xmlns:c16r2="http://schemas.microsoft.com/office/drawing/2015/06/chart">
                <c:ext xmlns:c15="http://schemas.microsoft.com/office/drawing/2012/chart" uri="{02D57815-91ED-43cb-92C2-25804820EDAC}">
                  <c15:fullRef>
                    <c15:sqref>[1]Sheet1!$C$37:$C$43</c15:sqref>
                  </c15:fullRef>
                </c:ext>
              </c:extLst>
            </c:strRef>
          </c:cat>
          <c:val>
            <c:numRef>
              <c:f>('C:\Users\Ori\Dropbox\ML and Psychology\AAAI left-overs\[Figures for poster.xlsx]Sheet1'!$F$37:$F$38,'C:\Users\Ori\Dropbox\ML and Psychology\AAAI left-overs\[Figures for poster.xlsx]Sheet1'!$F$40,'C:\Users\Ori\Dropbox\ML and Psychology\AAAI left-overs\[Figures for poster.xlsx]Sheet1'!$F$43)</c:f>
              <c:numCache>
                <c:formatCode>General</c:formatCode>
                <c:ptCount val="4"/>
                <c:pt idx="0">
                  <c:v>2.6050424510279813</c:v>
                </c:pt>
                <c:pt idx="1">
                  <c:v>4.0455543980526683</c:v>
                </c:pt>
                <c:pt idx="2">
                  <c:v>4.0118433407103566</c:v>
                </c:pt>
                <c:pt idx="3">
                  <c:v>4.0686768154735224</c:v>
                </c:pt>
              </c:numCache>
              <c:extLst xmlns:c16r2="http://schemas.microsoft.com/office/drawing/2015/06/chart">
                <c:ext xmlns:c15="http://schemas.microsoft.com/office/drawing/2012/chart" uri="{02D57815-91ED-43cb-92C2-25804820EDAC}">
                  <c15:fullRef>
                    <c15:sqref>[1]Sheet1!$F$37:$F$43</c15:sqref>
                  </c15:fullRef>
                </c:ext>
              </c:extLst>
            </c:numRef>
          </c:val>
          <c:extLst xmlns:c16r2="http://schemas.microsoft.com/office/drawing/2015/06/chart">
            <c:ext xmlns:c16="http://schemas.microsoft.com/office/drawing/2014/chart" uri="{C3380CC4-5D6E-409C-BE32-E72D297353CC}">
              <c16:uniqueId val="{00000002-B893-49C0-B67F-05A2166784D0}"/>
            </c:ext>
          </c:extLst>
        </c:ser>
        <c:dLbls>
          <c:showLegendKey val="0"/>
          <c:showVal val="0"/>
          <c:showCatName val="0"/>
          <c:showSerName val="0"/>
          <c:showPercent val="0"/>
          <c:showBubbleSize val="0"/>
        </c:dLbls>
        <c:gapWidth val="150"/>
        <c:axId val="104675200"/>
        <c:axId val="104685568"/>
      </c:barChart>
      <c:catAx>
        <c:axId val="104675200"/>
        <c:scaling>
          <c:orientation val="minMax"/>
        </c:scaling>
        <c:delete val="0"/>
        <c:axPos val="b"/>
        <c:title>
          <c:tx>
            <c:rich>
              <a:bodyPr rot="0" spcFirstLastPara="1" vertOverflow="ellipsis" vert="horz" wrap="square" anchor="ctr" anchorCtr="1"/>
              <a:lstStyle/>
              <a:p>
                <a:pPr>
                  <a:defRPr sz="2400" b="0" i="0" u="none" strike="noStrike" kern="1200" baseline="0">
                    <a:solidFill>
                      <a:sysClr val="windowText" lastClr="000000"/>
                    </a:solidFill>
                    <a:latin typeface="HelveticaRounded LT Std Bd" panose="020F0804030503020204" pitchFamily="34" charset="0"/>
                    <a:ea typeface="+mn-ea"/>
                    <a:cs typeface="+mn-cs"/>
                  </a:defRPr>
                </a:pPr>
                <a:r>
                  <a:rPr lang="en-US"/>
                  <a:t>Features used</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HelveticaRounded LT Std Bd" panose="020F0804030503020204" pitchFamily="34" charset="0"/>
                <a:ea typeface="+mn-ea"/>
                <a:cs typeface="+mn-cs"/>
              </a:defRPr>
            </a:pPr>
            <a:endParaRPr lang="he-IL"/>
          </a:p>
        </c:txPr>
        <c:crossAx val="104685568"/>
        <c:crosses val="autoZero"/>
        <c:auto val="1"/>
        <c:lblAlgn val="ctr"/>
        <c:lblOffset val="100"/>
        <c:noMultiLvlLbl val="0"/>
      </c:catAx>
      <c:valAx>
        <c:axId val="104685568"/>
        <c:scaling>
          <c:orientation val="minMax"/>
          <c:max val="5"/>
          <c:min val="2.2999999999999998"/>
        </c:scaling>
        <c:delete val="1"/>
        <c:axPos val="l"/>
        <c:numFmt formatCode="General" sourceLinked="1"/>
        <c:majorTickMark val="out"/>
        <c:minorTickMark val="none"/>
        <c:tickLblPos val="nextTo"/>
        <c:crossAx val="104675200"/>
        <c:crosses val="autoZero"/>
        <c:crossBetween val="between"/>
        <c:majorUnit val="1"/>
      </c:valAx>
      <c:spPr>
        <a:noFill/>
        <a:ln w="25400">
          <a:noFill/>
        </a:ln>
        <a:effectLst/>
      </c:spPr>
    </c:plotArea>
    <c:legend>
      <c:legendPos val="r"/>
      <c:layout/>
      <c:overlay val="0"/>
      <c:spPr>
        <a:noFill/>
        <a:ln>
          <a:noFill/>
        </a:ln>
        <a:effectLst/>
      </c:spPr>
      <c:txPr>
        <a:bodyPr rot="0" spcFirstLastPara="1" vertOverflow="ellipsis" vert="horz" wrap="square" anchor="ctr" anchorCtr="1"/>
        <a:lstStyle/>
        <a:p>
          <a:pPr>
            <a:defRPr sz="2400" b="0" i="0" u="none" strike="noStrike" kern="1200" baseline="0">
              <a:solidFill>
                <a:sysClr val="windowText" lastClr="000000"/>
              </a:solidFill>
              <a:latin typeface="HelveticaRounded LT Std Bd" panose="020F0804030503020204" pitchFamily="34" charset="0"/>
              <a:ea typeface="+mn-ea"/>
              <a:cs typeface="+mn-cs"/>
            </a:defRPr>
          </a:pPr>
          <a:endParaRPr lang="he-IL"/>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2400">
          <a:solidFill>
            <a:sysClr val="windowText" lastClr="000000"/>
          </a:solidFill>
          <a:latin typeface="HelveticaRounded LT Std Bd" panose="020F0804030503020204" pitchFamily="34" charset="0"/>
        </a:defRPr>
      </a:pPr>
      <a:endParaRPr lang="he-IL"/>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errBars>
            <c:errBarType val="both"/>
            <c:errValType val="cust"/>
            <c:noEndCap val="0"/>
            <c:plus>
              <c:numRef>
                <c:f>Sheet1!$A$164:$I$164</c:f>
                <c:numCache>
                  <c:formatCode>General</c:formatCode>
                  <c:ptCount val="9"/>
                  <c:pt idx="0">
                    <c:v>0.1</c:v>
                  </c:pt>
                  <c:pt idx="1">
                    <c:v>0.19</c:v>
                  </c:pt>
                  <c:pt idx="2">
                    <c:v>0.18</c:v>
                  </c:pt>
                  <c:pt idx="3">
                    <c:v>0.18</c:v>
                  </c:pt>
                  <c:pt idx="4">
                    <c:v>0.187</c:v>
                  </c:pt>
                  <c:pt idx="5">
                    <c:v>0.2</c:v>
                  </c:pt>
                  <c:pt idx="6">
                    <c:v>0.20899999999999999</c:v>
                  </c:pt>
                  <c:pt idx="7">
                    <c:v>0.17</c:v>
                  </c:pt>
                  <c:pt idx="8">
                    <c:v>0.14899999999999999</c:v>
                  </c:pt>
                </c:numCache>
              </c:numRef>
            </c:plus>
            <c:minus>
              <c:numRef>
                <c:f>Sheet1!$A$164:$I$164</c:f>
                <c:numCache>
                  <c:formatCode>General</c:formatCode>
                  <c:ptCount val="9"/>
                  <c:pt idx="0">
                    <c:v>0.1</c:v>
                  </c:pt>
                  <c:pt idx="1">
                    <c:v>0.19</c:v>
                  </c:pt>
                  <c:pt idx="2">
                    <c:v>0.18</c:v>
                  </c:pt>
                  <c:pt idx="3">
                    <c:v>0.18</c:v>
                  </c:pt>
                  <c:pt idx="4">
                    <c:v>0.187</c:v>
                  </c:pt>
                  <c:pt idx="5">
                    <c:v>0.2</c:v>
                  </c:pt>
                  <c:pt idx="6">
                    <c:v>0.20899999999999999</c:v>
                  </c:pt>
                  <c:pt idx="7">
                    <c:v>0.17</c:v>
                  </c:pt>
                  <c:pt idx="8">
                    <c:v>0.14899999999999999</c:v>
                  </c:pt>
                </c:numCache>
              </c:numRef>
            </c:minus>
          </c:errBars>
          <c:cat>
            <c:strRef>
              <c:f>Sheet1!$A$162:$I$162</c:f>
              <c:strCache>
                <c:ptCount val="9"/>
                <c:pt idx="0">
                  <c:v>RND</c:v>
                </c:pt>
                <c:pt idx="1">
                  <c:v>TLR</c:v>
                </c:pt>
                <c:pt idx="2">
                  <c:v>TLA</c:v>
                </c:pt>
                <c:pt idx="3">
                  <c:v>TRY</c:v>
                </c:pt>
                <c:pt idx="4">
                  <c:v>PRH</c:v>
                </c:pt>
                <c:pt idx="5">
                  <c:v>WRL</c:v>
                </c:pt>
                <c:pt idx="6">
                  <c:v>REL</c:v>
                </c:pt>
                <c:pt idx="7">
                  <c:v>REP</c:v>
                </c:pt>
                <c:pt idx="8">
                  <c:v>PRD</c:v>
                </c:pt>
              </c:strCache>
            </c:strRef>
          </c:cat>
          <c:val>
            <c:numRef>
              <c:f>Sheet1!$A$163:$I$163</c:f>
              <c:numCache>
                <c:formatCode>General</c:formatCode>
                <c:ptCount val="9"/>
                <c:pt idx="0">
                  <c:v>0.1</c:v>
                </c:pt>
                <c:pt idx="1">
                  <c:v>0.42</c:v>
                </c:pt>
                <c:pt idx="2">
                  <c:v>0.25</c:v>
                </c:pt>
                <c:pt idx="3">
                  <c:v>0.11</c:v>
                </c:pt>
                <c:pt idx="4">
                  <c:v>0.61799999999999999</c:v>
                </c:pt>
                <c:pt idx="5" formatCode="0%">
                  <c:v>0.03</c:v>
                </c:pt>
                <c:pt idx="6">
                  <c:v>0.47299999999999998</c:v>
                </c:pt>
                <c:pt idx="7">
                  <c:v>0.27</c:v>
                </c:pt>
                <c:pt idx="8">
                  <c:v>0.26700000000000002</c:v>
                </c:pt>
              </c:numCache>
            </c:numRef>
          </c:val>
        </c:ser>
        <c:dLbls>
          <c:showLegendKey val="0"/>
          <c:showVal val="0"/>
          <c:showCatName val="0"/>
          <c:showSerName val="0"/>
          <c:showPercent val="0"/>
          <c:showBubbleSize val="0"/>
        </c:dLbls>
        <c:gapWidth val="150"/>
        <c:axId val="104610816"/>
        <c:axId val="104612608"/>
      </c:barChart>
      <c:catAx>
        <c:axId val="104610816"/>
        <c:scaling>
          <c:orientation val="maxMin"/>
        </c:scaling>
        <c:delete val="0"/>
        <c:axPos val="b"/>
        <c:numFmt formatCode="General" sourceLinked="1"/>
        <c:majorTickMark val="out"/>
        <c:minorTickMark val="none"/>
        <c:tickLblPos val="nextTo"/>
        <c:crossAx val="104612608"/>
        <c:crosses val="autoZero"/>
        <c:auto val="1"/>
        <c:lblAlgn val="ctr"/>
        <c:lblOffset val="100"/>
        <c:noMultiLvlLbl val="0"/>
      </c:catAx>
      <c:valAx>
        <c:axId val="104612608"/>
        <c:scaling>
          <c:orientation val="minMax"/>
          <c:min val="0"/>
        </c:scaling>
        <c:delete val="0"/>
        <c:axPos val="r"/>
        <c:majorGridlines/>
        <c:numFmt formatCode="General" sourceLinked="1"/>
        <c:majorTickMark val="out"/>
        <c:minorTickMark val="none"/>
        <c:tickLblPos val="nextTo"/>
        <c:crossAx val="104610816"/>
        <c:crosses val="autoZero"/>
        <c:crossBetween val="between"/>
      </c:valAx>
    </c:plotArea>
    <c:plotVisOnly val="1"/>
    <c:dispBlanksAs val="gap"/>
    <c:showDLblsOverMax val="0"/>
  </c:chart>
  <c:txPr>
    <a:bodyPr/>
    <a:lstStyle/>
    <a:p>
      <a:pPr>
        <a:defRPr sz="2400" b="1"/>
      </a:pPr>
      <a:endParaRPr lang="he-IL"/>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123625-CCB9-4DBD-A893-30EC425A62D0}" type="doc">
      <dgm:prSet loTypeId="urn:microsoft.com/office/officeart/2005/8/layout/pyramid2" loCatId="list" qsTypeId="urn:microsoft.com/office/officeart/2005/8/quickstyle/simple1" qsCatId="simple" csTypeId="urn:microsoft.com/office/officeart/2005/8/colors/accent1_2" csCatId="accent1" phldr="1"/>
      <dgm:spPr/>
    </dgm:pt>
    <dgm:pt modelId="{002E485D-0738-428E-9866-352D36B3BB48}">
      <dgm:prSet phldrT="[Text]"/>
      <dgm:spPr/>
      <dgm:t>
        <a:bodyPr/>
        <a:lstStyle/>
        <a:p>
          <a:pPr rtl="1"/>
          <a:r>
            <a:rPr lang="en-US" dirty="0" smtClean="0"/>
            <a:t>Personalized</a:t>
          </a:r>
          <a:endParaRPr lang="he-IL" dirty="0"/>
        </a:p>
      </dgm:t>
    </dgm:pt>
    <dgm:pt modelId="{7D6F1370-D0CA-40EB-8902-C4553AAFE52D}" type="parTrans" cxnId="{54F956D0-F3E9-4A68-8690-0B11E63FA26F}">
      <dgm:prSet/>
      <dgm:spPr/>
      <dgm:t>
        <a:bodyPr/>
        <a:lstStyle/>
        <a:p>
          <a:pPr rtl="1"/>
          <a:endParaRPr lang="he-IL"/>
        </a:p>
      </dgm:t>
    </dgm:pt>
    <dgm:pt modelId="{D687A7F3-2EA7-44DE-9D92-919EF51FB20A}" type="sibTrans" cxnId="{54F956D0-F3E9-4A68-8690-0B11E63FA26F}">
      <dgm:prSet/>
      <dgm:spPr/>
      <dgm:t>
        <a:bodyPr/>
        <a:lstStyle/>
        <a:p>
          <a:pPr rtl="1"/>
          <a:endParaRPr lang="he-IL"/>
        </a:p>
      </dgm:t>
    </dgm:pt>
    <dgm:pt modelId="{22E5358B-8747-4BF8-9C49-1F9C5A389FEE}">
      <dgm:prSet phldrT="[Text]"/>
      <dgm:spPr/>
      <dgm:t>
        <a:bodyPr/>
        <a:lstStyle/>
        <a:p>
          <a:pPr rtl="1"/>
          <a:r>
            <a:rPr lang="en-US" dirty="0" smtClean="0"/>
            <a:t>Clustering</a:t>
          </a:r>
          <a:endParaRPr lang="he-IL" dirty="0"/>
        </a:p>
      </dgm:t>
    </dgm:pt>
    <dgm:pt modelId="{566D275E-ABA1-4F97-9CB4-241509BCE278}" type="parTrans" cxnId="{E7647424-15C1-4DC9-AC1E-407AAE0B61E0}">
      <dgm:prSet/>
      <dgm:spPr/>
      <dgm:t>
        <a:bodyPr/>
        <a:lstStyle/>
        <a:p>
          <a:pPr rtl="1"/>
          <a:endParaRPr lang="he-IL"/>
        </a:p>
      </dgm:t>
    </dgm:pt>
    <dgm:pt modelId="{4B8DCDB9-08F4-41E6-812F-192ADD065921}" type="sibTrans" cxnId="{E7647424-15C1-4DC9-AC1E-407AAE0B61E0}">
      <dgm:prSet/>
      <dgm:spPr/>
      <dgm:t>
        <a:bodyPr/>
        <a:lstStyle/>
        <a:p>
          <a:pPr rtl="1"/>
          <a:endParaRPr lang="he-IL"/>
        </a:p>
      </dgm:t>
    </dgm:pt>
    <dgm:pt modelId="{ACEB13B3-7279-4DE7-9486-03F4909508DA}">
      <dgm:prSet phldrT="[Text]"/>
      <dgm:spPr/>
      <dgm:t>
        <a:bodyPr/>
        <a:lstStyle/>
        <a:p>
          <a:pPr rtl="1"/>
          <a:r>
            <a:rPr lang="en-US" dirty="0" smtClean="0"/>
            <a:t>Generalized Model</a:t>
          </a:r>
          <a:endParaRPr lang="he-IL" dirty="0"/>
        </a:p>
      </dgm:t>
    </dgm:pt>
    <dgm:pt modelId="{B0DD8B22-EB7F-47A5-839D-5E55BBFE3D28}" type="parTrans" cxnId="{16AD660E-89B0-404B-AF44-5372A109D8AE}">
      <dgm:prSet/>
      <dgm:spPr/>
      <dgm:t>
        <a:bodyPr/>
        <a:lstStyle/>
        <a:p>
          <a:pPr rtl="1"/>
          <a:endParaRPr lang="he-IL"/>
        </a:p>
      </dgm:t>
    </dgm:pt>
    <dgm:pt modelId="{6E7DB4B0-FED0-4693-8064-017DE9DEFA63}" type="sibTrans" cxnId="{16AD660E-89B0-404B-AF44-5372A109D8AE}">
      <dgm:prSet/>
      <dgm:spPr/>
      <dgm:t>
        <a:bodyPr/>
        <a:lstStyle/>
        <a:p>
          <a:pPr rtl="1"/>
          <a:endParaRPr lang="he-IL"/>
        </a:p>
      </dgm:t>
    </dgm:pt>
    <dgm:pt modelId="{7B93CA33-36B4-49D9-883D-40D38DA671AB}" type="pres">
      <dgm:prSet presAssocID="{5C123625-CCB9-4DBD-A893-30EC425A62D0}" presName="compositeShape" presStyleCnt="0">
        <dgm:presLayoutVars>
          <dgm:dir/>
          <dgm:resizeHandles/>
        </dgm:presLayoutVars>
      </dgm:prSet>
      <dgm:spPr/>
    </dgm:pt>
    <dgm:pt modelId="{984CDEFF-603B-43A0-B445-534F6325C44C}" type="pres">
      <dgm:prSet presAssocID="{5C123625-CCB9-4DBD-A893-30EC425A62D0}" presName="pyramid" presStyleLbl="node1" presStyleIdx="0" presStyleCnt="1" custLinFactNeighborX="-2500" custLinFactNeighborY="16250"/>
      <dgm:spPr/>
    </dgm:pt>
    <dgm:pt modelId="{C563EA14-36F5-4644-92C2-F6B7C75C5F1A}" type="pres">
      <dgm:prSet presAssocID="{5C123625-CCB9-4DBD-A893-30EC425A62D0}" presName="theList" presStyleCnt="0"/>
      <dgm:spPr/>
    </dgm:pt>
    <dgm:pt modelId="{35E1F745-9726-4032-9C26-B7DABE015054}" type="pres">
      <dgm:prSet presAssocID="{002E485D-0738-428E-9866-352D36B3BB48}" presName="aNode" presStyleLbl="fgAcc1" presStyleIdx="0" presStyleCnt="3">
        <dgm:presLayoutVars>
          <dgm:bulletEnabled val="1"/>
        </dgm:presLayoutVars>
      </dgm:prSet>
      <dgm:spPr/>
      <dgm:t>
        <a:bodyPr/>
        <a:lstStyle/>
        <a:p>
          <a:pPr rtl="1"/>
          <a:endParaRPr lang="he-IL"/>
        </a:p>
      </dgm:t>
    </dgm:pt>
    <dgm:pt modelId="{B3358BD4-9C50-4BCD-84FE-91E2C79F9601}" type="pres">
      <dgm:prSet presAssocID="{002E485D-0738-428E-9866-352D36B3BB48}" presName="aSpace" presStyleCnt="0"/>
      <dgm:spPr/>
    </dgm:pt>
    <dgm:pt modelId="{EF52293F-889E-4483-BD25-838A5D7C03F5}" type="pres">
      <dgm:prSet presAssocID="{22E5358B-8747-4BF8-9C49-1F9C5A389FEE}" presName="aNode" presStyleLbl="fgAcc1" presStyleIdx="1" presStyleCnt="3">
        <dgm:presLayoutVars>
          <dgm:bulletEnabled val="1"/>
        </dgm:presLayoutVars>
      </dgm:prSet>
      <dgm:spPr/>
      <dgm:t>
        <a:bodyPr/>
        <a:lstStyle/>
        <a:p>
          <a:pPr rtl="1"/>
          <a:endParaRPr lang="he-IL"/>
        </a:p>
      </dgm:t>
    </dgm:pt>
    <dgm:pt modelId="{1C71AA97-FC45-4F7E-AF84-9EF117E76FE1}" type="pres">
      <dgm:prSet presAssocID="{22E5358B-8747-4BF8-9C49-1F9C5A389FEE}" presName="aSpace" presStyleCnt="0"/>
      <dgm:spPr/>
    </dgm:pt>
    <dgm:pt modelId="{663D046B-4CE4-455F-B7EE-D5A42EC7745F}" type="pres">
      <dgm:prSet presAssocID="{ACEB13B3-7279-4DE7-9486-03F4909508DA}" presName="aNode" presStyleLbl="fgAcc1" presStyleIdx="2" presStyleCnt="3">
        <dgm:presLayoutVars>
          <dgm:bulletEnabled val="1"/>
        </dgm:presLayoutVars>
      </dgm:prSet>
      <dgm:spPr/>
      <dgm:t>
        <a:bodyPr/>
        <a:lstStyle/>
        <a:p>
          <a:pPr rtl="1"/>
          <a:endParaRPr lang="he-IL"/>
        </a:p>
      </dgm:t>
    </dgm:pt>
    <dgm:pt modelId="{0358A4F5-BDEF-4CFD-9C20-8DBBAFC02B14}" type="pres">
      <dgm:prSet presAssocID="{ACEB13B3-7279-4DE7-9486-03F4909508DA}" presName="aSpace" presStyleCnt="0"/>
      <dgm:spPr/>
    </dgm:pt>
  </dgm:ptLst>
  <dgm:cxnLst>
    <dgm:cxn modelId="{3D6A3702-B40E-4170-AD0E-30654D3A6862}" type="presOf" srcId="{002E485D-0738-428E-9866-352D36B3BB48}" destId="{35E1F745-9726-4032-9C26-B7DABE015054}" srcOrd="0" destOrd="0" presId="urn:microsoft.com/office/officeart/2005/8/layout/pyramid2"/>
    <dgm:cxn modelId="{16AD660E-89B0-404B-AF44-5372A109D8AE}" srcId="{5C123625-CCB9-4DBD-A893-30EC425A62D0}" destId="{ACEB13B3-7279-4DE7-9486-03F4909508DA}" srcOrd="2" destOrd="0" parTransId="{B0DD8B22-EB7F-47A5-839D-5E55BBFE3D28}" sibTransId="{6E7DB4B0-FED0-4693-8064-017DE9DEFA63}"/>
    <dgm:cxn modelId="{1013D99B-A7C7-4452-A08C-9E9828A77612}" type="presOf" srcId="{5C123625-CCB9-4DBD-A893-30EC425A62D0}" destId="{7B93CA33-36B4-49D9-883D-40D38DA671AB}" srcOrd="0" destOrd="0" presId="urn:microsoft.com/office/officeart/2005/8/layout/pyramid2"/>
    <dgm:cxn modelId="{F9E28812-1DAE-4204-B39A-4624F1DC8BE5}" type="presOf" srcId="{ACEB13B3-7279-4DE7-9486-03F4909508DA}" destId="{663D046B-4CE4-455F-B7EE-D5A42EC7745F}" srcOrd="0" destOrd="0" presId="urn:microsoft.com/office/officeart/2005/8/layout/pyramid2"/>
    <dgm:cxn modelId="{E7647424-15C1-4DC9-AC1E-407AAE0B61E0}" srcId="{5C123625-CCB9-4DBD-A893-30EC425A62D0}" destId="{22E5358B-8747-4BF8-9C49-1F9C5A389FEE}" srcOrd="1" destOrd="0" parTransId="{566D275E-ABA1-4F97-9CB4-241509BCE278}" sibTransId="{4B8DCDB9-08F4-41E6-812F-192ADD065921}"/>
    <dgm:cxn modelId="{8F01E7EE-039E-402A-8CD1-30ADE28135FD}" type="presOf" srcId="{22E5358B-8747-4BF8-9C49-1F9C5A389FEE}" destId="{EF52293F-889E-4483-BD25-838A5D7C03F5}" srcOrd="0" destOrd="0" presId="urn:microsoft.com/office/officeart/2005/8/layout/pyramid2"/>
    <dgm:cxn modelId="{54F956D0-F3E9-4A68-8690-0B11E63FA26F}" srcId="{5C123625-CCB9-4DBD-A893-30EC425A62D0}" destId="{002E485D-0738-428E-9866-352D36B3BB48}" srcOrd="0" destOrd="0" parTransId="{7D6F1370-D0CA-40EB-8902-C4553AAFE52D}" sibTransId="{D687A7F3-2EA7-44DE-9D92-919EF51FB20A}"/>
    <dgm:cxn modelId="{00E0F69B-BC80-43BF-84F4-49C95DD5CE2A}" type="presParOf" srcId="{7B93CA33-36B4-49D9-883D-40D38DA671AB}" destId="{984CDEFF-603B-43A0-B445-534F6325C44C}" srcOrd="0" destOrd="0" presId="urn:microsoft.com/office/officeart/2005/8/layout/pyramid2"/>
    <dgm:cxn modelId="{C3661F05-55A9-4B3F-BF05-932E7302FA6A}" type="presParOf" srcId="{7B93CA33-36B4-49D9-883D-40D38DA671AB}" destId="{C563EA14-36F5-4644-92C2-F6B7C75C5F1A}" srcOrd="1" destOrd="0" presId="urn:microsoft.com/office/officeart/2005/8/layout/pyramid2"/>
    <dgm:cxn modelId="{BE58CED6-A599-44C0-A3B9-9F2C9892B83D}" type="presParOf" srcId="{C563EA14-36F5-4644-92C2-F6B7C75C5F1A}" destId="{35E1F745-9726-4032-9C26-B7DABE015054}" srcOrd="0" destOrd="0" presId="urn:microsoft.com/office/officeart/2005/8/layout/pyramid2"/>
    <dgm:cxn modelId="{90A0D338-385F-49A7-9EE4-FF6A25921FDB}" type="presParOf" srcId="{C563EA14-36F5-4644-92C2-F6B7C75C5F1A}" destId="{B3358BD4-9C50-4BCD-84FE-91E2C79F9601}" srcOrd="1" destOrd="0" presId="urn:microsoft.com/office/officeart/2005/8/layout/pyramid2"/>
    <dgm:cxn modelId="{D02923B0-C6FC-4C38-BF9D-F243F92E29DD}" type="presParOf" srcId="{C563EA14-36F5-4644-92C2-F6B7C75C5F1A}" destId="{EF52293F-889E-4483-BD25-838A5D7C03F5}" srcOrd="2" destOrd="0" presId="urn:microsoft.com/office/officeart/2005/8/layout/pyramid2"/>
    <dgm:cxn modelId="{3B91CE90-469A-4B2C-A693-F63508319D7B}" type="presParOf" srcId="{C563EA14-36F5-4644-92C2-F6B7C75C5F1A}" destId="{1C71AA97-FC45-4F7E-AF84-9EF117E76FE1}" srcOrd="3" destOrd="0" presId="urn:microsoft.com/office/officeart/2005/8/layout/pyramid2"/>
    <dgm:cxn modelId="{C4CC75FA-95BC-4D93-A7A1-C183CD4E4266}" type="presParOf" srcId="{C563EA14-36F5-4644-92C2-F6B7C75C5F1A}" destId="{663D046B-4CE4-455F-B7EE-D5A42EC7745F}" srcOrd="4" destOrd="0" presId="urn:microsoft.com/office/officeart/2005/8/layout/pyramid2"/>
    <dgm:cxn modelId="{CF06193C-101C-420D-BCE0-234AAD998653}" type="presParOf" srcId="{C563EA14-36F5-4644-92C2-F6B7C75C5F1A}" destId="{0358A4F5-BDEF-4CFD-9C20-8DBBAFC02B14}"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123625-CCB9-4DBD-A893-30EC425A62D0}" type="doc">
      <dgm:prSet loTypeId="urn:microsoft.com/office/officeart/2005/8/layout/pyramid2" loCatId="list" qsTypeId="urn:microsoft.com/office/officeart/2005/8/quickstyle/simple1" qsCatId="simple" csTypeId="urn:microsoft.com/office/officeart/2005/8/colors/accent1_2" csCatId="accent1" phldr="1"/>
      <dgm:spPr/>
    </dgm:pt>
    <dgm:pt modelId="{002E485D-0738-428E-9866-352D36B3BB48}">
      <dgm:prSet phldrT="[Text]"/>
      <dgm:spPr/>
      <dgm:t>
        <a:bodyPr/>
        <a:lstStyle/>
        <a:p>
          <a:pPr rtl="1"/>
          <a:r>
            <a:rPr lang="en-US" dirty="0" smtClean="0"/>
            <a:t>Particular Setting</a:t>
          </a:r>
          <a:endParaRPr lang="he-IL" dirty="0"/>
        </a:p>
      </dgm:t>
    </dgm:pt>
    <dgm:pt modelId="{7D6F1370-D0CA-40EB-8902-C4553AAFE52D}" type="parTrans" cxnId="{54F956D0-F3E9-4A68-8690-0B11E63FA26F}">
      <dgm:prSet/>
      <dgm:spPr/>
      <dgm:t>
        <a:bodyPr/>
        <a:lstStyle/>
        <a:p>
          <a:pPr rtl="1"/>
          <a:endParaRPr lang="he-IL"/>
        </a:p>
      </dgm:t>
    </dgm:pt>
    <dgm:pt modelId="{D687A7F3-2EA7-44DE-9D92-919EF51FB20A}" type="sibTrans" cxnId="{54F956D0-F3E9-4A68-8690-0B11E63FA26F}">
      <dgm:prSet/>
      <dgm:spPr/>
      <dgm:t>
        <a:bodyPr/>
        <a:lstStyle/>
        <a:p>
          <a:pPr rtl="1"/>
          <a:endParaRPr lang="he-IL"/>
        </a:p>
      </dgm:t>
    </dgm:pt>
    <dgm:pt modelId="{22E5358B-8747-4BF8-9C49-1F9C5A389FEE}">
      <dgm:prSet phldrT="[Text]"/>
      <dgm:spPr/>
      <dgm:t>
        <a:bodyPr/>
        <a:lstStyle/>
        <a:p>
          <a:pPr rtl="1"/>
          <a:r>
            <a:rPr lang="en-US" dirty="0" smtClean="0"/>
            <a:t>Set of Circumstances</a:t>
          </a:r>
          <a:endParaRPr lang="he-IL" dirty="0"/>
        </a:p>
      </dgm:t>
    </dgm:pt>
    <dgm:pt modelId="{566D275E-ABA1-4F97-9CB4-241509BCE278}" type="parTrans" cxnId="{E7647424-15C1-4DC9-AC1E-407AAE0B61E0}">
      <dgm:prSet/>
      <dgm:spPr/>
      <dgm:t>
        <a:bodyPr/>
        <a:lstStyle/>
        <a:p>
          <a:pPr rtl="1"/>
          <a:endParaRPr lang="he-IL"/>
        </a:p>
      </dgm:t>
    </dgm:pt>
    <dgm:pt modelId="{4B8DCDB9-08F4-41E6-812F-192ADD065921}" type="sibTrans" cxnId="{E7647424-15C1-4DC9-AC1E-407AAE0B61E0}">
      <dgm:prSet/>
      <dgm:spPr/>
      <dgm:t>
        <a:bodyPr/>
        <a:lstStyle/>
        <a:p>
          <a:pPr rtl="1"/>
          <a:endParaRPr lang="he-IL"/>
        </a:p>
      </dgm:t>
    </dgm:pt>
    <dgm:pt modelId="{ACEB13B3-7279-4DE7-9486-03F4909508DA}">
      <dgm:prSet phldrT="[Text]"/>
      <dgm:spPr/>
      <dgm:t>
        <a:bodyPr/>
        <a:lstStyle/>
        <a:p>
          <a:pPr rtl="1"/>
          <a:r>
            <a:rPr lang="en-US" dirty="0" smtClean="0"/>
            <a:t>Holistic Model</a:t>
          </a:r>
          <a:endParaRPr lang="he-IL" dirty="0"/>
        </a:p>
      </dgm:t>
    </dgm:pt>
    <dgm:pt modelId="{B0DD8B22-EB7F-47A5-839D-5E55BBFE3D28}" type="parTrans" cxnId="{16AD660E-89B0-404B-AF44-5372A109D8AE}">
      <dgm:prSet/>
      <dgm:spPr/>
      <dgm:t>
        <a:bodyPr/>
        <a:lstStyle/>
        <a:p>
          <a:pPr rtl="1"/>
          <a:endParaRPr lang="he-IL"/>
        </a:p>
      </dgm:t>
    </dgm:pt>
    <dgm:pt modelId="{6E7DB4B0-FED0-4693-8064-017DE9DEFA63}" type="sibTrans" cxnId="{16AD660E-89B0-404B-AF44-5372A109D8AE}">
      <dgm:prSet/>
      <dgm:spPr/>
      <dgm:t>
        <a:bodyPr/>
        <a:lstStyle/>
        <a:p>
          <a:pPr rtl="1"/>
          <a:endParaRPr lang="he-IL"/>
        </a:p>
      </dgm:t>
    </dgm:pt>
    <dgm:pt modelId="{7B93CA33-36B4-49D9-883D-40D38DA671AB}" type="pres">
      <dgm:prSet presAssocID="{5C123625-CCB9-4DBD-A893-30EC425A62D0}" presName="compositeShape" presStyleCnt="0">
        <dgm:presLayoutVars>
          <dgm:dir/>
          <dgm:resizeHandles/>
        </dgm:presLayoutVars>
      </dgm:prSet>
      <dgm:spPr/>
    </dgm:pt>
    <dgm:pt modelId="{984CDEFF-603B-43A0-B445-534F6325C44C}" type="pres">
      <dgm:prSet presAssocID="{5C123625-CCB9-4DBD-A893-30EC425A62D0}" presName="pyramid" presStyleLbl="node1" presStyleIdx="0" presStyleCnt="1" custLinFactNeighborX="-2500" custLinFactNeighborY="16250"/>
      <dgm:spPr/>
    </dgm:pt>
    <dgm:pt modelId="{C563EA14-36F5-4644-92C2-F6B7C75C5F1A}" type="pres">
      <dgm:prSet presAssocID="{5C123625-CCB9-4DBD-A893-30EC425A62D0}" presName="theList" presStyleCnt="0"/>
      <dgm:spPr/>
    </dgm:pt>
    <dgm:pt modelId="{35E1F745-9726-4032-9C26-B7DABE015054}" type="pres">
      <dgm:prSet presAssocID="{002E485D-0738-428E-9866-352D36B3BB48}" presName="aNode" presStyleLbl="fgAcc1" presStyleIdx="0" presStyleCnt="3">
        <dgm:presLayoutVars>
          <dgm:bulletEnabled val="1"/>
        </dgm:presLayoutVars>
      </dgm:prSet>
      <dgm:spPr/>
      <dgm:t>
        <a:bodyPr/>
        <a:lstStyle/>
        <a:p>
          <a:pPr rtl="1"/>
          <a:endParaRPr lang="he-IL"/>
        </a:p>
      </dgm:t>
    </dgm:pt>
    <dgm:pt modelId="{B3358BD4-9C50-4BCD-84FE-91E2C79F9601}" type="pres">
      <dgm:prSet presAssocID="{002E485D-0738-428E-9866-352D36B3BB48}" presName="aSpace" presStyleCnt="0"/>
      <dgm:spPr/>
    </dgm:pt>
    <dgm:pt modelId="{EF52293F-889E-4483-BD25-838A5D7C03F5}" type="pres">
      <dgm:prSet presAssocID="{22E5358B-8747-4BF8-9C49-1F9C5A389FEE}" presName="aNode" presStyleLbl="fgAcc1" presStyleIdx="1" presStyleCnt="3">
        <dgm:presLayoutVars>
          <dgm:bulletEnabled val="1"/>
        </dgm:presLayoutVars>
      </dgm:prSet>
      <dgm:spPr/>
      <dgm:t>
        <a:bodyPr/>
        <a:lstStyle/>
        <a:p>
          <a:pPr rtl="1"/>
          <a:endParaRPr lang="he-IL"/>
        </a:p>
      </dgm:t>
    </dgm:pt>
    <dgm:pt modelId="{1C71AA97-FC45-4F7E-AF84-9EF117E76FE1}" type="pres">
      <dgm:prSet presAssocID="{22E5358B-8747-4BF8-9C49-1F9C5A389FEE}" presName="aSpace" presStyleCnt="0"/>
      <dgm:spPr/>
    </dgm:pt>
    <dgm:pt modelId="{663D046B-4CE4-455F-B7EE-D5A42EC7745F}" type="pres">
      <dgm:prSet presAssocID="{ACEB13B3-7279-4DE7-9486-03F4909508DA}" presName="aNode" presStyleLbl="fgAcc1" presStyleIdx="2" presStyleCnt="3">
        <dgm:presLayoutVars>
          <dgm:bulletEnabled val="1"/>
        </dgm:presLayoutVars>
      </dgm:prSet>
      <dgm:spPr/>
      <dgm:t>
        <a:bodyPr/>
        <a:lstStyle/>
        <a:p>
          <a:pPr rtl="1"/>
          <a:endParaRPr lang="he-IL"/>
        </a:p>
      </dgm:t>
    </dgm:pt>
    <dgm:pt modelId="{0358A4F5-BDEF-4CFD-9C20-8DBBAFC02B14}" type="pres">
      <dgm:prSet presAssocID="{ACEB13B3-7279-4DE7-9486-03F4909508DA}" presName="aSpace" presStyleCnt="0"/>
      <dgm:spPr/>
    </dgm:pt>
  </dgm:ptLst>
  <dgm:cxnLst>
    <dgm:cxn modelId="{16AD660E-89B0-404B-AF44-5372A109D8AE}" srcId="{5C123625-CCB9-4DBD-A893-30EC425A62D0}" destId="{ACEB13B3-7279-4DE7-9486-03F4909508DA}" srcOrd="2" destOrd="0" parTransId="{B0DD8B22-EB7F-47A5-839D-5E55BBFE3D28}" sibTransId="{6E7DB4B0-FED0-4693-8064-017DE9DEFA63}"/>
    <dgm:cxn modelId="{1A96FB45-37C1-481F-A80A-24FF1B2FDF49}" type="presOf" srcId="{5C123625-CCB9-4DBD-A893-30EC425A62D0}" destId="{7B93CA33-36B4-49D9-883D-40D38DA671AB}" srcOrd="0" destOrd="0" presId="urn:microsoft.com/office/officeart/2005/8/layout/pyramid2"/>
    <dgm:cxn modelId="{ADB5B1FF-9301-4E2E-BA13-4A0798191995}" type="presOf" srcId="{ACEB13B3-7279-4DE7-9486-03F4909508DA}" destId="{663D046B-4CE4-455F-B7EE-D5A42EC7745F}" srcOrd="0" destOrd="0" presId="urn:microsoft.com/office/officeart/2005/8/layout/pyramid2"/>
    <dgm:cxn modelId="{86D4F73B-6C4C-48C9-9C22-B704A1EA8173}" type="presOf" srcId="{22E5358B-8747-4BF8-9C49-1F9C5A389FEE}" destId="{EF52293F-889E-4483-BD25-838A5D7C03F5}" srcOrd="0" destOrd="0" presId="urn:microsoft.com/office/officeart/2005/8/layout/pyramid2"/>
    <dgm:cxn modelId="{1466D11C-EB7A-484D-8092-07D95FF6FBA6}" type="presOf" srcId="{002E485D-0738-428E-9866-352D36B3BB48}" destId="{35E1F745-9726-4032-9C26-B7DABE015054}" srcOrd="0" destOrd="0" presId="urn:microsoft.com/office/officeart/2005/8/layout/pyramid2"/>
    <dgm:cxn modelId="{E7647424-15C1-4DC9-AC1E-407AAE0B61E0}" srcId="{5C123625-CCB9-4DBD-A893-30EC425A62D0}" destId="{22E5358B-8747-4BF8-9C49-1F9C5A389FEE}" srcOrd="1" destOrd="0" parTransId="{566D275E-ABA1-4F97-9CB4-241509BCE278}" sibTransId="{4B8DCDB9-08F4-41E6-812F-192ADD065921}"/>
    <dgm:cxn modelId="{54F956D0-F3E9-4A68-8690-0B11E63FA26F}" srcId="{5C123625-CCB9-4DBD-A893-30EC425A62D0}" destId="{002E485D-0738-428E-9866-352D36B3BB48}" srcOrd="0" destOrd="0" parTransId="{7D6F1370-D0CA-40EB-8902-C4553AAFE52D}" sibTransId="{D687A7F3-2EA7-44DE-9D92-919EF51FB20A}"/>
    <dgm:cxn modelId="{B1944DBE-6351-406F-93A9-868D7C76B684}" type="presParOf" srcId="{7B93CA33-36B4-49D9-883D-40D38DA671AB}" destId="{984CDEFF-603B-43A0-B445-534F6325C44C}" srcOrd="0" destOrd="0" presId="urn:microsoft.com/office/officeart/2005/8/layout/pyramid2"/>
    <dgm:cxn modelId="{6AC3E1D2-E40B-45C8-8C82-97872274547E}" type="presParOf" srcId="{7B93CA33-36B4-49D9-883D-40D38DA671AB}" destId="{C563EA14-36F5-4644-92C2-F6B7C75C5F1A}" srcOrd="1" destOrd="0" presId="urn:microsoft.com/office/officeart/2005/8/layout/pyramid2"/>
    <dgm:cxn modelId="{CFD0940E-4059-4C8B-A0C5-B068D7C4322E}" type="presParOf" srcId="{C563EA14-36F5-4644-92C2-F6B7C75C5F1A}" destId="{35E1F745-9726-4032-9C26-B7DABE015054}" srcOrd="0" destOrd="0" presId="urn:microsoft.com/office/officeart/2005/8/layout/pyramid2"/>
    <dgm:cxn modelId="{158995C4-61EA-44B7-91C5-9676191AE4A8}" type="presParOf" srcId="{C563EA14-36F5-4644-92C2-F6B7C75C5F1A}" destId="{B3358BD4-9C50-4BCD-84FE-91E2C79F9601}" srcOrd="1" destOrd="0" presId="urn:microsoft.com/office/officeart/2005/8/layout/pyramid2"/>
    <dgm:cxn modelId="{72901082-00A4-4F4E-800D-676408E21CCC}" type="presParOf" srcId="{C563EA14-36F5-4644-92C2-F6B7C75C5F1A}" destId="{EF52293F-889E-4483-BD25-838A5D7C03F5}" srcOrd="2" destOrd="0" presId="urn:microsoft.com/office/officeart/2005/8/layout/pyramid2"/>
    <dgm:cxn modelId="{5B38D4B8-206D-4BD1-8EDA-1308E2C4A1C2}" type="presParOf" srcId="{C563EA14-36F5-4644-92C2-F6B7C75C5F1A}" destId="{1C71AA97-FC45-4F7E-AF84-9EF117E76FE1}" srcOrd="3" destOrd="0" presId="urn:microsoft.com/office/officeart/2005/8/layout/pyramid2"/>
    <dgm:cxn modelId="{26AD1A9F-D5F5-44FC-9048-947040DE25D3}" type="presParOf" srcId="{C563EA14-36F5-4644-92C2-F6B7C75C5F1A}" destId="{663D046B-4CE4-455F-B7EE-D5A42EC7745F}" srcOrd="4" destOrd="0" presId="urn:microsoft.com/office/officeart/2005/8/layout/pyramid2"/>
    <dgm:cxn modelId="{6816062B-0232-4399-BBF1-6D8613C71DDA}" type="presParOf" srcId="{C563EA14-36F5-4644-92C2-F6B7C75C5F1A}" destId="{0358A4F5-BDEF-4CFD-9C20-8DBBAFC02B14}"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E4F156-1346-454C-AA87-AB549D08CEE5}" type="doc">
      <dgm:prSet loTypeId="urn:microsoft.com/office/officeart/2005/8/layout/hChevron3" loCatId="process" qsTypeId="urn:microsoft.com/office/officeart/2005/8/quickstyle/simple1" qsCatId="simple" csTypeId="urn:microsoft.com/office/officeart/2005/8/colors/colorful1" csCatId="colorful" phldr="1"/>
      <dgm:spPr/>
    </dgm:pt>
    <dgm:pt modelId="{176F291E-55AF-4F7E-94B3-D9E3AC178CD3}">
      <dgm:prSet phldrT="[Text]"/>
      <dgm:spPr/>
      <dgm:t>
        <a:bodyPr/>
        <a:lstStyle/>
        <a:p>
          <a:pPr rtl="1"/>
          <a:r>
            <a:rPr lang="en-US" dirty="0" smtClean="0"/>
            <a:t>One shot</a:t>
          </a:r>
          <a:endParaRPr lang="he-IL" dirty="0"/>
        </a:p>
      </dgm:t>
    </dgm:pt>
    <dgm:pt modelId="{70224B03-F7FB-4394-A366-303CADC5CD52}" type="parTrans" cxnId="{00037E9E-CA1A-4820-8A1B-808F54E32D45}">
      <dgm:prSet/>
      <dgm:spPr/>
      <dgm:t>
        <a:bodyPr/>
        <a:lstStyle/>
        <a:p>
          <a:pPr rtl="1"/>
          <a:endParaRPr lang="he-IL"/>
        </a:p>
      </dgm:t>
    </dgm:pt>
    <dgm:pt modelId="{697373D7-EB24-465F-A844-B43E588BACDD}" type="sibTrans" cxnId="{00037E9E-CA1A-4820-8A1B-808F54E32D45}">
      <dgm:prSet/>
      <dgm:spPr/>
      <dgm:t>
        <a:bodyPr/>
        <a:lstStyle/>
        <a:p>
          <a:pPr rtl="1"/>
          <a:endParaRPr lang="he-IL"/>
        </a:p>
      </dgm:t>
    </dgm:pt>
    <dgm:pt modelId="{C9896EDA-1B0D-4B92-BB02-5217139625EE}">
      <dgm:prSet phldrT="[Text]"/>
      <dgm:spPr/>
      <dgm:t>
        <a:bodyPr/>
        <a:lstStyle/>
        <a:p>
          <a:pPr rtl="1"/>
          <a:r>
            <a:rPr lang="en-US" dirty="0" smtClean="0"/>
            <a:t>Repeated</a:t>
          </a:r>
          <a:endParaRPr lang="he-IL" dirty="0"/>
        </a:p>
      </dgm:t>
    </dgm:pt>
    <dgm:pt modelId="{D7A39ABB-9C05-4201-A2A5-99AB1B4BAAF0}" type="parTrans" cxnId="{C0DED3B3-AA58-44CA-930B-4CB4EBD5A8C7}">
      <dgm:prSet/>
      <dgm:spPr/>
      <dgm:t>
        <a:bodyPr/>
        <a:lstStyle/>
        <a:p>
          <a:pPr rtl="1"/>
          <a:endParaRPr lang="he-IL"/>
        </a:p>
      </dgm:t>
    </dgm:pt>
    <dgm:pt modelId="{C02881A8-C73A-47BF-96C7-FE32488AB62A}" type="sibTrans" cxnId="{C0DED3B3-AA58-44CA-930B-4CB4EBD5A8C7}">
      <dgm:prSet/>
      <dgm:spPr/>
      <dgm:t>
        <a:bodyPr/>
        <a:lstStyle/>
        <a:p>
          <a:pPr rtl="1"/>
          <a:endParaRPr lang="he-IL"/>
        </a:p>
      </dgm:t>
    </dgm:pt>
    <dgm:pt modelId="{8A1F1911-E616-49CB-8845-F7DDBA415E78}">
      <dgm:prSet phldrT="[Text]"/>
      <dgm:spPr/>
      <dgm:t>
        <a:bodyPr/>
        <a:lstStyle/>
        <a:p>
          <a:pPr rtl="1"/>
          <a:r>
            <a:rPr lang="en-US" dirty="0" smtClean="0"/>
            <a:t>Continuous</a:t>
          </a:r>
          <a:endParaRPr lang="he-IL" dirty="0"/>
        </a:p>
      </dgm:t>
    </dgm:pt>
    <dgm:pt modelId="{338244A1-01E8-4CA2-BC2C-C01F7CA403AF}" type="parTrans" cxnId="{57E75209-609C-4672-80AB-EFF675B0526A}">
      <dgm:prSet/>
      <dgm:spPr/>
      <dgm:t>
        <a:bodyPr/>
        <a:lstStyle/>
        <a:p>
          <a:pPr rtl="1"/>
          <a:endParaRPr lang="he-IL"/>
        </a:p>
      </dgm:t>
    </dgm:pt>
    <dgm:pt modelId="{35711438-37C1-40F6-9143-D2797562C75E}" type="sibTrans" cxnId="{57E75209-609C-4672-80AB-EFF675B0526A}">
      <dgm:prSet/>
      <dgm:spPr/>
      <dgm:t>
        <a:bodyPr/>
        <a:lstStyle/>
        <a:p>
          <a:pPr rtl="1"/>
          <a:endParaRPr lang="he-IL"/>
        </a:p>
      </dgm:t>
    </dgm:pt>
    <dgm:pt modelId="{5A6CEBAC-32B0-4DD5-9E98-936E2876C87F}" type="pres">
      <dgm:prSet presAssocID="{FAE4F156-1346-454C-AA87-AB549D08CEE5}" presName="Name0" presStyleCnt="0">
        <dgm:presLayoutVars>
          <dgm:dir/>
          <dgm:resizeHandles val="exact"/>
        </dgm:presLayoutVars>
      </dgm:prSet>
      <dgm:spPr/>
    </dgm:pt>
    <dgm:pt modelId="{FDC1766D-F84B-4A48-8C4A-C7F98B2A151D}" type="pres">
      <dgm:prSet presAssocID="{176F291E-55AF-4F7E-94B3-D9E3AC178CD3}" presName="parTxOnly" presStyleLbl="node1" presStyleIdx="0" presStyleCnt="3">
        <dgm:presLayoutVars>
          <dgm:bulletEnabled val="1"/>
        </dgm:presLayoutVars>
      </dgm:prSet>
      <dgm:spPr/>
      <dgm:t>
        <a:bodyPr/>
        <a:lstStyle/>
        <a:p>
          <a:pPr rtl="1"/>
          <a:endParaRPr lang="he-IL"/>
        </a:p>
      </dgm:t>
    </dgm:pt>
    <dgm:pt modelId="{FD10EF5E-76DE-45FC-A70A-6E4729F60645}" type="pres">
      <dgm:prSet presAssocID="{697373D7-EB24-465F-A844-B43E588BACDD}" presName="parSpace" presStyleCnt="0"/>
      <dgm:spPr/>
    </dgm:pt>
    <dgm:pt modelId="{8ECBBDA6-E889-49CB-9CF4-4AB34CFB15D6}" type="pres">
      <dgm:prSet presAssocID="{C9896EDA-1B0D-4B92-BB02-5217139625EE}" presName="parTxOnly" presStyleLbl="node1" presStyleIdx="1" presStyleCnt="3">
        <dgm:presLayoutVars>
          <dgm:bulletEnabled val="1"/>
        </dgm:presLayoutVars>
      </dgm:prSet>
      <dgm:spPr/>
      <dgm:t>
        <a:bodyPr/>
        <a:lstStyle/>
        <a:p>
          <a:pPr rtl="1"/>
          <a:endParaRPr lang="he-IL"/>
        </a:p>
      </dgm:t>
    </dgm:pt>
    <dgm:pt modelId="{61AE6CBA-0582-47CE-A506-CBB623138B1B}" type="pres">
      <dgm:prSet presAssocID="{C02881A8-C73A-47BF-96C7-FE32488AB62A}" presName="parSpace" presStyleCnt="0"/>
      <dgm:spPr/>
    </dgm:pt>
    <dgm:pt modelId="{A348A9EB-AD3F-4AF7-9203-A75478AFC75F}" type="pres">
      <dgm:prSet presAssocID="{8A1F1911-E616-49CB-8845-F7DDBA415E78}" presName="parTxOnly" presStyleLbl="node1" presStyleIdx="2" presStyleCnt="3">
        <dgm:presLayoutVars>
          <dgm:bulletEnabled val="1"/>
        </dgm:presLayoutVars>
      </dgm:prSet>
      <dgm:spPr/>
      <dgm:t>
        <a:bodyPr/>
        <a:lstStyle/>
        <a:p>
          <a:pPr rtl="1"/>
          <a:endParaRPr lang="he-IL"/>
        </a:p>
      </dgm:t>
    </dgm:pt>
  </dgm:ptLst>
  <dgm:cxnLst>
    <dgm:cxn modelId="{CFB77054-301D-43FC-9168-3982566E8024}" type="presOf" srcId="{C9896EDA-1B0D-4B92-BB02-5217139625EE}" destId="{8ECBBDA6-E889-49CB-9CF4-4AB34CFB15D6}" srcOrd="0" destOrd="0" presId="urn:microsoft.com/office/officeart/2005/8/layout/hChevron3"/>
    <dgm:cxn modelId="{BA79E07D-758D-4141-B80E-0FBD08A1FA3F}" type="presOf" srcId="{176F291E-55AF-4F7E-94B3-D9E3AC178CD3}" destId="{FDC1766D-F84B-4A48-8C4A-C7F98B2A151D}" srcOrd="0" destOrd="0" presId="urn:microsoft.com/office/officeart/2005/8/layout/hChevron3"/>
    <dgm:cxn modelId="{00037E9E-CA1A-4820-8A1B-808F54E32D45}" srcId="{FAE4F156-1346-454C-AA87-AB549D08CEE5}" destId="{176F291E-55AF-4F7E-94B3-D9E3AC178CD3}" srcOrd="0" destOrd="0" parTransId="{70224B03-F7FB-4394-A366-303CADC5CD52}" sibTransId="{697373D7-EB24-465F-A844-B43E588BACDD}"/>
    <dgm:cxn modelId="{57E75209-609C-4672-80AB-EFF675B0526A}" srcId="{FAE4F156-1346-454C-AA87-AB549D08CEE5}" destId="{8A1F1911-E616-49CB-8845-F7DDBA415E78}" srcOrd="2" destOrd="0" parTransId="{338244A1-01E8-4CA2-BC2C-C01F7CA403AF}" sibTransId="{35711438-37C1-40F6-9143-D2797562C75E}"/>
    <dgm:cxn modelId="{C0DED3B3-AA58-44CA-930B-4CB4EBD5A8C7}" srcId="{FAE4F156-1346-454C-AA87-AB549D08CEE5}" destId="{C9896EDA-1B0D-4B92-BB02-5217139625EE}" srcOrd="1" destOrd="0" parTransId="{D7A39ABB-9C05-4201-A2A5-99AB1B4BAAF0}" sibTransId="{C02881A8-C73A-47BF-96C7-FE32488AB62A}"/>
    <dgm:cxn modelId="{B51D2CDA-DEEE-4013-B993-1CF2867D37BD}" type="presOf" srcId="{8A1F1911-E616-49CB-8845-F7DDBA415E78}" destId="{A348A9EB-AD3F-4AF7-9203-A75478AFC75F}" srcOrd="0" destOrd="0" presId="urn:microsoft.com/office/officeart/2005/8/layout/hChevron3"/>
    <dgm:cxn modelId="{029639B1-7B8E-4ABA-BA50-A8A9F418768D}" type="presOf" srcId="{FAE4F156-1346-454C-AA87-AB549D08CEE5}" destId="{5A6CEBAC-32B0-4DD5-9E98-936E2876C87F}" srcOrd="0" destOrd="0" presId="urn:microsoft.com/office/officeart/2005/8/layout/hChevron3"/>
    <dgm:cxn modelId="{774900E0-C358-478A-9D23-9AA958FB02F8}" type="presParOf" srcId="{5A6CEBAC-32B0-4DD5-9E98-936E2876C87F}" destId="{FDC1766D-F84B-4A48-8C4A-C7F98B2A151D}" srcOrd="0" destOrd="0" presId="urn:microsoft.com/office/officeart/2005/8/layout/hChevron3"/>
    <dgm:cxn modelId="{55966CDB-3A02-4FB3-826F-996BCF91E099}" type="presParOf" srcId="{5A6CEBAC-32B0-4DD5-9E98-936E2876C87F}" destId="{FD10EF5E-76DE-45FC-A70A-6E4729F60645}" srcOrd="1" destOrd="0" presId="urn:microsoft.com/office/officeart/2005/8/layout/hChevron3"/>
    <dgm:cxn modelId="{3B68F427-39D0-4142-903B-048F03DAABF6}" type="presParOf" srcId="{5A6CEBAC-32B0-4DD5-9E98-936E2876C87F}" destId="{8ECBBDA6-E889-49CB-9CF4-4AB34CFB15D6}" srcOrd="2" destOrd="0" presId="urn:microsoft.com/office/officeart/2005/8/layout/hChevron3"/>
    <dgm:cxn modelId="{A64D4884-8D95-42F0-85D5-0560A39687CF}" type="presParOf" srcId="{5A6CEBAC-32B0-4DD5-9E98-936E2876C87F}" destId="{61AE6CBA-0582-47CE-A506-CBB623138B1B}" srcOrd="3" destOrd="0" presId="urn:microsoft.com/office/officeart/2005/8/layout/hChevron3"/>
    <dgm:cxn modelId="{F7E944B1-1669-47C7-821B-B37515E991B9}" type="presParOf" srcId="{5A6CEBAC-32B0-4DD5-9E98-936E2876C87F}" destId="{A348A9EB-AD3F-4AF7-9203-A75478AFC75F}"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CDEFF-603B-43A0-B445-534F6325C44C}">
      <dsp:nvSpPr>
        <dsp:cNvPr id="0" name=""/>
        <dsp:cNvSpPr/>
      </dsp:nvSpPr>
      <dsp:spPr>
        <a:xfrm>
          <a:off x="609599" y="0"/>
          <a:ext cx="4063999" cy="4063999"/>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E1F745-9726-4032-9C26-B7DABE015054}">
      <dsp:nvSpPr>
        <dsp:cNvPr id="0" name=""/>
        <dsp:cNvSpPr/>
      </dsp:nvSpPr>
      <dsp:spPr>
        <a:xfrm>
          <a:off x="2743199" y="408582"/>
          <a:ext cx="2641600" cy="96202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en-US" sz="2400" kern="1200" dirty="0" smtClean="0"/>
            <a:t>Personalized</a:t>
          </a:r>
          <a:endParaRPr lang="he-IL" sz="2400" kern="1200" dirty="0"/>
        </a:p>
      </dsp:txBody>
      <dsp:txXfrm>
        <a:off x="2790161" y="455544"/>
        <a:ext cx="2547676" cy="868101"/>
      </dsp:txXfrm>
    </dsp:sp>
    <dsp:sp modelId="{EF52293F-889E-4483-BD25-838A5D7C03F5}">
      <dsp:nvSpPr>
        <dsp:cNvPr id="0" name=""/>
        <dsp:cNvSpPr/>
      </dsp:nvSpPr>
      <dsp:spPr>
        <a:xfrm>
          <a:off x="2743199" y="1490860"/>
          <a:ext cx="2641600" cy="96202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en-US" sz="2400" kern="1200" dirty="0" smtClean="0"/>
            <a:t>Clustering</a:t>
          </a:r>
          <a:endParaRPr lang="he-IL" sz="2400" kern="1200" dirty="0"/>
        </a:p>
      </dsp:txBody>
      <dsp:txXfrm>
        <a:off x="2790161" y="1537822"/>
        <a:ext cx="2547676" cy="868101"/>
      </dsp:txXfrm>
    </dsp:sp>
    <dsp:sp modelId="{663D046B-4CE4-455F-B7EE-D5A42EC7745F}">
      <dsp:nvSpPr>
        <dsp:cNvPr id="0" name=""/>
        <dsp:cNvSpPr/>
      </dsp:nvSpPr>
      <dsp:spPr>
        <a:xfrm>
          <a:off x="2743199" y="2573139"/>
          <a:ext cx="2641600" cy="96202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en-US" sz="2400" kern="1200" dirty="0" smtClean="0"/>
            <a:t>Generalized Model</a:t>
          </a:r>
          <a:endParaRPr lang="he-IL" sz="2400" kern="1200" dirty="0"/>
        </a:p>
      </dsp:txBody>
      <dsp:txXfrm>
        <a:off x="2790161" y="2620101"/>
        <a:ext cx="2547676" cy="8681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CDEFF-603B-43A0-B445-534F6325C44C}">
      <dsp:nvSpPr>
        <dsp:cNvPr id="0" name=""/>
        <dsp:cNvSpPr/>
      </dsp:nvSpPr>
      <dsp:spPr>
        <a:xfrm>
          <a:off x="609599" y="0"/>
          <a:ext cx="4063999" cy="4063999"/>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E1F745-9726-4032-9C26-B7DABE015054}">
      <dsp:nvSpPr>
        <dsp:cNvPr id="0" name=""/>
        <dsp:cNvSpPr/>
      </dsp:nvSpPr>
      <dsp:spPr>
        <a:xfrm>
          <a:off x="2743199" y="408582"/>
          <a:ext cx="2641600" cy="96202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en-US" sz="2400" kern="1200" dirty="0" smtClean="0"/>
            <a:t>Particular Setting</a:t>
          </a:r>
          <a:endParaRPr lang="he-IL" sz="2400" kern="1200" dirty="0"/>
        </a:p>
      </dsp:txBody>
      <dsp:txXfrm>
        <a:off x="2790161" y="455544"/>
        <a:ext cx="2547676" cy="868101"/>
      </dsp:txXfrm>
    </dsp:sp>
    <dsp:sp modelId="{EF52293F-889E-4483-BD25-838A5D7C03F5}">
      <dsp:nvSpPr>
        <dsp:cNvPr id="0" name=""/>
        <dsp:cNvSpPr/>
      </dsp:nvSpPr>
      <dsp:spPr>
        <a:xfrm>
          <a:off x="2743199" y="1490860"/>
          <a:ext cx="2641600" cy="96202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en-US" sz="2400" kern="1200" dirty="0" smtClean="0"/>
            <a:t>Set of Circumstances</a:t>
          </a:r>
          <a:endParaRPr lang="he-IL" sz="2400" kern="1200" dirty="0"/>
        </a:p>
      </dsp:txBody>
      <dsp:txXfrm>
        <a:off x="2790161" y="1537822"/>
        <a:ext cx="2547676" cy="868101"/>
      </dsp:txXfrm>
    </dsp:sp>
    <dsp:sp modelId="{663D046B-4CE4-455F-B7EE-D5A42EC7745F}">
      <dsp:nvSpPr>
        <dsp:cNvPr id="0" name=""/>
        <dsp:cNvSpPr/>
      </dsp:nvSpPr>
      <dsp:spPr>
        <a:xfrm>
          <a:off x="2743199" y="2573139"/>
          <a:ext cx="2641600" cy="96202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en-US" sz="2400" kern="1200" dirty="0" smtClean="0"/>
            <a:t>Holistic Model</a:t>
          </a:r>
          <a:endParaRPr lang="he-IL" sz="2400" kern="1200" dirty="0"/>
        </a:p>
      </dsp:txBody>
      <dsp:txXfrm>
        <a:off x="2790161" y="2620101"/>
        <a:ext cx="2547676" cy="8681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1766D-F84B-4A48-8C4A-C7F98B2A151D}">
      <dsp:nvSpPr>
        <dsp:cNvPr id="0" name=""/>
        <dsp:cNvSpPr/>
      </dsp:nvSpPr>
      <dsp:spPr>
        <a:xfrm>
          <a:off x="3616" y="1562228"/>
          <a:ext cx="3162448" cy="1264979"/>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72009" rIns="36005" bIns="72009" numCol="1" spcCol="1270" anchor="ctr" anchorCtr="0">
          <a:noAutofit/>
        </a:bodyPr>
        <a:lstStyle/>
        <a:p>
          <a:pPr lvl="0" algn="ctr" defTabSz="1200150" rtl="1">
            <a:lnSpc>
              <a:spcPct val="90000"/>
            </a:lnSpc>
            <a:spcBef>
              <a:spcPct val="0"/>
            </a:spcBef>
            <a:spcAft>
              <a:spcPct val="35000"/>
            </a:spcAft>
          </a:pPr>
          <a:r>
            <a:rPr lang="en-US" sz="2700" kern="1200" dirty="0" smtClean="0"/>
            <a:t>One shot</a:t>
          </a:r>
          <a:endParaRPr lang="he-IL" sz="2700" kern="1200" dirty="0"/>
        </a:p>
      </dsp:txBody>
      <dsp:txXfrm>
        <a:off x="3616" y="1562228"/>
        <a:ext cx="2846203" cy="1264979"/>
      </dsp:txXfrm>
    </dsp:sp>
    <dsp:sp modelId="{8ECBBDA6-E889-49CB-9CF4-4AB34CFB15D6}">
      <dsp:nvSpPr>
        <dsp:cNvPr id="0" name=""/>
        <dsp:cNvSpPr/>
      </dsp:nvSpPr>
      <dsp:spPr>
        <a:xfrm>
          <a:off x="2533575" y="1562228"/>
          <a:ext cx="3162448" cy="1264979"/>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72009" rIns="36005" bIns="72009" numCol="1" spcCol="1270" anchor="ctr" anchorCtr="0">
          <a:noAutofit/>
        </a:bodyPr>
        <a:lstStyle/>
        <a:p>
          <a:pPr lvl="0" algn="ctr" defTabSz="1200150" rtl="1">
            <a:lnSpc>
              <a:spcPct val="90000"/>
            </a:lnSpc>
            <a:spcBef>
              <a:spcPct val="0"/>
            </a:spcBef>
            <a:spcAft>
              <a:spcPct val="35000"/>
            </a:spcAft>
          </a:pPr>
          <a:r>
            <a:rPr lang="en-US" sz="2700" kern="1200" dirty="0" smtClean="0"/>
            <a:t>Repeated</a:t>
          </a:r>
          <a:endParaRPr lang="he-IL" sz="2700" kern="1200" dirty="0"/>
        </a:p>
      </dsp:txBody>
      <dsp:txXfrm>
        <a:off x="3166065" y="1562228"/>
        <a:ext cx="1897469" cy="1264979"/>
      </dsp:txXfrm>
    </dsp:sp>
    <dsp:sp modelId="{A348A9EB-AD3F-4AF7-9203-A75478AFC75F}">
      <dsp:nvSpPr>
        <dsp:cNvPr id="0" name=""/>
        <dsp:cNvSpPr/>
      </dsp:nvSpPr>
      <dsp:spPr>
        <a:xfrm>
          <a:off x="5063534" y="1562228"/>
          <a:ext cx="3162448" cy="1264979"/>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72009" rIns="36005" bIns="72009" numCol="1" spcCol="1270" anchor="ctr" anchorCtr="0">
          <a:noAutofit/>
        </a:bodyPr>
        <a:lstStyle/>
        <a:p>
          <a:pPr lvl="0" algn="ctr" defTabSz="1200150" rtl="1">
            <a:lnSpc>
              <a:spcPct val="90000"/>
            </a:lnSpc>
            <a:spcBef>
              <a:spcPct val="0"/>
            </a:spcBef>
            <a:spcAft>
              <a:spcPct val="35000"/>
            </a:spcAft>
          </a:pPr>
          <a:r>
            <a:rPr lang="en-US" sz="2700" kern="1200" dirty="0" smtClean="0"/>
            <a:t>Continuous</a:t>
          </a:r>
          <a:endParaRPr lang="he-IL" sz="2700" kern="1200" dirty="0"/>
        </a:p>
      </dsp:txBody>
      <dsp:txXfrm>
        <a:off x="5696024" y="1562228"/>
        <a:ext cx="1897469" cy="1264979"/>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6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image" Target="../media/image8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Date Placeholder 2"/>
          <p:cNvSpPr>
            <a:spLocks noGrp="1"/>
          </p:cNvSpPr>
          <p:nvPr>
            <p:ph type="dt" sz="quarter" idx="1"/>
          </p:nvPr>
        </p:nvSpPr>
        <p:spPr>
          <a:xfrm>
            <a:off x="1588" y="0"/>
            <a:ext cx="2971800" cy="457200"/>
          </a:xfrm>
          <a:prstGeom prst="rect">
            <a:avLst/>
          </a:prstGeom>
        </p:spPr>
        <p:txBody>
          <a:bodyPr vert="horz" lIns="91440" tIns="45720" rIns="91440" bIns="45720" rtlCol="1"/>
          <a:lstStyle>
            <a:lvl1pPr algn="l">
              <a:defRPr sz="1200"/>
            </a:lvl1pPr>
          </a:lstStyle>
          <a:p>
            <a:fld id="{B4A56978-5780-4B42-95D0-BCAE2E90AF2B}" type="datetimeFigureOut">
              <a:rPr lang="he-IL" smtClean="0"/>
              <a:t>ט'/שבט/תשע"ז</a:t>
            </a:fld>
            <a:endParaRPr lang="he-IL"/>
          </a:p>
        </p:txBody>
      </p:sp>
      <p:sp>
        <p:nvSpPr>
          <p:cNvPr id="4" name="Footer Placeholder 3"/>
          <p:cNvSpPr>
            <a:spLocks noGrp="1"/>
          </p:cNvSpPr>
          <p:nvPr>
            <p:ph type="ftr" sz="quarter" idx="2"/>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5" name="Slide Number Placeholder 4"/>
          <p:cNvSpPr>
            <a:spLocks noGrp="1"/>
          </p:cNvSpPr>
          <p:nvPr>
            <p:ph type="sldNum" sz="quarter" idx="3"/>
          </p:nvPr>
        </p:nvSpPr>
        <p:spPr>
          <a:xfrm>
            <a:off x="1588" y="8685213"/>
            <a:ext cx="2971800" cy="457200"/>
          </a:xfrm>
          <a:prstGeom prst="rect">
            <a:avLst/>
          </a:prstGeom>
        </p:spPr>
        <p:txBody>
          <a:bodyPr vert="horz" lIns="91440" tIns="45720" rIns="91440" bIns="45720" rtlCol="1" anchor="b"/>
          <a:lstStyle>
            <a:lvl1pPr algn="l">
              <a:defRPr sz="1200"/>
            </a:lvl1pPr>
          </a:lstStyle>
          <a:p>
            <a:fld id="{13229473-05EC-4EB5-9340-D43BE733AFFB}" type="slidenum">
              <a:rPr lang="he-IL" smtClean="0"/>
              <a:t>‹#›</a:t>
            </a:fld>
            <a:endParaRPr lang="he-IL"/>
          </a:p>
        </p:txBody>
      </p:sp>
    </p:spTree>
    <p:extLst>
      <p:ext uri="{BB962C8B-B14F-4D97-AF65-F5344CB8AC3E}">
        <p14:creationId xmlns:p14="http://schemas.microsoft.com/office/powerpoint/2010/main" val="4041988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BF52CC69-797E-43F4-877B-3369480CFA67}" type="datetimeFigureOut">
              <a:rPr lang="en-US"/>
              <a:pPr>
                <a:defRPr/>
              </a:pPr>
              <a:t>2/5/2017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5EDC9312-C8AA-4893-8B68-67CCE22049FE}" type="slidenum">
              <a:rPr lang="he-IL"/>
              <a:pPr/>
              <a:t>‹#›</a:t>
            </a:fld>
            <a:endParaRPr lang="en-US"/>
          </a:p>
        </p:txBody>
      </p:sp>
    </p:spTree>
    <p:extLst>
      <p:ext uri="{BB962C8B-B14F-4D97-AF65-F5344CB8AC3E}">
        <p14:creationId xmlns:p14="http://schemas.microsoft.com/office/powerpoint/2010/main" val="10717499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BF624C37-3389-4169-B6A6-186A7E1D2A82}" type="slidenum">
              <a:rPr lang="he-IL" smtClean="0"/>
              <a:pPr/>
              <a:t>1</a:t>
            </a:fld>
            <a:endParaRPr lang="en-US" dirty="0"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5EDC9312-C8AA-4893-8B68-67CCE22049FE}" type="slidenum">
              <a:rPr lang="he-IL" smtClean="0"/>
              <a:pPr/>
              <a:t>28</a:t>
            </a:fld>
            <a:endParaRPr lang="en-US"/>
          </a:p>
        </p:txBody>
      </p:sp>
    </p:spTree>
    <p:extLst>
      <p:ext uri="{BB962C8B-B14F-4D97-AF65-F5344CB8AC3E}">
        <p14:creationId xmlns:p14="http://schemas.microsoft.com/office/powerpoint/2010/main" val="2238963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Culture</a:t>
            </a:r>
            <a:r>
              <a:rPr lang="en-US" baseline="0" dirty="0" smtClean="0"/>
              <a:t> </a:t>
            </a:r>
            <a:r>
              <a:rPr lang="en-US" baseline="0" dirty="0" err="1" smtClean="0"/>
              <a:t>sensetive</a:t>
            </a:r>
            <a:endParaRPr lang="en-US" baseline="0" dirty="0" smtClean="0"/>
          </a:p>
          <a:p>
            <a:r>
              <a:rPr lang="en-US" baseline="0" dirty="0" smtClean="0"/>
              <a:t>Social values</a:t>
            </a:r>
          </a:p>
          <a:p>
            <a:r>
              <a:rPr lang="en-US" baseline="0" dirty="0" smtClean="0"/>
              <a:t>Shame</a:t>
            </a:r>
          </a:p>
          <a:p>
            <a:r>
              <a:rPr lang="en-US" baseline="0" dirty="0" smtClean="0"/>
              <a:t>Interaction – allowed to talk or not.</a:t>
            </a:r>
          </a:p>
          <a:p>
            <a:r>
              <a:rPr lang="en-US" baseline="0" dirty="0" smtClean="0"/>
              <a:t>Many things that should be irrelevant…</a:t>
            </a:r>
            <a:endParaRPr lang="he-IL" dirty="0"/>
          </a:p>
        </p:txBody>
      </p:sp>
      <p:sp>
        <p:nvSpPr>
          <p:cNvPr id="4" name="Slide Number Placeholder 3"/>
          <p:cNvSpPr>
            <a:spLocks noGrp="1"/>
          </p:cNvSpPr>
          <p:nvPr>
            <p:ph type="sldNum" sz="quarter" idx="10"/>
          </p:nvPr>
        </p:nvSpPr>
        <p:spPr/>
        <p:txBody>
          <a:bodyPr/>
          <a:lstStyle/>
          <a:p>
            <a:fld id="{5EDC9312-C8AA-4893-8B68-67CCE22049FE}" type="slidenum">
              <a:rPr lang="he-IL" smtClean="0"/>
              <a:pPr/>
              <a:t>29</a:t>
            </a:fld>
            <a:endParaRPr lang="en-US"/>
          </a:p>
        </p:txBody>
      </p:sp>
    </p:spTree>
    <p:extLst>
      <p:ext uri="{BB962C8B-B14F-4D97-AF65-F5344CB8AC3E}">
        <p14:creationId xmlns:p14="http://schemas.microsoft.com/office/powerpoint/2010/main" val="1225755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DC9312-C8AA-4893-8B68-67CCE22049FE}" type="slidenum">
              <a:rPr lang="he-IL" smtClean="0"/>
              <a:pPr/>
              <a:t>30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3653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aseline="0" dirty="0"/>
              <a:t>From protection of infrastructure to wildlife, security remains a global concern.</a:t>
            </a:r>
          </a:p>
          <a:p>
            <a:pPr eaLnBrk="1" hangingPunct="1">
              <a:spcBef>
                <a:spcPct val="0"/>
              </a:spcBef>
            </a:pPr>
            <a:r>
              <a:rPr lang="en-US" baseline="0" dirty="0"/>
              <a:t>Unfortunately we have limited resources and we have to optimize their use. We hence appeal to game theory for security resource optimization…</a:t>
            </a:r>
          </a:p>
          <a:p>
            <a:endParaRPr lang="en-US" dirty="0"/>
          </a:p>
        </p:txBody>
      </p:sp>
    </p:spTree>
    <p:extLst>
      <p:ext uri="{BB962C8B-B14F-4D97-AF65-F5344CB8AC3E}">
        <p14:creationId xmlns:p14="http://schemas.microsoft.com/office/powerpoint/2010/main" val="3908160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p:sp>
      <p:sp>
        <p:nvSpPr>
          <p:cNvPr id="20483" name="Rectangle 3"/>
          <p:cNvSpPr txBox="1">
            <a:spLocks noGrp="1" noChangeArrowheads="1"/>
          </p:cNvSpPr>
          <p:nvPr>
            <p:ph type="body" idx="1"/>
          </p:nvPr>
        </p:nvSpPr>
        <p:spPr>
          <a:noFill/>
          <a:ln/>
        </p:spPr>
        <p:txBody>
          <a:bodyPr/>
          <a:lstStyle/>
          <a:p>
            <a:endParaRPr lang="en-US" baseline="0" dirty="0" smtClean="0">
              <a:latin typeface="Times" pitchFamily="18" charset="0"/>
            </a:endParaRPr>
          </a:p>
          <a:p>
            <a:endParaRPr lang="en-US" dirty="0" smtClean="0">
              <a:latin typeface="Times"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pPr eaLnBrk="1" hangingPunct="1"/>
            <a:r>
              <a:rPr lang="en-US" dirty="0" smtClean="0"/>
              <a:t>P=3/13 ; q=3/5</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SSGs, there is a rational defender attempting</a:t>
            </a:r>
            <a:r>
              <a:rPr lang="en-US" baseline="0" dirty="0" smtClean="0"/>
              <a:t> to optimally allocate her limited resources to protect a set of important targets and an adversary who tries to attack one of such targets. The key assumption of SSGs is that the defender has to commit to a strategy first and the adversary can observe that strategy and make his decision of attacking based on his observation. In this study, the adversary will respond non-optimally or </a:t>
            </a:r>
            <a:r>
              <a:rPr lang="en-US" baseline="0" dirty="0" err="1" smtClean="0"/>
              <a:t>boundedly</a:t>
            </a:r>
            <a:r>
              <a:rPr lang="en-US" baseline="0" dirty="0" smtClean="0"/>
              <a:t>-rational.</a:t>
            </a:r>
          </a:p>
          <a:p>
            <a:endParaRPr lang="en-US" baseline="0" dirty="0" smtClean="0"/>
          </a:p>
          <a:p>
            <a:r>
              <a:rPr lang="en-US" baseline="0" dirty="0" smtClean="0"/>
              <a:t>The SSGs can be represented as the follows: The payoffs for the defender and adversary depends on which target is attacked and whether  that target is protected by the defender or not. For example, if the adversary attacks target t, he will receive a reward </a:t>
            </a:r>
            <a:r>
              <a:rPr lang="en-US" baseline="0" dirty="0" err="1" smtClean="0"/>
              <a:t>R_t^a</a:t>
            </a:r>
            <a:r>
              <a:rPr lang="en-US" baseline="0" dirty="0" smtClean="0"/>
              <a:t> if the defender is not protecting that target, otherwise, he will receive a penalty </a:t>
            </a:r>
            <a:r>
              <a:rPr lang="en-US" baseline="0" dirty="0" err="1" smtClean="0"/>
              <a:t>P_t^a</a:t>
            </a:r>
            <a:r>
              <a:rPr lang="en-US" baseline="0" dirty="0" smtClean="0"/>
              <a:t>. Conversely, the defender will receive a penalty </a:t>
            </a:r>
            <a:r>
              <a:rPr lang="en-US" baseline="0" dirty="0" err="1" smtClean="0"/>
              <a:t>P_t^d</a:t>
            </a:r>
            <a:r>
              <a:rPr lang="en-US" baseline="0" dirty="0" smtClean="0"/>
              <a:t> in the formal case and a reward </a:t>
            </a:r>
            <a:r>
              <a:rPr lang="en-US" baseline="0" dirty="0" err="1" smtClean="0"/>
              <a:t>R_t^d</a:t>
            </a:r>
            <a:r>
              <a:rPr lang="en-US" baseline="0" dirty="0" smtClean="0"/>
              <a:t> in the latter case. </a:t>
            </a:r>
          </a:p>
          <a:p>
            <a:endParaRPr lang="en-US" baseline="0" dirty="0" smtClean="0"/>
          </a:p>
          <a:p>
            <a:pPr defTabSz="431793">
              <a:buClr>
                <a:srgbClr val="000000"/>
              </a:buClr>
              <a:buSzPct val="100000"/>
              <a:defRPr/>
            </a:pPr>
            <a:r>
              <a:rPr lang="en-US" baseline="0" dirty="0" smtClean="0"/>
              <a:t>In our experimental settings, we assume that the adversary has the full observation about the defender strategy. Specifically, each human subject who act as an adversary in our experiments can observe the security game as shown in the figure on the right hand side. Thus, in each game, the adversary can observe the defender’s strategy in terms of her coverage probability at each target, the reward and penalty of both the defender and the adversary. The adversary will make decision of which target to attack based on this observation. For example, as shown in the figure, the defender’s coverage probability at target 8 is 50%. If the adversary attacks this target, he will receive a reward 4 points if the defender is not protecting this target, otherwise, he will receive a penalty -3.</a:t>
            </a:r>
          </a:p>
          <a:p>
            <a:endParaRPr lang="en-US" dirty="0"/>
          </a:p>
        </p:txBody>
      </p:sp>
    </p:spTree>
    <p:extLst>
      <p:ext uri="{BB962C8B-B14F-4D97-AF65-F5344CB8AC3E}">
        <p14:creationId xmlns:p14="http://schemas.microsoft.com/office/powerpoint/2010/main" val="1708130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5EDC9312-C8AA-4893-8B68-67CCE22049FE}" type="slidenum">
              <a:rPr lang="he-IL" smtClean="0"/>
              <a:pPr/>
              <a:t>58</a:t>
            </a:fld>
            <a:endParaRPr lang="en-US"/>
          </a:p>
        </p:txBody>
      </p:sp>
    </p:spTree>
    <p:extLst>
      <p:ext uri="{BB962C8B-B14F-4D97-AF65-F5344CB8AC3E}">
        <p14:creationId xmlns:p14="http://schemas.microsoft.com/office/powerpoint/2010/main" val="3185061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1"/>
          <p:cNvSpPr>
            <a:spLocks noGrp="1" noRot="1" noChangeAspect="1" noChangeArrowheads="1"/>
          </p:cNvSpPr>
          <p:nvPr>
            <p:ph type="sldImg"/>
          </p:nvPr>
        </p:nvSpPr>
        <p:spPr>
          <a:solidFill>
            <a:srgbClr val="FFFFFF"/>
          </a:solidFill>
          <a:ln/>
        </p:spPr>
      </p:sp>
      <p:sp>
        <p:nvSpPr>
          <p:cNvPr id="202755" name="Rectangle 2"/>
          <p:cNvSpPr>
            <a:spLocks noGrp="1" noChangeArrowheads="1"/>
          </p:cNvSpPr>
          <p:nvPr>
            <p:ph type="body" idx="1"/>
          </p:nvPr>
        </p:nvSpPr>
        <p:spPr>
          <a:noFill/>
          <a:ln/>
        </p:spPr>
        <p:txBody>
          <a:bodyPr/>
          <a:lstStyle/>
          <a:p>
            <a:pPr eaLnBrk="1" hangingPunct="1"/>
            <a:r>
              <a:rPr lang="en-US" sz="2200" smtClean="0">
                <a:latin typeface="Lucida Grande" pitchFamily="-111" charset="0"/>
                <a:sym typeface="Lucida Grande" pitchFamily="-111" charset="0"/>
              </a:rPr>
              <a:t>if I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BF624C37-3389-4169-B6A6-186A7E1D2A82}" type="slidenum">
              <a:rPr lang="he-IL" smtClean="0"/>
              <a:pPr/>
              <a:t>5</a:t>
            </a:fld>
            <a:endParaRPr lang="en-US" dirty="0"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en-US" dirty="0" smtClean="0"/>
              <a:t>Perhaps tell a story about Arrow…</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831" y="4343323"/>
            <a:ext cx="5486309" cy="403759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fi-FI"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831" y="4343323"/>
            <a:ext cx="5486309" cy="403759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fi-FI"/>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831" y="4343323"/>
            <a:ext cx="5486309" cy="403759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fi-FI"/>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831" y="4343323"/>
            <a:ext cx="5486309" cy="403759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fi-FI"/>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831" y="4343323"/>
            <a:ext cx="5486309" cy="403759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fi-FI"/>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3190CC-C28E-414A-86AE-AE538315C4B6}" type="slidenum">
              <a:rPr lang="en-US" smtClean="0"/>
              <a:t>111</a:t>
            </a:fld>
            <a:endParaRPr lang="en-US"/>
          </a:p>
        </p:txBody>
      </p:sp>
    </p:spTree>
    <p:extLst>
      <p:ext uri="{BB962C8B-B14F-4D97-AF65-F5344CB8AC3E}">
        <p14:creationId xmlns:p14="http://schemas.microsoft.com/office/powerpoint/2010/main" val="2058561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you'd like further details, come</a:t>
            </a:r>
            <a:r>
              <a:rPr lang="en-US" baseline="0" dirty="0" smtClean="0"/>
              <a:t> chat to us at our poster session.</a:t>
            </a:r>
            <a:endParaRPr lang="en-US" dirty="0"/>
          </a:p>
        </p:txBody>
      </p:sp>
      <p:sp>
        <p:nvSpPr>
          <p:cNvPr id="4" name="Slide Number Placeholder 3"/>
          <p:cNvSpPr>
            <a:spLocks noGrp="1"/>
          </p:cNvSpPr>
          <p:nvPr>
            <p:ph type="sldNum" sz="quarter" idx="10"/>
          </p:nvPr>
        </p:nvSpPr>
        <p:spPr/>
        <p:txBody>
          <a:bodyPr/>
          <a:lstStyle/>
          <a:p>
            <a:fld id="{883190CC-C28E-414A-86AE-AE538315C4B6}" type="slidenum">
              <a:rPr lang="en-US" smtClean="0"/>
              <a:t>112</a:t>
            </a:fld>
            <a:endParaRPr lang="en-US"/>
          </a:p>
        </p:txBody>
      </p:sp>
    </p:spTree>
    <p:extLst>
      <p:ext uri="{BB962C8B-B14F-4D97-AF65-F5344CB8AC3E}">
        <p14:creationId xmlns:p14="http://schemas.microsoft.com/office/powerpoint/2010/main" val="1700639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r" rtl="1">
              <a:buAutoNum type="arabicParenR"/>
            </a:pPr>
            <a:r>
              <a:rPr lang="en-US" baseline="0" dirty="0" smtClean="0"/>
              <a:t>CF</a:t>
            </a:r>
            <a:r>
              <a:rPr lang="he-IL" baseline="0" dirty="0" smtClean="0"/>
              <a:t> היא הראשונה </a:t>
            </a:r>
            <a:r>
              <a:rPr lang="he-IL" baseline="0" dirty="0" err="1" smtClean="0"/>
              <a:t>שהיתה</a:t>
            </a:r>
            <a:r>
              <a:rPr lang="he-IL" baseline="0" dirty="0" smtClean="0"/>
              <a:t>. באמזון </a:t>
            </a:r>
            <a:r>
              <a:rPr lang="he-IL" baseline="0" dirty="0" err="1" smtClean="0"/>
              <a:t>ונטפליקס</a:t>
            </a:r>
            <a:r>
              <a:rPr lang="he-IL" baseline="0" dirty="0" smtClean="0"/>
              <a:t> היו הראשונים שהשתמשו </a:t>
            </a:r>
            <a:r>
              <a:rPr lang="he-IL" baseline="0" dirty="0" err="1" smtClean="0"/>
              <a:t>בדאטא</a:t>
            </a:r>
            <a:r>
              <a:rPr lang="he-IL" baseline="0" dirty="0" smtClean="0"/>
              <a:t> כדי למכור. </a:t>
            </a:r>
            <a:endParaRPr lang="en-US" dirty="0"/>
          </a:p>
        </p:txBody>
      </p:sp>
      <p:sp>
        <p:nvSpPr>
          <p:cNvPr id="4" name="Slide Number Placeholder 3"/>
          <p:cNvSpPr>
            <a:spLocks noGrp="1"/>
          </p:cNvSpPr>
          <p:nvPr>
            <p:ph type="sldNum" sz="quarter" idx="10"/>
          </p:nvPr>
        </p:nvSpPr>
        <p:spPr/>
        <p:txBody>
          <a:bodyPr/>
          <a:lstStyle/>
          <a:p>
            <a:fld id="{0E675422-510B-45D1-8363-C15DAAC88EC8}" type="slidenum">
              <a:rPr lang="en-US" smtClean="0"/>
              <a:t>117</a:t>
            </a:fld>
            <a:endParaRPr lang="en-US"/>
          </a:p>
        </p:txBody>
      </p:sp>
    </p:spTree>
    <p:extLst>
      <p:ext uri="{BB962C8B-B14F-4D97-AF65-F5344CB8AC3E}">
        <p14:creationId xmlns:p14="http://schemas.microsoft.com/office/powerpoint/2010/main" val="439428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a:defRPr>
                <a:solidFill>
                  <a:schemeClr val="tx1"/>
                </a:solidFill>
                <a:latin typeface="Arial" pitchFamily="34" charset="0"/>
              </a:defRPr>
            </a:lvl1pPr>
            <a:lvl2pPr marL="702756" indent="-270291" defTabSz="912983">
              <a:defRPr>
                <a:solidFill>
                  <a:schemeClr val="tx1"/>
                </a:solidFill>
                <a:latin typeface="Arial" pitchFamily="34" charset="0"/>
              </a:defRPr>
            </a:lvl2pPr>
            <a:lvl3pPr marL="1081164" indent="-216233" defTabSz="912983">
              <a:defRPr>
                <a:solidFill>
                  <a:schemeClr val="tx1"/>
                </a:solidFill>
                <a:latin typeface="Arial" pitchFamily="34" charset="0"/>
              </a:defRPr>
            </a:lvl3pPr>
            <a:lvl4pPr marL="1513629" indent="-216233" defTabSz="912983">
              <a:defRPr>
                <a:solidFill>
                  <a:schemeClr val="tx1"/>
                </a:solidFill>
                <a:latin typeface="Arial" pitchFamily="34" charset="0"/>
              </a:defRPr>
            </a:lvl4pPr>
            <a:lvl5pPr marL="1946095" indent="-216233" defTabSz="912983">
              <a:defRPr>
                <a:solidFill>
                  <a:schemeClr val="tx1"/>
                </a:solidFill>
                <a:latin typeface="Arial" pitchFamily="34" charset="0"/>
              </a:defRPr>
            </a:lvl5pPr>
            <a:lvl6pPr marL="2378560" indent="-216233" algn="l" defTabSz="912983" rtl="0" eaLnBrk="0" fontAlgn="base" hangingPunct="0">
              <a:spcBef>
                <a:spcPct val="0"/>
              </a:spcBef>
              <a:spcAft>
                <a:spcPct val="0"/>
              </a:spcAft>
              <a:defRPr>
                <a:solidFill>
                  <a:schemeClr val="tx1"/>
                </a:solidFill>
                <a:latin typeface="Arial" pitchFamily="34" charset="0"/>
              </a:defRPr>
            </a:lvl6pPr>
            <a:lvl7pPr marL="2811026" indent="-216233" algn="l" defTabSz="912983" rtl="0" eaLnBrk="0" fontAlgn="base" hangingPunct="0">
              <a:spcBef>
                <a:spcPct val="0"/>
              </a:spcBef>
              <a:spcAft>
                <a:spcPct val="0"/>
              </a:spcAft>
              <a:defRPr>
                <a:solidFill>
                  <a:schemeClr val="tx1"/>
                </a:solidFill>
                <a:latin typeface="Arial" pitchFamily="34" charset="0"/>
              </a:defRPr>
            </a:lvl7pPr>
            <a:lvl8pPr marL="3243491" indent="-216233" algn="l" defTabSz="912983" rtl="0" eaLnBrk="0" fontAlgn="base" hangingPunct="0">
              <a:spcBef>
                <a:spcPct val="0"/>
              </a:spcBef>
              <a:spcAft>
                <a:spcPct val="0"/>
              </a:spcAft>
              <a:defRPr>
                <a:solidFill>
                  <a:schemeClr val="tx1"/>
                </a:solidFill>
                <a:latin typeface="Arial" pitchFamily="34" charset="0"/>
              </a:defRPr>
            </a:lvl8pPr>
            <a:lvl9pPr marL="3675957" indent="-216233" algn="l" defTabSz="912983" rtl="0" eaLnBrk="0" fontAlgn="base" hangingPunct="0">
              <a:spcBef>
                <a:spcPct val="0"/>
              </a:spcBef>
              <a:spcAft>
                <a:spcPct val="0"/>
              </a:spcAft>
              <a:defRPr>
                <a:solidFill>
                  <a:schemeClr val="tx1"/>
                </a:solidFill>
                <a:latin typeface="Arial" pitchFamily="34" charset="0"/>
              </a:defRPr>
            </a:lvl9pPr>
          </a:lstStyle>
          <a:p>
            <a:fld id="{924AC1EB-F3F0-4616-BECC-18D6FA5C1FFB}" type="slidenum">
              <a:rPr lang="en-US" altLang="he-IL" smtClean="0"/>
              <a:pPr/>
              <a:t>124</a:t>
            </a:fld>
            <a:endParaRPr lang="en-US" altLang="he-IL"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e-IL" altLang="he-IL"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a:defRPr>
                <a:solidFill>
                  <a:schemeClr val="tx1"/>
                </a:solidFill>
                <a:latin typeface="Arial" pitchFamily="34" charset="0"/>
              </a:defRPr>
            </a:lvl1pPr>
            <a:lvl2pPr marL="702756" indent="-270291" defTabSz="912983">
              <a:defRPr>
                <a:solidFill>
                  <a:schemeClr val="tx1"/>
                </a:solidFill>
                <a:latin typeface="Arial" pitchFamily="34" charset="0"/>
              </a:defRPr>
            </a:lvl2pPr>
            <a:lvl3pPr marL="1081164" indent="-216233" defTabSz="912983">
              <a:defRPr>
                <a:solidFill>
                  <a:schemeClr val="tx1"/>
                </a:solidFill>
                <a:latin typeface="Arial" pitchFamily="34" charset="0"/>
              </a:defRPr>
            </a:lvl3pPr>
            <a:lvl4pPr marL="1513629" indent="-216233" defTabSz="912983">
              <a:defRPr>
                <a:solidFill>
                  <a:schemeClr val="tx1"/>
                </a:solidFill>
                <a:latin typeface="Arial" pitchFamily="34" charset="0"/>
              </a:defRPr>
            </a:lvl4pPr>
            <a:lvl5pPr marL="1946095" indent="-216233" defTabSz="912983">
              <a:defRPr>
                <a:solidFill>
                  <a:schemeClr val="tx1"/>
                </a:solidFill>
                <a:latin typeface="Arial" pitchFamily="34" charset="0"/>
              </a:defRPr>
            </a:lvl5pPr>
            <a:lvl6pPr marL="2378560" indent="-216233" algn="l" defTabSz="912983" rtl="0" eaLnBrk="0" fontAlgn="base" hangingPunct="0">
              <a:spcBef>
                <a:spcPct val="0"/>
              </a:spcBef>
              <a:spcAft>
                <a:spcPct val="0"/>
              </a:spcAft>
              <a:defRPr>
                <a:solidFill>
                  <a:schemeClr val="tx1"/>
                </a:solidFill>
                <a:latin typeface="Arial" pitchFamily="34" charset="0"/>
              </a:defRPr>
            </a:lvl6pPr>
            <a:lvl7pPr marL="2811026" indent="-216233" algn="l" defTabSz="912983" rtl="0" eaLnBrk="0" fontAlgn="base" hangingPunct="0">
              <a:spcBef>
                <a:spcPct val="0"/>
              </a:spcBef>
              <a:spcAft>
                <a:spcPct val="0"/>
              </a:spcAft>
              <a:defRPr>
                <a:solidFill>
                  <a:schemeClr val="tx1"/>
                </a:solidFill>
                <a:latin typeface="Arial" pitchFamily="34" charset="0"/>
              </a:defRPr>
            </a:lvl7pPr>
            <a:lvl8pPr marL="3243491" indent="-216233" algn="l" defTabSz="912983" rtl="0" eaLnBrk="0" fontAlgn="base" hangingPunct="0">
              <a:spcBef>
                <a:spcPct val="0"/>
              </a:spcBef>
              <a:spcAft>
                <a:spcPct val="0"/>
              </a:spcAft>
              <a:defRPr>
                <a:solidFill>
                  <a:schemeClr val="tx1"/>
                </a:solidFill>
                <a:latin typeface="Arial" pitchFamily="34" charset="0"/>
              </a:defRPr>
            </a:lvl8pPr>
            <a:lvl9pPr marL="3675957" indent="-216233" algn="l" defTabSz="912983" rtl="0" eaLnBrk="0" fontAlgn="base" hangingPunct="0">
              <a:spcBef>
                <a:spcPct val="0"/>
              </a:spcBef>
              <a:spcAft>
                <a:spcPct val="0"/>
              </a:spcAft>
              <a:defRPr>
                <a:solidFill>
                  <a:schemeClr val="tx1"/>
                </a:solidFill>
                <a:latin typeface="Arial" pitchFamily="34" charset="0"/>
              </a:defRPr>
            </a:lvl9pPr>
          </a:lstStyle>
          <a:p>
            <a:fld id="{660D92EF-2AB3-45A8-B9EF-7640BC60F510}" type="slidenum">
              <a:rPr lang="en-US" altLang="he-IL" smtClean="0"/>
              <a:pPr/>
              <a:t>125</a:t>
            </a:fld>
            <a:endParaRPr lang="en-US" altLang="he-IL"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e-IL" altLang="he-IL"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5EDC9312-C8AA-4893-8B68-67CCE22049FE}" type="slidenum">
              <a:rPr lang="he-IL" smtClean="0"/>
              <a:pPr/>
              <a:t>10</a:t>
            </a:fld>
            <a:endParaRPr lang="en-US"/>
          </a:p>
        </p:txBody>
      </p:sp>
    </p:spTree>
    <p:extLst>
      <p:ext uri="{BB962C8B-B14F-4D97-AF65-F5344CB8AC3E}">
        <p14:creationId xmlns:p14="http://schemas.microsoft.com/office/powerpoint/2010/main" val="1608477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a:defRPr>
                <a:solidFill>
                  <a:schemeClr val="tx1"/>
                </a:solidFill>
                <a:latin typeface="Arial" pitchFamily="34" charset="0"/>
              </a:defRPr>
            </a:lvl1pPr>
            <a:lvl2pPr marL="702756" indent="-270291" defTabSz="912983">
              <a:defRPr>
                <a:solidFill>
                  <a:schemeClr val="tx1"/>
                </a:solidFill>
                <a:latin typeface="Arial" pitchFamily="34" charset="0"/>
              </a:defRPr>
            </a:lvl2pPr>
            <a:lvl3pPr marL="1081164" indent="-216233" defTabSz="912983">
              <a:defRPr>
                <a:solidFill>
                  <a:schemeClr val="tx1"/>
                </a:solidFill>
                <a:latin typeface="Arial" pitchFamily="34" charset="0"/>
              </a:defRPr>
            </a:lvl3pPr>
            <a:lvl4pPr marL="1513629" indent="-216233" defTabSz="912983">
              <a:defRPr>
                <a:solidFill>
                  <a:schemeClr val="tx1"/>
                </a:solidFill>
                <a:latin typeface="Arial" pitchFamily="34" charset="0"/>
              </a:defRPr>
            </a:lvl4pPr>
            <a:lvl5pPr marL="1946095" indent="-216233" defTabSz="912983">
              <a:defRPr>
                <a:solidFill>
                  <a:schemeClr val="tx1"/>
                </a:solidFill>
                <a:latin typeface="Arial" pitchFamily="34" charset="0"/>
              </a:defRPr>
            </a:lvl5pPr>
            <a:lvl6pPr marL="2378560" indent="-216233" algn="l" defTabSz="912983" rtl="0" eaLnBrk="0" fontAlgn="base" hangingPunct="0">
              <a:spcBef>
                <a:spcPct val="0"/>
              </a:spcBef>
              <a:spcAft>
                <a:spcPct val="0"/>
              </a:spcAft>
              <a:defRPr>
                <a:solidFill>
                  <a:schemeClr val="tx1"/>
                </a:solidFill>
                <a:latin typeface="Arial" pitchFamily="34" charset="0"/>
              </a:defRPr>
            </a:lvl6pPr>
            <a:lvl7pPr marL="2811026" indent="-216233" algn="l" defTabSz="912983" rtl="0" eaLnBrk="0" fontAlgn="base" hangingPunct="0">
              <a:spcBef>
                <a:spcPct val="0"/>
              </a:spcBef>
              <a:spcAft>
                <a:spcPct val="0"/>
              </a:spcAft>
              <a:defRPr>
                <a:solidFill>
                  <a:schemeClr val="tx1"/>
                </a:solidFill>
                <a:latin typeface="Arial" pitchFamily="34" charset="0"/>
              </a:defRPr>
            </a:lvl7pPr>
            <a:lvl8pPr marL="3243491" indent="-216233" algn="l" defTabSz="912983" rtl="0" eaLnBrk="0" fontAlgn="base" hangingPunct="0">
              <a:spcBef>
                <a:spcPct val="0"/>
              </a:spcBef>
              <a:spcAft>
                <a:spcPct val="0"/>
              </a:spcAft>
              <a:defRPr>
                <a:solidFill>
                  <a:schemeClr val="tx1"/>
                </a:solidFill>
                <a:latin typeface="Arial" pitchFamily="34" charset="0"/>
              </a:defRPr>
            </a:lvl8pPr>
            <a:lvl9pPr marL="3675957" indent="-216233" algn="l" defTabSz="912983" rtl="0" eaLnBrk="0" fontAlgn="base" hangingPunct="0">
              <a:spcBef>
                <a:spcPct val="0"/>
              </a:spcBef>
              <a:spcAft>
                <a:spcPct val="0"/>
              </a:spcAft>
              <a:defRPr>
                <a:solidFill>
                  <a:schemeClr val="tx1"/>
                </a:solidFill>
                <a:latin typeface="Arial" pitchFamily="34" charset="0"/>
              </a:defRPr>
            </a:lvl9pPr>
          </a:lstStyle>
          <a:p>
            <a:fld id="{FAD15BAD-5B85-4267-84A1-39546E2D016F}" type="slidenum">
              <a:rPr lang="en-US" altLang="he-IL" smtClean="0"/>
              <a:pPr/>
              <a:t>126</a:t>
            </a:fld>
            <a:endParaRPr lang="en-US" altLang="he-IL"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e-IL" altLang="he-IL"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8AAC254-7861-4A5E-A607-F2547FC5421B}" type="slidenum">
              <a:rPr lang="he-IL" smtClean="0"/>
              <a:pPr>
                <a:defRPr/>
              </a:pPr>
              <a:t>131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pPr algn="l" rtl="0"/>
            <a:r>
              <a:rPr lang="en-US" dirty="0" smtClean="0"/>
              <a:t>Semantic independent</a:t>
            </a:r>
            <a:endParaRPr lang="he-IL" dirty="0"/>
          </a:p>
        </p:txBody>
      </p:sp>
      <p:sp>
        <p:nvSpPr>
          <p:cNvPr id="4" name="מציין מיקום של מספר שקופית 3"/>
          <p:cNvSpPr>
            <a:spLocks noGrp="1"/>
          </p:cNvSpPr>
          <p:nvPr>
            <p:ph type="sldNum" sz="quarter" idx="10"/>
          </p:nvPr>
        </p:nvSpPr>
        <p:spPr/>
        <p:txBody>
          <a:bodyPr/>
          <a:lstStyle/>
          <a:p>
            <a:fld id="{078B0663-D942-4AE2-AB3C-9BED7B9FB155}" type="slidenum">
              <a:rPr lang="he-IL" smtClean="0"/>
              <a:pPr/>
              <a:t>132</a:t>
            </a:fld>
            <a:endParaRPr lang="he-IL"/>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smtClean="0"/>
              <a:t>כשהתחלתי</a:t>
            </a:r>
            <a:r>
              <a:rPr lang="he-IL" baseline="0" dirty="0" smtClean="0"/>
              <a:t> את המחקר מאד הייתי נלהב מהתיאוריה, ורציתי לעשות עבודה פורמלית. קראתי המוני מאמרים – </a:t>
            </a:r>
          </a:p>
          <a:p>
            <a:r>
              <a:rPr lang="he-IL" baseline="0" dirty="0" smtClean="0"/>
              <a:t>אתם יודעים כמה יש שם.</a:t>
            </a:r>
          </a:p>
          <a:p>
            <a:r>
              <a:rPr lang="he-IL" baseline="0" dirty="0" smtClean="0"/>
              <a:t>האמנתי שמהתיאוריה יצאו היכולות לסוכנים, </a:t>
            </a:r>
            <a:r>
              <a:rPr lang="he-IL" baseline="0" dirty="0" err="1" smtClean="0"/>
              <a:t>ולצערינו</a:t>
            </a:r>
            <a:r>
              <a:rPr lang="he-IL" baseline="0" dirty="0" smtClean="0"/>
              <a:t> אנשים לא מדיינים כך.</a:t>
            </a:r>
          </a:p>
          <a:p>
            <a:r>
              <a:rPr lang="he-IL" baseline="0" dirty="0" smtClean="0"/>
              <a:t>לפני שהתחלתי לבנות את הסוכנים הייתי חכם מספיק לעשות ניסוי וגיליתי שיש בעיה.</a:t>
            </a:r>
          </a:p>
          <a:p>
            <a:endParaRPr lang="he-IL" dirty="0" smtClean="0"/>
          </a:p>
          <a:p>
            <a:r>
              <a:rPr lang="he-IL" dirty="0" smtClean="0"/>
              <a:t>הניסוי הראשון היה מלאכותי, ושם אנשים לא דיינו הגיוני. חשבנו</a:t>
            </a:r>
            <a:r>
              <a:rPr lang="he-IL" baseline="0" dirty="0" smtClean="0"/>
              <a:t> שאולי זה בגלל המצבים המלאכותיים. </a:t>
            </a:r>
          </a:p>
          <a:p>
            <a:r>
              <a:rPr lang="he-IL" baseline="0" dirty="0" smtClean="0"/>
              <a:t>אז ניסינו בשיחות </a:t>
            </a:r>
            <a:r>
              <a:rPr lang="he-IL" baseline="0" dirty="0" err="1" smtClean="0"/>
              <a:t>מתומללות</a:t>
            </a:r>
            <a:r>
              <a:rPr lang="he-IL" baseline="0" dirty="0" smtClean="0"/>
              <a:t> – וגם בהן זה לא עבד, </a:t>
            </a:r>
            <a:r>
              <a:rPr lang="he-IL" baseline="0" dirty="0" err="1" smtClean="0"/>
              <a:t>התיאויה</a:t>
            </a:r>
            <a:r>
              <a:rPr lang="he-IL" baseline="0" dirty="0" smtClean="0"/>
              <a:t> הסבירה מעט מאד.</a:t>
            </a:r>
          </a:p>
          <a:p>
            <a:r>
              <a:rPr lang="he-IL" baseline="0" dirty="0" smtClean="0"/>
              <a:t>(לא להיכנס לפרטים </a:t>
            </a:r>
            <a:r>
              <a:rPr lang="he-IL" baseline="0" dirty="0" err="1" smtClean="0"/>
              <a:t>טכנים</a:t>
            </a:r>
            <a:r>
              <a:rPr lang="he-IL" baseline="0" dirty="0" smtClean="0"/>
              <a:t> – מה בדקנו)</a:t>
            </a:r>
          </a:p>
          <a:p>
            <a:endParaRPr lang="he-IL" baseline="0" dirty="0" smtClean="0"/>
          </a:p>
          <a:p>
            <a:r>
              <a:rPr lang="he-IL" baseline="0" dirty="0" smtClean="0"/>
              <a:t>רצינו להשתמש בלמידת מכונה, ורצינו לבדוק האם אפשר לשלב את ארגומנטציה בפרדיקציה</a:t>
            </a:r>
            <a:endParaRPr lang="en-US" baseline="0" dirty="0" smtClean="0"/>
          </a:p>
          <a:p>
            <a:pPr marL="228600" indent="-228600">
              <a:buAutoNum type="arabicPeriod"/>
            </a:pPr>
            <a:r>
              <a:rPr lang="he-IL" baseline="0" dirty="0" smtClean="0"/>
              <a:t>השתמשנו במבנה של המודל – המודל הפורמלי לסוכן</a:t>
            </a:r>
          </a:p>
          <a:p>
            <a:pPr marL="228600" indent="-228600">
              <a:buAutoNum type="arabicPeriod"/>
            </a:pPr>
            <a:r>
              <a:rPr lang="he-IL" baseline="0" dirty="0" smtClean="0"/>
              <a:t>התיאוריה לא עזרה לי להסביר, אבל כן מהווה את הבסיס למודל של הסוכן </a:t>
            </a:r>
            <a:r>
              <a:rPr lang="he-IL" baseline="0" dirty="0" err="1" smtClean="0"/>
              <a:t>ולפוליסי</a:t>
            </a:r>
            <a:r>
              <a:rPr lang="he-IL" baseline="0" dirty="0" smtClean="0"/>
              <a:t>. בנוסף השתמשנו בחישובים </a:t>
            </a:r>
            <a:r>
              <a:rPr lang="he-IL" baseline="0" dirty="0" err="1" smtClean="0"/>
              <a:t>מתירואיה</a:t>
            </a:r>
            <a:r>
              <a:rPr lang="he-IL" baseline="0" dirty="0" smtClean="0"/>
              <a:t> </a:t>
            </a:r>
            <a:r>
              <a:rPr lang="he-IL" baseline="0" dirty="0" err="1" smtClean="0"/>
              <a:t>בפיצרים</a:t>
            </a:r>
            <a:endParaRPr lang="he-IL" baseline="0" dirty="0" smtClean="0"/>
          </a:p>
          <a:p>
            <a:pPr marL="228600" indent="-228600">
              <a:buAutoNum type="arabicPeriod"/>
            </a:pPr>
            <a:endParaRPr lang="he-IL" baseline="0" dirty="0" smtClean="0"/>
          </a:p>
          <a:p>
            <a:pPr marL="0" indent="0">
              <a:buNone/>
            </a:pPr>
            <a:r>
              <a:rPr lang="he-IL" baseline="0" dirty="0" smtClean="0"/>
              <a:t>להראות את הדוגמא</a:t>
            </a:r>
          </a:p>
        </p:txBody>
      </p:sp>
      <p:sp>
        <p:nvSpPr>
          <p:cNvPr id="4" name="Slide Number Placeholder 3"/>
          <p:cNvSpPr>
            <a:spLocks noGrp="1"/>
          </p:cNvSpPr>
          <p:nvPr>
            <p:ph type="sldNum" sz="quarter" idx="10"/>
          </p:nvPr>
        </p:nvSpPr>
        <p:spPr/>
        <p:txBody>
          <a:bodyPr/>
          <a:lstStyle/>
          <a:p>
            <a:fld id="{5EDC9312-C8AA-4893-8B68-67CCE22049FE}" type="slidenum">
              <a:rPr lang="he-IL" smtClean="0"/>
              <a:pPr/>
              <a:t>135</a:t>
            </a:fld>
            <a:endParaRPr lang="en-US"/>
          </a:p>
        </p:txBody>
      </p:sp>
    </p:spTree>
    <p:extLst>
      <p:ext uri="{BB962C8B-B14F-4D97-AF65-F5344CB8AC3E}">
        <p14:creationId xmlns:p14="http://schemas.microsoft.com/office/powerpoint/2010/main" val="41710018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take a loan </a:t>
            </a:r>
          </a:p>
          <a:p>
            <a:r>
              <a:rPr lang="en-US" dirty="0" smtClean="0"/>
              <a:t>Loans from the bank</a:t>
            </a:r>
            <a:r>
              <a:rPr lang="en-US" baseline="0" dirty="0" smtClean="0"/>
              <a:t> has a high interest so it is not a good idea. 0 of the leaves;  Take a loan - -0.33 </a:t>
            </a:r>
            <a:endParaRPr lang="en-US" dirty="0"/>
          </a:p>
        </p:txBody>
      </p:sp>
      <p:sp>
        <p:nvSpPr>
          <p:cNvPr id="4" name="Slide Number Placeholder 3"/>
          <p:cNvSpPr>
            <a:spLocks noGrp="1"/>
          </p:cNvSpPr>
          <p:nvPr>
            <p:ph type="sldNum" sz="quarter" idx="10"/>
          </p:nvPr>
        </p:nvSpPr>
        <p:spPr/>
        <p:txBody>
          <a:bodyPr/>
          <a:lstStyle/>
          <a:p>
            <a:fld id="{5EDC9312-C8AA-4893-8B68-67CCE22049FE}" type="slidenum">
              <a:rPr lang="he-IL" smtClean="0"/>
              <a:pPr/>
              <a:t>137</a:t>
            </a:fld>
            <a:endParaRPr lang="en-US"/>
          </a:p>
        </p:txBody>
      </p:sp>
    </p:spTree>
    <p:extLst>
      <p:ext uri="{BB962C8B-B14F-4D97-AF65-F5344CB8AC3E}">
        <p14:creationId xmlns:p14="http://schemas.microsoft.com/office/powerpoint/2010/main" val="4722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topics</a:t>
            </a:r>
            <a:endParaRPr lang="en-US" dirty="0"/>
          </a:p>
        </p:txBody>
      </p:sp>
      <p:sp>
        <p:nvSpPr>
          <p:cNvPr id="4" name="Slide Number Placeholder 3"/>
          <p:cNvSpPr>
            <a:spLocks noGrp="1"/>
          </p:cNvSpPr>
          <p:nvPr>
            <p:ph type="sldNum" sz="quarter" idx="10"/>
          </p:nvPr>
        </p:nvSpPr>
        <p:spPr/>
        <p:txBody>
          <a:bodyPr/>
          <a:lstStyle/>
          <a:p>
            <a:fld id="{5EDC9312-C8AA-4893-8B68-67CCE22049FE}" type="slidenum">
              <a:rPr lang="he-IL" smtClean="0"/>
              <a:pPr/>
              <a:t>138</a:t>
            </a:fld>
            <a:endParaRPr lang="en-US"/>
          </a:p>
        </p:txBody>
      </p:sp>
    </p:spTree>
    <p:extLst>
      <p:ext uri="{BB962C8B-B14F-4D97-AF65-F5344CB8AC3E}">
        <p14:creationId xmlns:p14="http://schemas.microsoft.com/office/powerpoint/2010/main" val="12627156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72% accuracy if past decisions are available. </a:t>
            </a:r>
          </a:p>
          <a:p>
            <a:pPr algn="l" rtl="0"/>
            <a:r>
              <a:rPr lang="en-US" dirty="0" smtClean="0"/>
              <a:t>Random offers 25% accuracy. </a:t>
            </a:r>
          </a:p>
          <a:p>
            <a:pPr algn="l" rtl="0"/>
            <a:r>
              <a:rPr lang="en-US" dirty="0" smtClean="0"/>
              <a:t>Majority choice provided 42%.</a:t>
            </a:r>
          </a:p>
          <a:p>
            <a:pPr algn="l" rtl="0"/>
            <a:r>
              <a:rPr lang="en-US" dirty="0" smtClean="0"/>
              <a:t>The performance improves as more answers are available.</a:t>
            </a:r>
          </a:p>
          <a:p>
            <a:pPr algn="l" rtl="0"/>
            <a:endParaRPr lang="en-US" dirty="0" smtClean="0"/>
          </a:p>
          <a:p>
            <a:endParaRPr lang="he-IL" dirty="0"/>
          </a:p>
        </p:txBody>
      </p:sp>
      <p:sp>
        <p:nvSpPr>
          <p:cNvPr id="4" name="Slide Number Placeholder 3"/>
          <p:cNvSpPr>
            <a:spLocks noGrp="1"/>
          </p:cNvSpPr>
          <p:nvPr>
            <p:ph type="sldNum" sz="quarter" idx="10"/>
          </p:nvPr>
        </p:nvSpPr>
        <p:spPr/>
        <p:txBody>
          <a:bodyPr/>
          <a:lstStyle/>
          <a:p>
            <a:fld id="{5EDC9312-C8AA-4893-8B68-67CCE22049FE}" type="slidenum">
              <a:rPr lang="he-IL" smtClean="0"/>
              <a:pPr/>
              <a:t>139</a:t>
            </a:fld>
            <a:endParaRPr lang="en-US"/>
          </a:p>
        </p:txBody>
      </p:sp>
    </p:spTree>
    <p:extLst>
      <p:ext uri="{BB962C8B-B14F-4D97-AF65-F5344CB8AC3E}">
        <p14:creationId xmlns:p14="http://schemas.microsoft.com/office/powerpoint/2010/main" val="18163641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smtClean="0"/>
              <a:t>אותם </a:t>
            </a:r>
            <a:r>
              <a:rPr lang="he-IL" dirty="0" err="1" smtClean="0"/>
              <a:t>פיצרים</a:t>
            </a:r>
            <a:endParaRPr lang="he-IL" dirty="0"/>
          </a:p>
        </p:txBody>
      </p:sp>
      <p:sp>
        <p:nvSpPr>
          <p:cNvPr id="4" name="Slide Number Placeholder 3"/>
          <p:cNvSpPr>
            <a:spLocks noGrp="1"/>
          </p:cNvSpPr>
          <p:nvPr>
            <p:ph type="sldNum" sz="quarter" idx="10"/>
          </p:nvPr>
        </p:nvSpPr>
        <p:spPr/>
        <p:txBody>
          <a:bodyPr/>
          <a:lstStyle/>
          <a:p>
            <a:fld id="{5EDC9312-C8AA-4893-8B68-67CCE22049FE}" type="slidenum">
              <a:rPr lang="he-IL" smtClean="0"/>
              <a:pPr/>
              <a:t>140</a:t>
            </a:fld>
            <a:endParaRPr lang="en-US"/>
          </a:p>
        </p:txBody>
      </p:sp>
    </p:spTree>
    <p:extLst>
      <p:ext uri="{BB962C8B-B14F-4D97-AF65-F5344CB8AC3E}">
        <p14:creationId xmlns:p14="http://schemas.microsoft.com/office/powerpoint/2010/main" val="473830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smtClean="0"/>
              <a:t>חזרנו</a:t>
            </a:r>
            <a:r>
              <a:rPr lang="he-IL" baseline="0" dirty="0" smtClean="0"/>
              <a:t> שוב לתמלול ועשינו את אותו התמרון</a:t>
            </a:r>
            <a:endParaRPr lang="en-US" baseline="0" dirty="0" smtClean="0"/>
          </a:p>
          <a:p>
            <a:r>
              <a:rPr lang="he-IL" baseline="0" dirty="0" smtClean="0"/>
              <a:t>בכל הניסויים </a:t>
            </a:r>
            <a:r>
              <a:rPr lang="he-IL" baseline="0" dirty="0" err="1" smtClean="0"/>
              <a:t>הפרדישקן</a:t>
            </a:r>
            <a:r>
              <a:rPr lang="he-IL" baseline="0" dirty="0" smtClean="0"/>
              <a:t> הראה שאותם </a:t>
            </a:r>
            <a:r>
              <a:rPr lang="he-IL" baseline="0" dirty="0" err="1" smtClean="0"/>
              <a:t>פיצרים</a:t>
            </a:r>
            <a:r>
              <a:rPr lang="he-IL" baseline="0" dirty="0" smtClean="0"/>
              <a:t> יצאו משמעותיים ובמיוחד הרלוונטיות</a:t>
            </a:r>
            <a:endParaRPr lang="en-US" baseline="0" dirty="0" smtClean="0"/>
          </a:p>
          <a:p>
            <a:endParaRPr lang="en-US" baseline="0" dirty="0" smtClean="0"/>
          </a:p>
          <a:p>
            <a:r>
              <a:rPr lang="he-IL" baseline="0" dirty="0" smtClean="0"/>
              <a:t>להדגיש שמ4 שיחות היו כמעט כל הארגומנטים!!!!!</a:t>
            </a:r>
            <a:endParaRPr lang="he-IL" dirty="0"/>
          </a:p>
        </p:txBody>
      </p:sp>
      <p:sp>
        <p:nvSpPr>
          <p:cNvPr id="4" name="Slide Number Placeholder 3"/>
          <p:cNvSpPr>
            <a:spLocks noGrp="1"/>
          </p:cNvSpPr>
          <p:nvPr>
            <p:ph type="sldNum" sz="quarter" idx="10"/>
          </p:nvPr>
        </p:nvSpPr>
        <p:spPr/>
        <p:txBody>
          <a:bodyPr/>
          <a:lstStyle/>
          <a:p>
            <a:fld id="{5EDC9312-C8AA-4893-8B68-67CCE22049FE}" type="slidenum">
              <a:rPr lang="he-IL" smtClean="0"/>
              <a:pPr/>
              <a:t>141</a:t>
            </a:fld>
            <a:endParaRPr lang="en-US"/>
          </a:p>
        </p:txBody>
      </p:sp>
    </p:spTree>
    <p:extLst>
      <p:ext uri="{BB962C8B-B14F-4D97-AF65-F5344CB8AC3E}">
        <p14:creationId xmlns:p14="http://schemas.microsoft.com/office/powerpoint/2010/main" val="1206737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5EDC9312-C8AA-4893-8B68-67CCE22049FE}" type="slidenum">
              <a:rPr lang="he-IL" smtClean="0"/>
              <a:pPr/>
              <a:t>147</a:t>
            </a:fld>
            <a:endParaRPr lang="en-US"/>
          </a:p>
        </p:txBody>
      </p:sp>
    </p:spTree>
    <p:extLst>
      <p:ext uri="{BB962C8B-B14F-4D97-AF65-F5344CB8AC3E}">
        <p14:creationId xmlns:p14="http://schemas.microsoft.com/office/powerpoint/2010/main" val="3703570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054466EB-7964-4A73-8F28-205A184515E4}" type="slidenum">
              <a:rPr lang="he-IL" smtClean="0"/>
              <a:t>16</a:t>
            </a:fld>
            <a:endParaRPr lang="he-IL"/>
          </a:p>
        </p:txBody>
      </p:sp>
    </p:spTree>
    <p:extLst>
      <p:ext uri="{BB962C8B-B14F-4D97-AF65-F5344CB8AC3E}">
        <p14:creationId xmlns:p14="http://schemas.microsoft.com/office/powerpoint/2010/main" val="16372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C = caputre individual cost</a:t>
            </a:r>
          </a:p>
          <a:p>
            <a:pPr lvl="0">
              <a:spcBef>
                <a:spcPts val="0"/>
              </a:spcBef>
              <a:buNone/>
            </a:pPr>
            <a:r>
              <a:rPr lang="en"/>
              <a:t>F = pie</a:t>
            </a:r>
          </a:p>
          <a:p>
            <a:pPr lvl="0">
              <a:spcBef>
                <a:spcPts val="0"/>
              </a:spcBef>
              <a:buNone/>
            </a:pPr>
            <a:endParaRPr/>
          </a:p>
          <a:p>
            <a:pPr lvl="0">
              <a:spcBef>
                <a:spcPts val="0"/>
              </a:spcBef>
              <a:buNone/>
            </a:pPr>
            <a:r>
              <a:rPr lang="en"/>
              <a:t>Remind of what features are</a:t>
            </a:r>
          </a:p>
          <a:p>
            <a:pPr lvl="0">
              <a:spcBef>
                <a:spcPts val="0"/>
              </a:spcBef>
              <a:buNone/>
            </a:pPr>
            <a:r>
              <a:rPr lang="en"/>
              <a:t>	Game parameters:</a:t>
            </a:r>
          </a:p>
          <a:p>
            <a:pPr lvl="0">
              <a:spcBef>
                <a:spcPts val="0"/>
              </a:spcBef>
              <a:buNone/>
            </a:pPr>
            <a:r>
              <a:rPr lang="en"/>
              <a:t>	Individual level features : </a:t>
            </a:r>
          </a:p>
          <a:p>
            <a:pPr lvl="0">
              <a:spcBef>
                <a:spcPts val="0"/>
              </a:spcBef>
              <a:buNone/>
            </a:pPr>
            <a:endParaRPr/>
          </a:p>
          <a:p>
            <a:pPr lvl="0">
              <a:spcBef>
                <a:spcPts val="0"/>
              </a:spcBef>
              <a:buNone/>
            </a:pPr>
            <a:r>
              <a:rPr lang="en"/>
              <a:t>Quadrartc + interactions </a:t>
            </a:r>
          </a:p>
          <a:p>
            <a:pPr lv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t>Next we looked at a two type model, cooperators and non-cooperators. Do this by counting number of times each participant cooped in the training set. </a:t>
            </a:r>
          </a:p>
          <a:p>
            <a:pPr lvl="0">
              <a:spcBef>
                <a:spcPts val="0"/>
              </a:spcBef>
              <a:buNone/>
            </a:pPr>
            <a:endParaRPr dirty="0"/>
          </a:p>
          <a:p>
            <a:pPr marL="457200" lvl="0" indent="-342900">
              <a:lnSpc>
                <a:spcPct val="115000"/>
              </a:lnSpc>
              <a:spcBef>
                <a:spcPts val="0"/>
              </a:spcBef>
              <a:spcAft>
                <a:spcPts val="1600"/>
              </a:spcAft>
              <a:buClr>
                <a:schemeClr val="dk2"/>
              </a:buClr>
              <a:buSzPct val="100000"/>
            </a:pPr>
            <a:r>
              <a:rPr lang="en" sz="1800" dirty="0">
                <a:solidFill>
                  <a:schemeClr val="dk2"/>
                </a:solidFill>
              </a:rPr>
              <a:t>Capturing individual level history is necessary for good out-of-sample prediction </a:t>
            </a:r>
          </a:p>
          <a:p>
            <a:pPr marL="457200" lvl="0" indent="-342900">
              <a:lnSpc>
                <a:spcPct val="115000"/>
              </a:lnSpc>
              <a:spcBef>
                <a:spcPts val="0"/>
              </a:spcBef>
              <a:spcAft>
                <a:spcPts val="1600"/>
              </a:spcAft>
              <a:buClr>
                <a:schemeClr val="dk2"/>
              </a:buClr>
              <a:buSzPct val="100000"/>
            </a:pPr>
            <a:r>
              <a:rPr lang="en" sz="1800" dirty="0">
                <a:solidFill>
                  <a:schemeClr val="dk2"/>
                </a:solidFill>
              </a:rPr>
              <a:t>3-type model is almost as powerful as fully heterogenous</a:t>
            </a:r>
          </a:p>
          <a:p>
            <a:pPr lvl="0">
              <a:spcBef>
                <a:spcPts val="0"/>
              </a:spcBef>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t>After reveal 3 types, talk about why demographics is important, dont want to be the derpy psychologist</a:t>
            </a:r>
          </a:p>
          <a:p>
            <a:pPr lvl="0">
              <a:spcBef>
                <a:spcPts val="0"/>
              </a:spcBef>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EA0CA9DA-33C0-4DA3-856C-815CB6C0F5A2}" type="slidenum">
              <a:rPr lang="en-US" smtClean="0"/>
              <a:t>158</a:t>
            </a:fld>
            <a:endParaRPr lang="en-US"/>
          </a:p>
        </p:txBody>
      </p:sp>
    </p:spTree>
    <p:extLst>
      <p:ext uri="{BB962C8B-B14F-4D97-AF65-F5344CB8AC3E}">
        <p14:creationId xmlns:p14="http://schemas.microsoft.com/office/powerpoint/2010/main" val="24427607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0CA9DA-33C0-4DA3-856C-815CB6C0F5A2}" type="slidenum">
              <a:rPr lang="en-US" smtClean="0"/>
              <a:t>159</a:t>
            </a:fld>
            <a:endParaRPr lang="en-US"/>
          </a:p>
        </p:txBody>
      </p:sp>
    </p:spTree>
    <p:extLst>
      <p:ext uri="{BB962C8B-B14F-4D97-AF65-F5344CB8AC3E}">
        <p14:creationId xmlns:p14="http://schemas.microsoft.com/office/powerpoint/2010/main" val="6706067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0CA9DA-33C0-4DA3-856C-815CB6C0F5A2}" type="slidenum">
              <a:rPr lang="en-US" smtClean="0"/>
              <a:t>160</a:t>
            </a:fld>
            <a:endParaRPr lang="en-US"/>
          </a:p>
        </p:txBody>
      </p:sp>
    </p:spTree>
    <p:extLst>
      <p:ext uri="{BB962C8B-B14F-4D97-AF65-F5344CB8AC3E}">
        <p14:creationId xmlns:p14="http://schemas.microsoft.com/office/powerpoint/2010/main" val="11070752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A model is as good as it can predict novel data</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Our agent uses 2 main </a:t>
            </a:r>
            <a:r>
              <a:rPr lang="en-US" sz="1200" kern="1200" dirty="0" err="1" smtClean="0">
                <a:solidFill>
                  <a:schemeClr val="tx1"/>
                </a:solidFill>
                <a:effectLst/>
                <a:latin typeface="+mn-lt"/>
                <a:ea typeface="+mn-ea"/>
                <a:cs typeface="+mn-cs"/>
              </a:rPr>
              <a:t>moduls</a:t>
            </a:r>
            <a:r>
              <a:rPr lang="en-US" sz="1200" kern="1200" dirty="0" smtClean="0">
                <a:solidFill>
                  <a:schemeClr val="tx1"/>
                </a:solidFill>
                <a:effectLst/>
                <a:latin typeface="+mn-lt"/>
                <a:ea typeface="+mn-ea"/>
                <a:cs typeface="+mn-cs"/>
              </a:rPr>
              <a:t>. The first; an operator model </a:t>
            </a:r>
            <a:r>
              <a:rPr lang="en-US" sz="1200" kern="1200" dirty="0" err="1" smtClean="0">
                <a:solidFill>
                  <a:schemeClr val="tx1"/>
                </a:solidFill>
                <a:effectLst/>
                <a:latin typeface="+mn-lt"/>
                <a:ea typeface="+mn-ea"/>
                <a:cs typeface="+mn-cs"/>
              </a:rPr>
              <a:t>quatifing</a:t>
            </a:r>
            <a:r>
              <a:rPr lang="en-US" sz="1200" kern="1200" dirty="0" smtClean="0">
                <a:solidFill>
                  <a:schemeClr val="tx1"/>
                </a:solidFill>
                <a:effectLst/>
                <a:latin typeface="+mn-lt"/>
                <a:ea typeface="+mn-ea"/>
                <a:cs typeface="+mn-cs"/>
              </a:rPr>
              <a:t> the operator's abilities, the second - a robot model quantifying the robots </a:t>
            </a:r>
            <a:r>
              <a:rPr lang="en-US" sz="1200" kern="1200" dirty="0" err="1" smtClean="0">
                <a:solidFill>
                  <a:schemeClr val="tx1"/>
                </a:solidFill>
                <a:effectLst/>
                <a:latin typeface="+mn-lt"/>
                <a:ea typeface="+mn-ea"/>
                <a:cs typeface="+mn-cs"/>
              </a:rPr>
              <a:t>effectivness</a:t>
            </a:r>
            <a:r>
              <a:rPr lang="en-US" sz="1200" kern="1200" dirty="0" smtClean="0">
                <a:solidFill>
                  <a:schemeClr val="tx1"/>
                </a:solidFill>
                <a:effectLst/>
                <a:latin typeface="+mn-lt"/>
                <a:ea typeface="+mn-ea"/>
                <a:cs typeface="+mn-cs"/>
              </a:rPr>
              <a:t>. Both are estimated in terms of time. As I will describe next, both models were trained empirically using machine learning </a:t>
            </a:r>
            <a:r>
              <a:rPr lang="en-US" sz="1200" kern="1200" dirty="0" err="1" smtClean="0">
                <a:solidFill>
                  <a:schemeClr val="tx1"/>
                </a:solidFill>
                <a:effectLst/>
                <a:latin typeface="+mn-lt"/>
                <a:ea typeface="+mn-ea"/>
                <a:cs typeface="+mn-cs"/>
              </a:rPr>
              <a:t>techniuqes</a:t>
            </a:r>
            <a:r>
              <a:rPr lang="en-US" sz="1200" kern="1200" dirty="0" smtClean="0">
                <a:solidFill>
                  <a:schemeClr val="tx1"/>
                </a:solidFill>
                <a:effectLst/>
                <a:latin typeface="+mn-lt"/>
                <a:ea typeface="+mn-ea"/>
                <a:cs typeface="+mn-cs"/>
              </a:rPr>
              <a:t>. The two models are then integrated  into  an optimization problem that it's solution provides the best advice according to the current state of the </a:t>
            </a:r>
            <a:r>
              <a:rPr lang="en-US" sz="1200" kern="1200" dirty="0" err="1" smtClean="0">
                <a:solidFill>
                  <a:schemeClr val="tx1"/>
                </a:solidFill>
                <a:effectLst/>
                <a:latin typeface="+mn-lt"/>
                <a:ea typeface="+mn-ea"/>
                <a:cs typeface="+mn-cs"/>
              </a:rPr>
              <a:t>enviorment</a:t>
            </a:r>
            <a:r>
              <a:rPr lang="en-US" sz="1200" kern="1200" dirty="0" smtClean="0">
                <a:solidFill>
                  <a:schemeClr val="tx1"/>
                </a:solidFill>
                <a:effectLst/>
                <a:latin typeface="+mn-lt"/>
                <a:ea typeface="+mn-ea"/>
                <a:cs typeface="+mn-cs"/>
              </a:rPr>
              <a:t> and the 2 models.</a:t>
            </a:r>
          </a:p>
          <a:p>
            <a:pPr rtl="0"/>
            <a:r>
              <a:rPr lang="en-US" sz="1200" kern="1200" dirty="0" smtClean="0">
                <a:solidFill>
                  <a:schemeClr val="tx1"/>
                </a:solidFill>
                <a:effectLst/>
                <a:latin typeface="+mn-lt"/>
                <a:ea typeface="+mn-ea"/>
                <a:cs typeface="+mn-cs"/>
              </a:rPr>
              <a:t>Keep in mind, </a:t>
            </a:r>
            <a:r>
              <a:rPr lang="en-US" sz="1200" b="1" u="sng" kern="1200" dirty="0" smtClean="0">
                <a:solidFill>
                  <a:schemeClr val="tx1"/>
                </a:solidFill>
                <a:effectLst/>
                <a:latin typeface="+mn-lt"/>
                <a:ea typeface="+mn-ea"/>
                <a:cs typeface="+mn-cs"/>
              </a:rPr>
              <a:t>that the agent and the operator share the same goal</a:t>
            </a:r>
            <a:r>
              <a:rPr lang="en-US" sz="1200" kern="1200" dirty="0" smtClean="0">
                <a:solidFill>
                  <a:schemeClr val="tx1"/>
                </a:solidFill>
                <a:effectLst/>
                <a:latin typeface="+mn-lt"/>
                <a:ea typeface="+mn-ea"/>
                <a:cs typeface="+mn-cs"/>
              </a:rPr>
              <a:t>, of finding as many </a:t>
            </a:r>
            <a:r>
              <a:rPr lang="en-US" sz="1200" kern="1200" dirty="0" err="1" smtClean="0">
                <a:solidFill>
                  <a:schemeClr val="tx1"/>
                </a:solidFill>
                <a:effectLst/>
                <a:latin typeface="+mn-lt"/>
                <a:ea typeface="+mn-ea"/>
                <a:cs typeface="+mn-cs"/>
              </a:rPr>
              <a:t>desiered</a:t>
            </a:r>
            <a:r>
              <a:rPr lang="en-US" sz="1200" kern="1200" dirty="0" smtClean="0">
                <a:solidFill>
                  <a:schemeClr val="tx1"/>
                </a:solidFill>
                <a:effectLst/>
                <a:latin typeface="+mn-lt"/>
                <a:ea typeface="+mn-ea"/>
                <a:cs typeface="+mn-cs"/>
              </a:rPr>
              <a:t> objects as possible. In our setting, these objects were green Objects that the human-robots team had to identify and correctly classify.  The agent can utilize its computational advantage over the operator and provide contextual advice that the operator is likely to follow.</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DC9312-C8AA-4893-8B68-67CCE22049FE}" type="slidenum">
              <a:rPr lang="he-IL" smtClean="0"/>
              <a:pPr/>
              <a:t>162</a:t>
            </a:fld>
            <a:endParaRPr lang="en-US"/>
          </a:p>
        </p:txBody>
      </p:sp>
    </p:spTree>
    <p:extLst>
      <p:ext uri="{BB962C8B-B14F-4D97-AF65-F5344CB8AC3E}">
        <p14:creationId xmlns:p14="http://schemas.microsoft.com/office/powerpoint/2010/main" val="26670831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smtClean="0"/>
              <a:t>האם</a:t>
            </a:r>
            <a:r>
              <a:rPr lang="he-IL" baseline="0" dirty="0" smtClean="0"/>
              <a:t> מה שלמדנו על </a:t>
            </a:r>
            <a:r>
              <a:rPr lang="he-IL" baseline="0" dirty="0" err="1" smtClean="0"/>
              <a:t>הפיצרים</a:t>
            </a:r>
            <a:r>
              <a:rPr lang="he-IL" baseline="0" dirty="0" smtClean="0"/>
              <a:t> ועל </a:t>
            </a:r>
            <a:r>
              <a:rPr lang="he-IL" baseline="0" dirty="0" err="1" smtClean="0"/>
              <a:t>הפרדקציה</a:t>
            </a:r>
            <a:r>
              <a:rPr lang="he-IL" baseline="0" dirty="0" smtClean="0"/>
              <a:t>, האם זה יכול לעזור לנו לתת הצעות</a:t>
            </a:r>
            <a:endParaRPr lang="he-IL" dirty="0"/>
          </a:p>
        </p:txBody>
      </p:sp>
      <p:sp>
        <p:nvSpPr>
          <p:cNvPr id="4" name="Slide Number Placeholder 3"/>
          <p:cNvSpPr>
            <a:spLocks noGrp="1"/>
          </p:cNvSpPr>
          <p:nvPr>
            <p:ph type="sldNum" sz="quarter" idx="10"/>
          </p:nvPr>
        </p:nvSpPr>
        <p:spPr/>
        <p:txBody>
          <a:bodyPr/>
          <a:lstStyle/>
          <a:p>
            <a:fld id="{5EDC9312-C8AA-4893-8B68-67CCE22049FE}" type="slidenum">
              <a:rPr lang="he-IL" smtClean="0"/>
              <a:pPr/>
              <a:t>164</a:t>
            </a:fld>
            <a:endParaRPr lang="en-US"/>
          </a:p>
        </p:txBody>
      </p:sp>
    </p:spTree>
    <p:extLst>
      <p:ext uri="{BB962C8B-B14F-4D97-AF65-F5344CB8AC3E}">
        <p14:creationId xmlns:p14="http://schemas.microsoft.com/office/powerpoint/2010/main" val="21799622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smtClean="0"/>
              <a:t>הבדל לא </a:t>
            </a:r>
            <a:r>
              <a:rPr lang="he-IL" dirty="0" err="1" smtClean="0"/>
              <a:t>סגניפיקנט</a:t>
            </a:r>
            <a:r>
              <a:rPr lang="he-IL" dirty="0" smtClean="0"/>
              <a:t> בין </a:t>
            </a:r>
            <a:r>
              <a:rPr lang="he-IL" dirty="0" err="1" smtClean="0"/>
              <a:t>פרדיקציה+קרוב</a:t>
            </a:r>
            <a:r>
              <a:rPr lang="he-IL" dirty="0" smtClean="0"/>
              <a:t> לעומת רק קרוב</a:t>
            </a:r>
            <a:endParaRPr lang="he-IL" dirty="0"/>
          </a:p>
        </p:txBody>
      </p:sp>
      <p:sp>
        <p:nvSpPr>
          <p:cNvPr id="4" name="Slide Number Placeholder 3"/>
          <p:cNvSpPr>
            <a:spLocks noGrp="1"/>
          </p:cNvSpPr>
          <p:nvPr>
            <p:ph type="sldNum" sz="quarter" idx="10"/>
          </p:nvPr>
        </p:nvSpPr>
        <p:spPr/>
        <p:txBody>
          <a:bodyPr/>
          <a:lstStyle/>
          <a:p>
            <a:fld id="{5EDC9312-C8AA-4893-8B68-67CCE22049FE}" type="slidenum">
              <a:rPr lang="he-IL" smtClean="0"/>
              <a:pPr/>
              <a:t>166</a:t>
            </a:fld>
            <a:endParaRPr lang="en-US"/>
          </a:p>
        </p:txBody>
      </p:sp>
    </p:spTree>
    <p:extLst>
      <p:ext uri="{BB962C8B-B14F-4D97-AF65-F5344CB8AC3E}">
        <p14:creationId xmlns:p14="http://schemas.microsoft.com/office/powerpoint/2010/main" val="724227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smtClean="0"/>
              <a:t>לדוגמה בבית חכם משתמשים בחיצוני כדי לזהות פעולות שקורות במקומות מסוימים</a:t>
            </a:r>
          </a:p>
          <a:p>
            <a:pPr algn="r" rtl="1"/>
            <a:r>
              <a:rPr lang="he-IL" dirty="0" smtClean="0"/>
              <a:t>נגיד אם פתח את</a:t>
            </a:r>
            <a:r>
              <a:rPr lang="he-IL" baseline="0" dirty="0" smtClean="0"/>
              <a:t> המקרר ואז ישב בשולחן כנראה שהוא אוכל,</a:t>
            </a:r>
          </a:p>
          <a:p>
            <a:pPr algn="r" rtl="1"/>
            <a:r>
              <a:rPr lang="he-IL" baseline="0" dirty="0" smtClean="0"/>
              <a:t>אם הוא נמצא ליד הכיור כנראה שהוא עושה כלים וכו'</a:t>
            </a:r>
          </a:p>
          <a:p>
            <a:pPr algn="r" rtl="1"/>
            <a:r>
              <a:rPr lang="he-IL" baseline="0" dirty="0" smtClean="0"/>
              <a:t>שום דבר לא יכול להיות ידוע אם הוא יצא מהטווח של החיישנים</a:t>
            </a:r>
          </a:p>
          <a:p>
            <a:pPr algn="r" rtl="1"/>
            <a:r>
              <a:rPr lang="he-IL" baseline="0" dirty="0" smtClean="0"/>
              <a:t>מתאים בעיקר לשמירה(לא ניתן לשים חיישנים על הפורץ)</a:t>
            </a:r>
          </a:p>
          <a:p>
            <a:pPr algn="r" rtl="1"/>
            <a:r>
              <a:rPr lang="he-IL" baseline="0" dirty="0" smtClean="0"/>
              <a:t>דוגמה טובה לחיישנים אלה וזיהוי וידאו זה </a:t>
            </a:r>
            <a:r>
              <a:rPr lang="he-IL" baseline="0" dirty="0" err="1" smtClean="0"/>
              <a:t>קינקט</a:t>
            </a:r>
            <a:endParaRPr lang="he-IL" baseline="0" dirty="0" smtClean="0"/>
          </a:p>
          <a:p>
            <a:pPr algn="r" rtl="1"/>
            <a:r>
              <a:rPr lang="he-IL" baseline="0" dirty="0" smtClean="0"/>
              <a:t>יש כמה בעיות עם גישה זאת פרטיות, התפשטות(קשה לקלוט את כל הגוף של האדם תמיד) וסיבוכיות(מבחינת מחשב).</a:t>
            </a:r>
          </a:p>
          <a:p>
            <a:pPr algn="r" rtl="1"/>
            <a:endParaRPr lang="he-IL" baseline="0" dirty="0" smtClean="0"/>
          </a:p>
          <a:p>
            <a:pPr algn="r" rtl="1"/>
            <a:r>
              <a:rPr lang="he-IL" baseline="0" dirty="0" smtClean="0"/>
              <a:t>כל זה נותן מוטיבציה להשתמש בחיישנים לבישים, כל החיישנים הם פר משתמש והמידע מחולק לפי חלוקת זמן</a:t>
            </a:r>
          </a:p>
          <a:p>
            <a:endParaRPr lang="he-IL" dirty="0"/>
          </a:p>
        </p:txBody>
      </p:sp>
      <p:sp>
        <p:nvSpPr>
          <p:cNvPr id="4" name="Slide Number Placeholder 3"/>
          <p:cNvSpPr>
            <a:spLocks noGrp="1"/>
          </p:cNvSpPr>
          <p:nvPr>
            <p:ph type="sldNum" sz="quarter" idx="10"/>
          </p:nvPr>
        </p:nvSpPr>
        <p:spPr/>
        <p:txBody>
          <a:bodyPr/>
          <a:lstStyle/>
          <a:p>
            <a:fld id="{5EDC9312-C8AA-4893-8B68-67CCE22049FE}" type="slidenum">
              <a:rPr lang="he-IL" smtClean="0"/>
              <a:pPr/>
              <a:t>22</a:t>
            </a:fld>
            <a:endParaRPr lang="en-US"/>
          </a:p>
        </p:txBody>
      </p:sp>
    </p:spTree>
    <p:extLst>
      <p:ext uri="{BB962C8B-B14F-4D97-AF65-F5344CB8AC3E}">
        <p14:creationId xmlns:p14="http://schemas.microsoft.com/office/powerpoint/2010/main" val="27226381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We have the driver on</a:t>
            </a:r>
            <a:r>
              <a:rPr lang="en-US" sz="1200" kern="1200" dirty="0" smtClean="0">
                <a:solidFill>
                  <a:srgbClr val="FF0000"/>
                </a:solidFill>
                <a:effectLst/>
                <a:latin typeface="+mn-lt"/>
                <a:ea typeface="+mn-ea"/>
                <a:cs typeface="+mn-cs"/>
              </a:rPr>
              <a:t> one side of the interaction</a:t>
            </a:r>
            <a:r>
              <a:rPr lang="en-US" sz="1200" kern="1200" dirty="0" smtClean="0">
                <a:solidFill>
                  <a:schemeClr val="tx1"/>
                </a:solidFill>
                <a:effectLst/>
                <a:latin typeface="+mn-lt"/>
                <a:ea typeface="+mn-ea"/>
                <a:cs typeface="+mn-cs"/>
              </a:rPr>
              <a:t>, and he is mainly considered with its own comfort rather than the car's energy consumption. </a:t>
            </a:r>
          </a:p>
          <a:p>
            <a:pPr rtl="0"/>
            <a:r>
              <a:rPr lang="en-US" sz="1200" kern="1200" dirty="0" smtClean="0">
                <a:solidFill>
                  <a:schemeClr val="tx1"/>
                </a:solidFill>
                <a:effectLst/>
                <a:latin typeface="+mn-lt"/>
                <a:ea typeface="+mn-ea"/>
                <a:cs typeface="+mn-cs"/>
              </a:rPr>
              <a:t>Most of us don't even know how much energy our CCS even consumes..</a:t>
            </a:r>
          </a:p>
          <a:p>
            <a:pPr rtl="0"/>
            <a:r>
              <a:rPr lang="en-US" sz="1200" kern="1200" dirty="0" smtClean="0">
                <a:solidFill>
                  <a:schemeClr val="tx1"/>
                </a:solidFill>
                <a:effectLst/>
                <a:latin typeface="+mn-lt"/>
                <a:ea typeface="+mn-ea"/>
                <a:cs typeface="+mn-cs"/>
              </a:rPr>
              <a:t>The agent's goal on the other hand is to reduce energy consumption.</a:t>
            </a:r>
          </a:p>
          <a:p>
            <a:pPr rtl="0"/>
            <a:endParaRPr lang="en-US" sz="1200" kern="1200" dirty="0" smtClean="0">
              <a:solidFill>
                <a:schemeClr val="tx1"/>
              </a:solidFill>
              <a:effectLst/>
              <a:latin typeface="+mn-lt"/>
              <a:ea typeface="+mn-ea"/>
              <a:cs typeface="+mn-cs"/>
            </a:endParaRPr>
          </a:p>
          <a:p>
            <a:pPr rtl="0"/>
            <a:r>
              <a:rPr lang="en-US" sz="1200" kern="1200" dirty="0" smtClean="0">
                <a:solidFill>
                  <a:schemeClr val="tx1"/>
                </a:solidFill>
                <a:effectLst/>
                <a:latin typeface="+mn-lt"/>
                <a:ea typeface="+mn-ea"/>
                <a:cs typeface="+mn-cs"/>
              </a:rPr>
              <a:t>There is an inherent conflict here, which needs to be bridged</a:t>
            </a:r>
            <a:r>
              <a:rPr lang="en-US" sz="1200" kern="1200" baseline="0" dirty="0" smtClean="0">
                <a:solidFill>
                  <a:schemeClr val="tx1"/>
                </a:solidFill>
                <a:effectLst/>
                <a:latin typeface="+mn-lt"/>
                <a:ea typeface="+mn-ea"/>
                <a:cs typeface="+mn-cs"/>
              </a:rPr>
              <a:t> -- </a:t>
            </a:r>
            <a:r>
              <a:rPr lang="en-US" sz="1200" kern="1200" dirty="0" smtClean="0">
                <a:solidFill>
                  <a:schemeClr val="tx1"/>
                </a:solidFill>
                <a:effectLst/>
                <a:latin typeface="+mn-lt"/>
                <a:ea typeface="+mn-ea"/>
                <a:cs typeface="+mn-cs"/>
              </a:rPr>
              <a:t>our approach does it using advice. </a:t>
            </a:r>
          </a:p>
          <a:p>
            <a:pPr rtl="0"/>
            <a:endParaRPr lang="en-US" sz="1200" kern="1200" dirty="0" smtClean="0">
              <a:solidFill>
                <a:schemeClr val="tx1"/>
              </a:solidFill>
              <a:effectLst/>
              <a:latin typeface="+mn-lt"/>
              <a:ea typeface="+mn-ea"/>
              <a:cs typeface="+mn-cs"/>
            </a:endParaRPr>
          </a:p>
          <a:p>
            <a:pPr rtl="0"/>
            <a:r>
              <a:rPr lang="en-US" sz="1200" kern="1200" dirty="0" smtClean="0">
                <a:solidFill>
                  <a:schemeClr val="tx1"/>
                </a:solidFill>
                <a:effectLst/>
                <a:latin typeface="+mn-lt"/>
                <a:ea typeface="+mn-ea"/>
                <a:cs typeface="+mn-cs"/>
              </a:rPr>
              <a:t>This partial conflict makes it </a:t>
            </a:r>
            <a:r>
              <a:rPr lang="en-US" sz="1200" kern="1200" dirty="0" err="1" smtClean="0">
                <a:solidFill>
                  <a:schemeClr val="tx1"/>
                </a:solidFill>
                <a:effectLst/>
                <a:latin typeface="+mn-lt"/>
                <a:ea typeface="+mn-ea"/>
                <a:cs typeface="+mn-cs"/>
              </a:rPr>
              <a:t>extremmly</a:t>
            </a:r>
            <a:r>
              <a:rPr lang="en-US" sz="1200" kern="1200" dirty="0" smtClean="0">
                <a:solidFill>
                  <a:schemeClr val="tx1"/>
                </a:solidFill>
                <a:effectLst/>
                <a:latin typeface="+mn-lt"/>
                <a:ea typeface="+mn-ea"/>
                <a:cs typeface="+mn-cs"/>
              </a:rPr>
              <a:t> difficult to choose when and which settings to advice the driver. </a:t>
            </a:r>
          </a:p>
          <a:p>
            <a:pPr rtl="0"/>
            <a:r>
              <a:rPr lang="en-US" sz="1200" kern="1200" dirty="0" smtClean="0">
                <a:solidFill>
                  <a:schemeClr val="tx1"/>
                </a:solidFill>
                <a:effectLst/>
                <a:latin typeface="+mn-lt"/>
                <a:ea typeface="+mn-ea"/>
                <a:cs typeface="+mn-cs"/>
              </a:rPr>
              <a:t>Considering only one of the parties goals is not expected to provide good results.. Very consuming vs. turning it off.</a:t>
            </a:r>
          </a:p>
          <a:p>
            <a:pPr rtl="0"/>
            <a:r>
              <a:rPr lang="en-US" sz="1200" kern="1200" dirty="0" smtClean="0">
                <a:solidFill>
                  <a:schemeClr val="tx1"/>
                </a:solidFill>
                <a:effectLst/>
                <a:latin typeface="+mn-lt"/>
                <a:ea typeface="+mn-ea"/>
                <a:cs typeface="+mn-cs"/>
              </a:rPr>
              <a:t>This framework is not restricted to CCSs, and is very common in automotive systems – for example, ACC and </a:t>
            </a:r>
            <a:r>
              <a:rPr lang="en-US" sz="1200" kern="1200" dirty="0" err="1" smtClean="0">
                <a:solidFill>
                  <a:schemeClr val="tx1"/>
                </a:solidFill>
                <a:effectLst/>
                <a:latin typeface="+mn-lt"/>
                <a:ea typeface="+mn-ea"/>
                <a:cs typeface="+mn-cs"/>
              </a:rPr>
              <a:t>autonomus</a:t>
            </a:r>
            <a:r>
              <a:rPr lang="en-US" sz="1200" kern="1200" dirty="0" smtClean="0">
                <a:solidFill>
                  <a:schemeClr val="tx1"/>
                </a:solidFill>
                <a:effectLst/>
                <a:latin typeface="+mn-lt"/>
                <a:ea typeface="+mn-ea"/>
                <a:cs typeface="+mn-cs"/>
              </a:rPr>
              <a:t> driving.. the driver mainly cares about arriving fast and the agent mainly considers the drivers </a:t>
            </a:r>
            <a:r>
              <a:rPr lang="en-US" sz="1200" kern="1200" dirty="0" err="1" smtClean="0">
                <a:solidFill>
                  <a:schemeClr val="tx1"/>
                </a:solidFill>
                <a:effectLst/>
                <a:latin typeface="+mn-lt"/>
                <a:ea typeface="+mn-ea"/>
                <a:cs typeface="+mn-cs"/>
              </a:rPr>
              <a:t>safty</a:t>
            </a:r>
            <a:r>
              <a:rPr lang="en-US" sz="1200" kern="1200" dirty="0" smtClean="0">
                <a:solidFill>
                  <a:schemeClr val="tx1"/>
                </a:solidFill>
                <a:effectLst/>
                <a:latin typeface="+mn-lt"/>
                <a:ea typeface="+mn-ea"/>
                <a:cs typeface="+mn-cs"/>
              </a:rPr>
              <a:t>.</a:t>
            </a:r>
          </a:p>
          <a:p>
            <a:pPr rt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DC9312-C8AA-4893-8B68-67CCE22049FE}" type="slidenum">
              <a:rPr lang="he-IL" smtClean="0"/>
              <a:pPr/>
              <a:t>168</a:t>
            </a:fld>
            <a:endParaRPr lang="en-US"/>
          </a:p>
        </p:txBody>
      </p:sp>
    </p:spTree>
    <p:extLst>
      <p:ext uri="{BB962C8B-B14F-4D97-AF65-F5344CB8AC3E}">
        <p14:creationId xmlns:p14="http://schemas.microsoft.com/office/powerpoint/2010/main" val="26810907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So we have a driver and a CCS system. The driver controls the CCS system and in turn, the CCS effects the drivers comfort. </a:t>
            </a:r>
          </a:p>
          <a:p>
            <a:pPr rtl="0"/>
            <a:r>
              <a:rPr lang="en-US" sz="1200" kern="1200" dirty="0" smtClean="0">
                <a:solidFill>
                  <a:schemeClr val="tx1"/>
                </a:solidFill>
                <a:effectLst/>
                <a:latin typeface="+mn-lt"/>
                <a:ea typeface="+mn-ea"/>
                <a:cs typeface="+mn-cs"/>
              </a:rPr>
              <a:t>Also we have the </a:t>
            </a:r>
            <a:r>
              <a:rPr lang="en-US" sz="1200" kern="1200" dirty="0" err="1" smtClean="0">
                <a:solidFill>
                  <a:schemeClr val="tx1"/>
                </a:solidFill>
                <a:effectLst/>
                <a:latin typeface="+mn-lt"/>
                <a:ea typeface="+mn-ea"/>
                <a:cs typeface="+mn-cs"/>
              </a:rPr>
              <a:t>enviorment</a:t>
            </a:r>
            <a:r>
              <a:rPr lang="en-US" sz="1200" kern="1200" dirty="0" smtClean="0">
                <a:solidFill>
                  <a:schemeClr val="tx1"/>
                </a:solidFill>
                <a:effectLst/>
                <a:latin typeface="+mn-lt"/>
                <a:ea typeface="+mn-ea"/>
                <a:cs typeface="+mn-cs"/>
              </a:rPr>
              <a:t>, which represents the car's internal conditions and external </a:t>
            </a:r>
            <a:r>
              <a:rPr lang="en-US" sz="1200" kern="1200" dirty="0" err="1" smtClean="0">
                <a:solidFill>
                  <a:schemeClr val="tx1"/>
                </a:solidFill>
                <a:effectLst/>
                <a:latin typeface="+mn-lt"/>
                <a:ea typeface="+mn-ea"/>
                <a:cs typeface="+mn-cs"/>
              </a:rPr>
              <a:t>tempreture</a:t>
            </a:r>
            <a:r>
              <a:rPr lang="en-US" sz="1200" kern="1200" dirty="0" smtClean="0">
                <a:solidFill>
                  <a:schemeClr val="tx1"/>
                </a:solidFill>
                <a:effectLst/>
                <a:latin typeface="+mn-lt"/>
                <a:ea typeface="+mn-ea"/>
                <a:cs typeface="+mn-cs"/>
              </a:rPr>
              <a:t>, affect both the </a:t>
            </a:r>
            <a:r>
              <a:rPr lang="en-US" sz="1200" kern="1200" dirty="0" err="1" smtClean="0">
                <a:solidFill>
                  <a:schemeClr val="tx1"/>
                </a:solidFill>
                <a:effectLst/>
                <a:latin typeface="+mn-lt"/>
                <a:ea typeface="+mn-ea"/>
                <a:cs typeface="+mn-cs"/>
              </a:rPr>
              <a:t>feriver</a:t>
            </a:r>
            <a:r>
              <a:rPr lang="en-US" sz="1200" kern="1200" dirty="0" smtClean="0">
                <a:solidFill>
                  <a:schemeClr val="tx1"/>
                </a:solidFill>
                <a:effectLst/>
                <a:latin typeface="+mn-lt"/>
                <a:ea typeface="+mn-ea"/>
                <a:cs typeface="+mn-cs"/>
              </a:rPr>
              <a:t> and the system. For example, when the car is </a:t>
            </a:r>
            <a:r>
              <a:rPr lang="en-US" sz="1200" kern="1200" dirty="0" err="1" smtClean="0">
                <a:solidFill>
                  <a:schemeClr val="tx1"/>
                </a:solidFill>
                <a:effectLst/>
                <a:latin typeface="+mn-lt"/>
                <a:ea typeface="+mn-ea"/>
                <a:cs typeface="+mn-cs"/>
              </a:rPr>
              <a:t>extremmly</a:t>
            </a:r>
            <a:r>
              <a:rPr lang="en-US" sz="1200" kern="1200" dirty="0" smtClean="0">
                <a:solidFill>
                  <a:schemeClr val="tx1"/>
                </a:solidFill>
                <a:effectLst/>
                <a:latin typeface="+mn-lt"/>
                <a:ea typeface="+mn-ea"/>
                <a:cs typeface="+mn-cs"/>
              </a:rPr>
              <a:t> hot, as we examined in this work, the driver is </a:t>
            </a:r>
            <a:r>
              <a:rPr lang="en-US" sz="1200" kern="1200" dirty="0" err="1" smtClean="0">
                <a:solidFill>
                  <a:schemeClr val="tx1"/>
                </a:solidFill>
                <a:effectLst/>
                <a:latin typeface="+mn-lt"/>
                <a:ea typeface="+mn-ea"/>
                <a:cs typeface="+mn-cs"/>
              </a:rPr>
              <a:t>uncomfatable</a:t>
            </a:r>
            <a:r>
              <a:rPr lang="en-US" sz="1200" kern="1200" dirty="0" smtClean="0">
                <a:solidFill>
                  <a:schemeClr val="tx1"/>
                </a:solidFill>
                <a:effectLst/>
                <a:latin typeface="+mn-lt"/>
                <a:ea typeface="+mn-ea"/>
                <a:cs typeface="+mn-cs"/>
              </a:rPr>
              <a:t> and the CCS has to work harder to provide the requested T and F.</a:t>
            </a:r>
          </a:p>
          <a:p>
            <a:pPr rtl="0"/>
            <a:r>
              <a:rPr lang="en-US" sz="1200" kern="1200" dirty="0" smtClean="0">
                <a:solidFill>
                  <a:schemeClr val="tx1"/>
                </a:solidFill>
                <a:effectLst/>
                <a:latin typeface="+mn-lt"/>
                <a:ea typeface="+mn-ea"/>
                <a:cs typeface="+mn-cs"/>
              </a:rPr>
              <a:t>Our agent interacted </a:t>
            </a:r>
            <a:r>
              <a:rPr lang="en-US" sz="1200" kern="1200" dirty="0" err="1" smtClean="0">
                <a:solidFill>
                  <a:schemeClr val="tx1"/>
                </a:solidFill>
                <a:effectLst/>
                <a:latin typeface="+mn-lt"/>
                <a:ea typeface="+mn-ea"/>
                <a:cs typeface="+mn-cs"/>
              </a:rPr>
              <a:t>soley</a:t>
            </a:r>
            <a:r>
              <a:rPr lang="en-US" sz="1200" kern="1200" dirty="0" smtClean="0">
                <a:solidFill>
                  <a:schemeClr val="tx1"/>
                </a:solidFill>
                <a:effectLst/>
                <a:latin typeface="+mn-lt"/>
                <a:ea typeface="+mn-ea"/>
                <a:cs typeface="+mn-cs"/>
              </a:rPr>
              <a:t> with the driver and provides suggestions as to how to set the CCS.</a:t>
            </a:r>
          </a:p>
          <a:p>
            <a:pPr rtl="0"/>
            <a:r>
              <a:rPr lang="en-US" sz="1200" kern="1200" dirty="0" smtClean="0">
                <a:solidFill>
                  <a:schemeClr val="tx1"/>
                </a:solidFill>
                <a:effectLst/>
                <a:latin typeface="+mn-lt"/>
                <a:ea typeface="+mn-ea"/>
                <a:cs typeface="+mn-cs"/>
              </a:rPr>
              <a:t>And keep in mind, that it's goal is minimizing energy consumption.</a:t>
            </a:r>
          </a:p>
          <a:p>
            <a:endParaRPr lang="he-IL" dirty="0"/>
          </a:p>
        </p:txBody>
      </p:sp>
      <p:sp>
        <p:nvSpPr>
          <p:cNvPr id="4" name="Slide Number Placeholder 3"/>
          <p:cNvSpPr>
            <a:spLocks noGrp="1"/>
          </p:cNvSpPr>
          <p:nvPr>
            <p:ph type="sldNum" sz="quarter" idx="10"/>
          </p:nvPr>
        </p:nvSpPr>
        <p:spPr/>
        <p:txBody>
          <a:bodyPr/>
          <a:lstStyle/>
          <a:p>
            <a:fld id="{5EDC9312-C8AA-4893-8B68-67CCE22049FE}" type="slidenum">
              <a:rPr lang="he-IL" smtClean="0"/>
              <a:pPr/>
              <a:t>169</a:t>
            </a:fld>
            <a:endParaRPr lang="en-US"/>
          </a:p>
        </p:txBody>
      </p:sp>
    </p:spTree>
    <p:extLst>
      <p:ext uri="{BB962C8B-B14F-4D97-AF65-F5344CB8AC3E}">
        <p14:creationId xmlns:p14="http://schemas.microsoft.com/office/powerpoint/2010/main" val="7186917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Using another 45 subjects, again – not a simple task, and the same exhaustive </a:t>
            </a:r>
            <a:r>
              <a:rPr lang="en-US" sz="1200" kern="1200" dirty="0" err="1" smtClean="0">
                <a:solidFill>
                  <a:schemeClr val="tx1"/>
                </a:solidFill>
                <a:effectLst/>
                <a:latin typeface="+mn-lt"/>
                <a:ea typeface="+mn-ea"/>
                <a:cs typeface="+mn-cs"/>
              </a:rPr>
              <a:t>procude</a:t>
            </a:r>
            <a:r>
              <a:rPr lang="en-US" sz="1200" kern="1200" dirty="0" smtClean="0">
                <a:solidFill>
                  <a:schemeClr val="tx1"/>
                </a:solidFill>
                <a:effectLst/>
                <a:latin typeface="+mn-lt"/>
                <a:ea typeface="+mn-ea"/>
                <a:cs typeface="+mn-cs"/>
              </a:rPr>
              <a:t> from the data collection phase we evaluated our agents. </a:t>
            </a:r>
          </a:p>
          <a:p>
            <a:pPr rtl="0"/>
            <a:r>
              <a:rPr lang="en-US" sz="1200" kern="1200" dirty="0" smtClean="0">
                <a:solidFill>
                  <a:schemeClr val="tx1"/>
                </a:solidFill>
                <a:effectLst/>
                <a:latin typeface="+mn-lt"/>
                <a:ea typeface="+mn-ea"/>
                <a:cs typeface="+mn-cs"/>
              </a:rPr>
              <a:t>We used a between-subjects experimental design were 15 subjects took part in each condition, equipped with the MDP agent, SAP agent, and a silent agent that does not provide any advice. </a:t>
            </a:r>
          </a:p>
          <a:p>
            <a:pPr rtl="0"/>
            <a:r>
              <a:rPr lang="en-US" sz="1200" kern="1200" dirty="0" smtClean="0">
                <a:solidFill>
                  <a:schemeClr val="tx1"/>
                </a:solidFill>
                <a:effectLst/>
                <a:latin typeface="+mn-lt"/>
                <a:ea typeface="+mn-ea"/>
                <a:cs typeface="+mn-cs"/>
              </a:rPr>
              <a:t>All subjects experienced extremely similar external condition. The experiments were conducted in the course of 3 week in </a:t>
            </a:r>
            <a:r>
              <a:rPr lang="en-US" sz="1200" kern="1200" dirty="0" err="1" smtClean="0">
                <a:solidFill>
                  <a:schemeClr val="tx1"/>
                </a:solidFill>
                <a:effectLst/>
                <a:latin typeface="+mn-lt"/>
                <a:ea typeface="+mn-ea"/>
                <a:cs typeface="+mn-cs"/>
              </a:rPr>
              <a:t>augoust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las</a:t>
            </a:r>
            <a:r>
              <a:rPr lang="en-US" sz="1200" kern="1200" dirty="0" smtClean="0">
                <a:solidFill>
                  <a:schemeClr val="tx1"/>
                </a:solidFill>
                <a:effectLst/>
                <a:latin typeface="+mn-lt"/>
                <a:ea typeface="+mn-ea"/>
                <a:cs typeface="+mn-cs"/>
              </a:rPr>
              <a:t> year,  which is quite hot – between 35 and37 degrees. They property is essential for maintaining  the </a:t>
            </a:r>
            <a:r>
              <a:rPr lang="en-US" sz="1200" kern="1200" dirty="0" err="1" smtClean="0">
                <a:solidFill>
                  <a:schemeClr val="tx1"/>
                </a:solidFill>
                <a:effectLst/>
                <a:latin typeface="+mn-lt"/>
                <a:ea typeface="+mn-ea"/>
                <a:cs typeface="+mn-cs"/>
              </a:rPr>
              <a:t>secentific</a:t>
            </a:r>
            <a:r>
              <a:rPr lang="en-US" sz="1200" kern="1200" dirty="0" smtClean="0">
                <a:solidFill>
                  <a:schemeClr val="tx1"/>
                </a:solidFill>
                <a:effectLst/>
                <a:latin typeface="+mn-lt"/>
                <a:ea typeface="+mn-ea"/>
                <a:cs typeface="+mn-cs"/>
              </a:rPr>
              <a:t> integrity of our between-subjects experimental design.</a:t>
            </a:r>
          </a:p>
          <a:p>
            <a:pPr rtl="0"/>
            <a:r>
              <a:rPr lang="en-US" sz="1200" kern="1200" dirty="0" smtClean="0">
                <a:solidFill>
                  <a:schemeClr val="tx1"/>
                </a:solidFill>
                <a:effectLst/>
                <a:latin typeface="+mn-lt"/>
                <a:ea typeface="+mn-ea"/>
                <a:cs typeface="+mn-cs"/>
              </a:rPr>
              <a:t>As you can see, we have a significant </a:t>
            </a:r>
            <a:r>
              <a:rPr lang="en-US" sz="1200" kern="1200" dirty="0" err="1" smtClean="0">
                <a:solidFill>
                  <a:schemeClr val="tx1"/>
                </a:solidFill>
                <a:effectLst/>
                <a:latin typeface="+mn-lt"/>
                <a:ea typeface="+mn-ea"/>
                <a:cs typeface="+mn-cs"/>
              </a:rPr>
              <a:t>imporvment</a:t>
            </a:r>
            <a:r>
              <a:rPr lang="en-US" sz="1200" kern="1200" dirty="0" smtClean="0">
                <a:solidFill>
                  <a:schemeClr val="tx1"/>
                </a:solidFill>
                <a:effectLst/>
                <a:latin typeface="+mn-lt"/>
                <a:ea typeface="+mn-ea"/>
                <a:cs typeface="+mn-cs"/>
              </a:rPr>
              <a:t>  in energy consumption for subjects equipped with MACS. Those </a:t>
            </a:r>
            <a:r>
              <a:rPr lang="en-US" sz="1200" kern="1200" dirty="0" err="1" smtClean="0">
                <a:solidFill>
                  <a:schemeClr val="tx1"/>
                </a:solidFill>
                <a:effectLst/>
                <a:latin typeface="+mn-lt"/>
                <a:ea typeface="+mn-ea"/>
                <a:cs typeface="+mn-cs"/>
              </a:rPr>
              <a:t>sbjects</a:t>
            </a:r>
            <a:r>
              <a:rPr lang="en-US" sz="1200" kern="1200" dirty="0" smtClean="0">
                <a:solidFill>
                  <a:schemeClr val="tx1"/>
                </a:solidFill>
                <a:effectLst/>
                <a:latin typeface="+mn-lt"/>
                <a:ea typeface="+mn-ea"/>
                <a:cs typeface="+mn-cs"/>
              </a:rPr>
              <a:t> saved 33% compared to a benchmark group who did not </a:t>
            </a:r>
            <a:r>
              <a:rPr lang="en-US" sz="1200" kern="1200" dirty="0" err="1" smtClean="0">
                <a:solidFill>
                  <a:schemeClr val="tx1"/>
                </a:solidFill>
                <a:effectLst/>
                <a:latin typeface="+mn-lt"/>
                <a:ea typeface="+mn-ea"/>
                <a:cs typeface="+mn-cs"/>
              </a:rPr>
              <a:t>recive</a:t>
            </a:r>
            <a:r>
              <a:rPr lang="en-US" sz="1200" kern="1200" dirty="0" smtClean="0">
                <a:solidFill>
                  <a:schemeClr val="tx1"/>
                </a:solidFill>
                <a:effectLst/>
                <a:latin typeface="+mn-lt"/>
                <a:ea typeface="+mn-ea"/>
                <a:cs typeface="+mn-cs"/>
              </a:rPr>
              <a:t> any advice at all.</a:t>
            </a:r>
          </a:p>
          <a:p>
            <a:pPr rtl="0"/>
            <a:r>
              <a:rPr lang="en-US" sz="1200" kern="1200" dirty="0" smtClean="0">
                <a:solidFill>
                  <a:schemeClr val="tx1"/>
                </a:solidFill>
                <a:effectLst/>
                <a:latin typeface="+mn-lt"/>
                <a:ea typeface="+mn-ea"/>
                <a:cs typeface="+mn-cs"/>
              </a:rPr>
              <a:t>SAP did </a:t>
            </a:r>
            <a:r>
              <a:rPr lang="en-US" sz="1200" kern="1200" dirty="0" err="1" smtClean="0">
                <a:solidFill>
                  <a:schemeClr val="tx1"/>
                </a:solidFill>
                <a:effectLst/>
                <a:latin typeface="+mn-lt"/>
                <a:ea typeface="+mn-ea"/>
                <a:cs typeface="+mn-cs"/>
              </a:rPr>
              <a:t>decress</a:t>
            </a:r>
            <a:r>
              <a:rPr lang="en-US" sz="1200" kern="1200" dirty="0" smtClean="0">
                <a:solidFill>
                  <a:schemeClr val="tx1"/>
                </a:solidFill>
                <a:effectLst/>
                <a:latin typeface="+mn-lt"/>
                <a:ea typeface="+mn-ea"/>
                <a:cs typeface="+mn-cs"/>
              </a:rPr>
              <a:t> 5%, yet this difference was not significant.</a:t>
            </a:r>
          </a:p>
          <a:p>
            <a:pPr rtl="0"/>
            <a:endParaRPr lang="en-US" sz="1200" kern="1200" dirty="0" smtClean="0">
              <a:solidFill>
                <a:schemeClr val="tx1"/>
              </a:solidFill>
              <a:effectLst/>
              <a:latin typeface="+mn-lt"/>
              <a:ea typeface="+mn-ea"/>
              <a:cs typeface="+mn-cs"/>
            </a:endParaRPr>
          </a:p>
          <a:p>
            <a:pPr rtl="0"/>
            <a:r>
              <a:rPr lang="en-US" sz="1200" kern="1200" dirty="0" smtClean="0">
                <a:solidFill>
                  <a:schemeClr val="tx1"/>
                </a:solidFill>
                <a:effectLst/>
                <a:latin typeface="+mn-lt"/>
                <a:ea typeface="+mn-ea"/>
                <a:cs typeface="+mn-cs"/>
              </a:rPr>
              <a:t>This result was </a:t>
            </a:r>
            <a:r>
              <a:rPr lang="en-US" sz="1200" kern="1200" dirty="0" err="1" smtClean="0">
                <a:solidFill>
                  <a:schemeClr val="tx1"/>
                </a:solidFill>
                <a:effectLst/>
                <a:latin typeface="+mn-lt"/>
                <a:ea typeface="+mn-ea"/>
                <a:cs typeface="+mn-cs"/>
              </a:rPr>
              <a:t>supprising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esspicially</a:t>
            </a:r>
            <a:r>
              <a:rPr lang="en-US" sz="1200" kern="1200" dirty="0" smtClean="0">
                <a:solidFill>
                  <a:schemeClr val="tx1"/>
                </a:solidFill>
                <a:effectLst/>
                <a:latin typeface="+mn-lt"/>
                <a:ea typeface="+mn-ea"/>
                <a:cs typeface="+mn-cs"/>
              </a:rPr>
              <a:t> after we've seen that SAP outperformed MDP in a simulated CCS </a:t>
            </a:r>
            <a:r>
              <a:rPr lang="en-US" sz="1200" kern="1200" dirty="0" err="1" smtClean="0">
                <a:solidFill>
                  <a:schemeClr val="tx1"/>
                </a:solidFill>
                <a:effectLst/>
                <a:latin typeface="+mn-lt"/>
                <a:ea typeface="+mn-ea"/>
                <a:cs typeface="+mn-cs"/>
              </a:rPr>
              <a:t>envioremnt</a:t>
            </a:r>
            <a:r>
              <a:rPr lang="en-US" sz="1200" kern="1200" dirty="0" smtClean="0">
                <a:solidFill>
                  <a:schemeClr val="tx1"/>
                </a:solidFill>
                <a:effectLst/>
                <a:latin typeface="+mn-lt"/>
                <a:ea typeface="+mn-ea"/>
                <a:cs typeface="+mn-cs"/>
              </a:rPr>
              <a:t> in a </a:t>
            </a:r>
            <a:r>
              <a:rPr lang="en-US" sz="1200" kern="1200" dirty="0" err="1" smtClean="0">
                <a:solidFill>
                  <a:schemeClr val="tx1"/>
                </a:solidFill>
                <a:effectLst/>
                <a:latin typeface="+mn-lt"/>
                <a:ea typeface="+mn-ea"/>
                <a:cs typeface="+mn-cs"/>
              </a:rPr>
              <a:t>privous</a:t>
            </a:r>
            <a:r>
              <a:rPr lang="en-US" sz="1200" kern="1200" dirty="0" smtClean="0">
                <a:solidFill>
                  <a:schemeClr val="tx1"/>
                </a:solidFill>
                <a:effectLst/>
                <a:latin typeface="+mn-lt"/>
                <a:ea typeface="+mn-ea"/>
                <a:cs typeface="+mn-cs"/>
              </a:rPr>
              <a:t> study. However, in the mentioned work, the utilities were given and known to both parties of the interaction, which is unrealistic in real-world implementation.</a:t>
            </a:r>
          </a:p>
          <a:p>
            <a:endParaRPr lang="he-IL" dirty="0"/>
          </a:p>
        </p:txBody>
      </p:sp>
      <p:sp>
        <p:nvSpPr>
          <p:cNvPr id="4" name="Slide Number Placeholder 3"/>
          <p:cNvSpPr>
            <a:spLocks noGrp="1"/>
          </p:cNvSpPr>
          <p:nvPr>
            <p:ph type="sldNum" sz="quarter" idx="10"/>
          </p:nvPr>
        </p:nvSpPr>
        <p:spPr/>
        <p:txBody>
          <a:bodyPr/>
          <a:lstStyle/>
          <a:p>
            <a:fld id="{5EDC9312-C8AA-4893-8B68-67CCE22049FE}" type="slidenum">
              <a:rPr lang="he-IL" smtClean="0"/>
              <a:pPr/>
              <a:t>170</a:t>
            </a:fld>
            <a:endParaRPr lang="en-US"/>
          </a:p>
        </p:txBody>
      </p:sp>
    </p:spTree>
    <p:extLst>
      <p:ext uri="{BB962C8B-B14F-4D97-AF65-F5344CB8AC3E}">
        <p14:creationId xmlns:p14="http://schemas.microsoft.com/office/powerpoint/2010/main" val="32803494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1"/>
          <p:cNvSpPr>
            <a:spLocks noGrp="1" noRot="1" noChangeAspect="1" noChangeArrowheads="1"/>
          </p:cNvSpPr>
          <p:nvPr>
            <p:ph type="sldImg"/>
          </p:nvPr>
        </p:nvSpPr>
        <p:spPr>
          <a:solidFill>
            <a:srgbClr val="FFFFFF"/>
          </a:solidFill>
          <a:ln/>
        </p:spPr>
      </p:sp>
      <p:sp>
        <p:nvSpPr>
          <p:cNvPr id="202755" name="Rectangle 2"/>
          <p:cNvSpPr>
            <a:spLocks noGrp="1" noChangeArrowheads="1"/>
          </p:cNvSpPr>
          <p:nvPr>
            <p:ph type="body" idx="1"/>
          </p:nvPr>
        </p:nvSpPr>
        <p:spPr>
          <a:noFill/>
          <a:ln/>
        </p:spPr>
        <p:txBody>
          <a:bodyPr/>
          <a:lstStyle/>
          <a:p>
            <a:pPr eaLnBrk="1" hangingPunct="1"/>
            <a:r>
              <a:rPr lang="en-US" sz="2200" smtClean="0">
                <a:latin typeface="Lucida Grande" pitchFamily="-111" charset="0"/>
                <a:sym typeface="Lucida Grande" pitchFamily="-111" charset="0"/>
              </a:rPr>
              <a:t>if I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r>
              <a:rPr lang="en-US" smtClean="0">
                <a:latin typeface="Arial" charset="0"/>
                <a:ea typeface="ＭＳ Ｐゴシック" charset="-128"/>
              </a:rPr>
              <a:t>Decisions for PAL are represented by decision nodes (gray rectangles).</a:t>
            </a:r>
            <a:br>
              <a:rPr lang="en-US" smtClean="0">
                <a:latin typeface="Arial" charset="0"/>
                <a:ea typeface="ＭＳ Ｐゴシック" charset="-128"/>
              </a:rPr>
            </a:br>
            <a:r>
              <a:rPr lang="en-US" smtClean="0">
                <a:latin typeface="Arial" charset="0"/>
                <a:ea typeface="ＭＳ Ｐゴシック" charset="-128"/>
              </a:rPr>
              <a:t>Dashed edges represent information that is used to update the state at each round.</a:t>
            </a:r>
            <a:endParaRPr lang="he-IL" smtClean="0">
              <a:latin typeface="Arial" charset="0"/>
              <a:ea typeface="ＭＳ Ｐゴシック" charset="-128"/>
            </a:endParaRPr>
          </a:p>
          <a:p>
            <a:endParaRPr lang="he-IL" smtClean="0">
              <a:latin typeface="Arial" charset="0"/>
              <a:ea typeface="ＭＳ Ｐゴシック" charset="-128"/>
            </a:endParaRPr>
          </a:p>
        </p:txBody>
      </p:sp>
      <p:sp>
        <p:nvSpPr>
          <p:cNvPr id="30724" name="Slide Number Placeholder 3"/>
          <p:cNvSpPr>
            <a:spLocks noGrp="1"/>
          </p:cNvSpPr>
          <p:nvPr>
            <p:ph type="sldNum" sz="quarter" idx="5"/>
          </p:nvPr>
        </p:nvSpPr>
        <p:spPr>
          <a:noFill/>
        </p:spPr>
        <p:txBody>
          <a:bodyPr/>
          <a:lstStyle/>
          <a:p>
            <a:fld id="{261D5E4F-9BD4-421E-AB69-AB61AF326923}" type="slidenum">
              <a:rPr lang="he-IL" smtClean="0">
                <a:ea typeface="ＭＳ Ｐゴシック" charset="-128"/>
              </a:rPr>
              <a:pPr/>
              <a:t>173</a:t>
            </a:fld>
            <a:endParaRPr lang="en-US" smtClean="0">
              <a:ea typeface="ＭＳ Ｐゴシック"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DC9312-C8AA-4893-8B68-67CCE22049FE}" type="slidenum">
              <a:rPr lang="he-IL" smtClean="0"/>
              <a:pPr/>
              <a:t>181</a:t>
            </a:fld>
            <a:endParaRPr lang="en-US"/>
          </a:p>
        </p:txBody>
      </p:sp>
    </p:spTree>
    <p:extLst>
      <p:ext uri="{BB962C8B-B14F-4D97-AF65-F5344CB8AC3E}">
        <p14:creationId xmlns:p14="http://schemas.microsoft.com/office/powerpoint/2010/main" val="31233724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gn="r" rtl="1"/>
            <a:endParaRPr lang="he-IL" dirty="0"/>
          </a:p>
        </p:txBody>
      </p:sp>
      <p:sp>
        <p:nvSpPr>
          <p:cNvPr id="4" name="Slide Number Placeholder 3"/>
          <p:cNvSpPr>
            <a:spLocks noGrp="1"/>
          </p:cNvSpPr>
          <p:nvPr>
            <p:ph type="sldNum" sz="quarter" idx="10"/>
          </p:nvPr>
        </p:nvSpPr>
        <p:spPr/>
        <p:txBody>
          <a:bodyPr/>
          <a:lstStyle/>
          <a:p>
            <a:fld id="{5EDC9312-C8AA-4893-8B68-67CCE22049FE}" type="slidenum">
              <a:rPr lang="he-IL" smtClean="0"/>
              <a:pPr/>
              <a:t>182</a:t>
            </a:fld>
            <a:endParaRPr lang="en-US"/>
          </a:p>
        </p:txBody>
      </p:sp>
    </p:spTree>
    <p:extLst>
      <p:ext uri="{BB962C8B-B14F-4D97-AF65-F5344CB8AC3E}">
        <p14:creationId xmlns:p14="http://schemas.microsoft.com/office/powerpoint/2010/main" val="29193414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EDC9312-C8AA-4893-8B68-67CCE22049FE}" type="slidenum">
              <a:rPr lang="he-IL" smtClean="0"/>
              <a:pPr/>
              <a:t>183</a:t>
            </a:fld>
            <a:endParaRPr lang="en-US"/>
          </a:p>
        </p:txBody>
      </p:sp>
    </p:spTree>
    <p:extLst>
      <p:ext uri="{BB962C8B-B14F-4D97-AF65-F5344CB8AC3E}">
        <p14:creationId xmlns:p14="http://schemas.microsoft.com/office/powerpoint/2010/main" val="29643501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5EDC9312-C8AA-4893-8B68-67CCE22049FE}" type="slidenum">
              <a:rPr lang="he-IL" smtClean="0"/>
              <a:pPr/>
              <a:t>184</a:t>
            </a:fld>
            <a:endParaRPr lang="en-US"/>
          </a:p>
        </p:txBody>
      </p:sp>
    </p:spTree>
    <p:extLst>
      <p:ext uri="{BB962C8B-B14F-4D97-AF65-F5344CB8AC3E}">
        <p14:creationId xmlns:p14="http://schemas.microsoft.com/office/powerpoint/2010/main" val="37745675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Overall, in both setting, our agent was able to perform on a human-like</a:t>
            </a:r>
          </a:p>
          <a:p>
            <a:pPr rtl="0"/>
            <a:r>
              <a:rPr lang="en-US" sz="1200" kern="1200" dirty="0" smtClean="0">
                <a:solidFill>
                  <a:schemeClr val="tx1"/>
                </a:solidFill>
                <a:effectLst/>
                <a:latin typeface="+mn-lt"/>
                <a:ea typeface="+mn-ea"/>
                <a:cs typeface="+mn-cs"/>
              </a:rPr>
              <a:t>level and significantly better than a baseline agent.</a:t>
            </a:r>
          </a:p>
          <a:p>
            <a:pPr rtl="0"/>
            <a:endParaRPr lang="en-US" sz="1200" kern="1200" dirty="0" smtClean="0">
              <a:solidFill>
                <a:schemeClr val="tx1"/>
              </a:solidFill>
              <a:effectLst/>
              <a:latin typeface="+mn-lt"/>
              <a:ea typeface="+mn-ea"/>
              <a:cs typeface="+mn-cs"/>
            </a:endParaRPr>
          </a:p>
          <a:p>
            <a:pPr rtl="0"/>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the Master’s degree domain our agent was capable to </a:t>
            </a:r>
            <a:r>
              <a:rPr lang="en-US" sz="1200" kern="1200" baseline="0" dirty="0" err="1" smtClean="0">
                <a:solidFill>
                  <a:schemeClr val="tx1"/>
                </a:solidFill>
                <a:effectLst/>
                <a:latin typeface="+mn-lt"/>
                <a:ea typeface="+mn-ea"/>
                <a:cs typeface="+mn-cs"/>
              </a:rPr>
              <a:t>convice</a:t>
            </a:r>
            <a:r>
              <a:rPr lang="en-US" sz="1200" kern="1200" baseline="0" dirty="0" smtClean="0">
                <a:solidFill>
                  <a:schemeClr val="tx1"/>
                </a:solidFill>
                <a:effectLst/>
                <a:latin typeface="+mn-lt"/>
                <a:ea typeface="+mn-ea"/>
                <a:cs typeface="+mn-cs"/>
              </a:rPr>
              <a:t> 4 out of 15 </a:t>
            </a:r>
            <a:r>
              <a:rPr lang="en-US" sz="1200" kern="1200" baseline="0" dirty="0" err="1" smtClean="0">
                <a:solidFill>
                  <a:schemeClr val="tx1"/>
                </a:solidFill>
                <a:effectLst/>
                <a:latin typeface="+mn-lt"/>
                <a:ea typeface="+mn-ea"/>
                <a:cs typeface="+mn-cs"/>
              </a:rPr>
              <a:t>subbjects</a:t>
            </a:r>
            <a:r>
              <a:rPr lang="en-US" sz="1200" kern="1200" baseline="0" dirty="0" smtClean="0">
                <a:solidFill>
                  <a:schemeClr val="tx1"/>
                </a:solidFill>
                <a:effectLst/>
                <a:latin typeface="+mn-lt"/>
                <a:ea typeface="+mn-ea"/>
                <a:cs typeface="+mn-cs"/>
              </a:rPr>
              <a:t>… whereas the baseline was </a:t>
            </a:r>
            <a:r>
              <a:rPr lang="en-US" sz="1200" kern="1200" baseline="0" dirty="0" err="1" smtClean="0">
                <a:solidFill>
                  <a:schemeClr val="tx1"/>
                </a:solidFill>
                <a:effectLst/>
                <a:latin typeface="+mn-lt"/>
                <a:ea typeface="+mn-ea"/>
                <a:cs typeface="+mn-cs"/>
              </a:rPr>
              <a:t>secsessful</a:t>
            </a:r>
            <a:r>
              <a:rPr lang="en-US" sz="1200" kern="1200" baseline="0" dirty="0" smtClean="0">
                <a:solidFill>
                  <a:schemeClr val="tx1"/>
                </a:solidFill>
                <a:effectLst/>
                <a:latin typeface="+mn-lt"/>
                <a:ea typeface="+mn-ea"/>
                <a:cs typeface="+mn-cs"/>
              </a:rPr>
              <a:t> with only 1 subject.</a:t>
            </a:r>
          </a:p>
          <a:p>
            <a:pPr rtl="0"/>
            <a:r>
              <a:rPr lang="en-US" sz="1200" kern="1200" baseline="0" dirty="0" smtClean="0">
                <a:solidFill>
                  <a:schemeClr val="tx1"/>
                </a:solidFill>
                <a:effectLst/>
                <a:latin typeface="+mn-lt"/>
                <a:ea typeface="+mn-ea"/>
                <a:cs typeface="+mn-cs"/>
              </a:rPr>
              <a:t>In the second, our agent…</a:t>
            </a:r>
          </a:p>
          <a:p>
            <a:pPr rtl="0"/>
            <a:r>
              <a:rPr lang="en-US" sz="1200" kern="1200" baseline="0" dirty="0" smtClean="0">
                <a:solidFill>
                  <a:schemeClr val="tx1"/>
                </a:solidFill>
                <a:effectLst/>
                <a:latin typeface="+mn-lt"/>
                <a:ea typeface="+mn-ea"/>
                <a:cs typeface="+mn-cs"/>
              </a:rPr>
              <a:t>In both settings our agent is not significantly </a:t>
            </a:r>
            <a:r>
              <a:rPr lang="en-US" sz="1200" kern="1200" baseline="0" dirty="0" err="1" smtClean="0">
                <a:solidFill>
                  <a:schemeClr val="tx1"/>
                </a:solidFill>
                <a:effectLst/>
                <a:latin typeface="+mn-lt"/>
                <a:ea typeface="+mn-ea"/>
                <a:cs typeface="+mn-cs"/>
              </a:rPr>
              <a:t>outperomed</a:t>
            </a:r>
            <a:r>
              <a:rPr lang="en-US" sz="1200" kern="1200" baseline="0" dirty="0" smtClean="0">
                <a:solidFill>
                  <a:schemeClr val="tx1"/>
                </a:solidFill>
                <a:effectLst/>
                <a:latin typeface="+mn-lt"/>
                <a:ea typeface="+mn-ea"/>
                <a:cs typeface="+mn-cs"/>
              </a:rPr>
              <a:t> by the human-level persuasion. </a:t>
            </a:r>
            <a:endParaRPr lang="en-US" sz="1200" kern="1200" dirty="0" smtClean="0">
              <a:solidFill>
                <a:schemeClr val="tx1"/>
              </a:solidFill>
              <a:effectLst/>
              <a:latin typeface="+mn-lt"/>
              <a:ea typeface="+mn-ea"/>
              <a:cs typeface="+mn-cs"/>
            </a:endParaRPr>
          </a:p>
          <a:p>
            <a:endParaRPr lang="he-IL" dirty="0"/>
          </a:p>
        </p:txBody>
      </p:sp>
      <p:sp>
        <p:nvSpPr>
          <p:cNvPr id="4" name="Slide Number Placeholder 3"/>
          <p:cNvSpPr>
            <a:spLocks noGrp="1"/>
          </p:cNvSpPr>
          <p:nvPr>
            <p:ph type="sldNum" sz="quarter" idx="10"/>
          </p:nvPr>
        </p:nvSpPr>
        <p:spPr/>
        <p:txBody>
          <a:bodyPr/>
          <a:lstStyle/>
          <a:p>
            <a:fld id="{5EDC9312-C8AA-4893-8B68-67CCE22049FE}" type="slidenum">
              <a:rPr lang="he-IL" smtClean="0"/>
              <a:pPr/>
              <a:t>189</a:t>
            </a:fld>
            <a:endParaRPr lang="en-US"/>
          </a:p>
        </p:txBody>
      </p:sp>
    </p:spTree>
    <p:extLst>
      <p:ext uri="{BB962C8B-B14F-4D97-AF65-F5344CB8AC3E}">
        <p14:creationId xmlns:p14="http://schemas.microsoft.com/office/powerpoint/2010/main" val="3774567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are talking about prediction we can consider two </a:t>
            </a:r>
            <a:r>
              <a:rPr lang="en-US" dirty="0" err="1" smtClean="0"/>
              <a:t>approches</a:t>
            </a:r>
            <a:r>
              <a:rPr lang="en-US" dirty="0" smtClean="0"/>
              <a:t> – </a:t>
            </a:r>
          </a:p>
          <a:p>
            <a:r>
              <a:rPr lang="en-US" dirty="0" smtClean="0"/>
              <a:t>The first is</a:t>
            </a:r>
            <a:r>
              <a:rPr lang="en-US" baseline="0" dirty="0" smtClean="0"/>
              <a:t> to use theory. Namely, we can make some assumption on human </a:t>
            </a:r>
            <a:r>
              <a:rPr lang="en-US" baseline="0" dirty="0" err="1" smtClean="0"/>
              <a:t>behaviour</a:t>
            </a:r>
            <a:r>
              <a:rPr lang="en-US" baseline="0" dirty="0" smtClean="0"/>
              <a:t> and predict people’s decisions accordingly.?</a:t>
            </a:r>
          </a:p>
          <a:p>
            <a:r>
              <a:rPr lang="en-US" baseline="0" dirty="0" smtClean="0"/>
              <a:t>The most prominent and well studied option in this realm is the rationality assumption. One can assume people are rational actors and therefor their </a:t>
            </a:r>
            <a:r>
              <a:rPr lang="en-US" baseline="0" dirty="0" err="1" smtClean="0"/>
              <a:t>desions</a:t>
            </a:r>
            <a:r>
              <a:rPr lang="en-US" baseline="0" dirty="0" smtClean="0"/>
              <a:t> are </a:t>
            </a:r>
            <a:r>
              <a:rPr lang="en-US" baseline="0" dirty="0" err="1" smtClean="0"/>
              <a:t>perdictable</a:t>
            </a:r>
            <a:r>
              <a:rPr lang="en-US" baseline="0" dirty="0" smtClean="0"/>
              <a:t> to some extent. </a:t>
            </a:r>
          </a:p>
          <a:p>
            <a:r>
              <a:rPr lang="en-US" baseline="0" dirty="0" smtClean="0"/>
              <a:t>But are people really rational?</a:t>
            </a:r>
          </a:p>
          <a:p>
            <a:r>
              <a:rPr lang="en-US" baseline="0" dirty="0" smtClean="0"/>
              <a:t>And if not, can we use another normative modeling and describe their </a:t>
            </a:r>
            <a:r>
              <a:rPr lang="en-US" baseline="0" dirty="0" err="1" smtClean="0"/>
              <a:t>behaviour</a:t>
            </a:r>
            <a:r>
              <a:rPr lang="en-US" baseline="0" dirty="0" smtClean="0"/>
              <a:t>?</a:t>
            </a:r>
          </a:p>
          <a:p>
            <a:r>
              <a:rPr lang="en-US" baseline="0" dirty="0" smtClean="0"/>
              <a:t>We’ll </a:t>
            </a:r>
            <a:r>
              <a:rPr lang="en-US" baseline="0" dirty="0" err="1" smtClean="0"/>
              <a:t>adressed</a:t>
            </a:r>
            <a:r>
              <a:rPr lang="en-US" baseline="0" dirty="0" smtClean="0"/>
              <a:t> this question in a second.</a:t>
            </a:r>
          </a:p>
          <a:p>
            <a:endParaRPr lang="en-US" baseline="0" dirty="0" smtClean="0"/>
          </a:p>
          <a:p>
            <a:r>
              <a:rPr lang="en-US" baseline="0" dirty="0" smtClean="0"/>
              <a:t>The second option is to use statistics and machine learning </a:t>
            </a:r>
            <a:r>
              <a:rPr lang="en-US" baseline="0" dirty="0" err="1" smtClean="0"/>
              <a:t>teq</a:t>
            </a:r>
            <a:r>
              <a:rPr lang="en-US" baseline="0" dirty="0" smtClean="0"/>
              <a:t>. For predicting DM. But as we all know people are very different from one another which poses a great challenge.</a:t>
            </a:r>
          </a:p>
          <a:p>
            <a:r>
              <a:rPr lang="en-US" baseline="0" dirty="0" smtClean="0"/>
              <a:t>So lets first examine the first option.</a:t>
            </a:r>
          </a:p>
        </p:txBody>
      </p:sp>
      <p:sp>
        <p:nvSpPr>
          <p:cNvPr id="4" name="Slide Number Placeholder 3"/>
          <p:cNvSpPr>
            <a:spLocks noGrp="1"/>
          </p:cNvSpPr>
          <p:nvPr>
            <p:ph type="sldNum" sz="quarter" idx="10"/>
          </p:nvPr>
        </p:nvSpPr>
        <p:spPr/>
        <p:txBody>
          <a:bodyPr/>
          <a:lstStyle/>
          <a:p>
            <a:fld id="{5EDC9312-C8AA-4893-8B68-67CCE22049FE}" type="slidenum">
              <a:rPr lang="he-IL" smtClean="0"/>
              <a:pPr/>
              <a:t>23</a:t>
            </a:fld>
            <a:endParaRPr lang="en-US"/>
          </a:p>
        </p:txBody>
      </p:sp>
    </p:spTree>
    <p:extLst>
      <p:ext uri="{BB962C8B-B14F-4D97-AF65-F5344CB8AC3E}">
        <p14:creationId xmlns:p14="http://schemas.microsoft.com/office/powerpoint/2010/main" val="25974796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What is the best action to take for maximizing long term revenue</a:t>
            </a:r>
            <a:r>
              <a:rPr lang="en-US" baseline="0" dirty="0" smtClean="0"/>
              <a:t> generation?</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A</a:t>
            </a:r>
            <a:r>
              <a:rPr lang="en-US" baseline="0" dirty="0" smtClean="0"/>
              <a:t> taxi is said to be cruising when there is no passenger onboard and the driver is actively seeking passenger, whether roaming around or resting at a location.</a:t>
            </a:r>
          </a:p>
          <a:p>
            <a:pPr marL="171450" indent="-171450">
              <a:buFont typeface="Arial" charset="0"/>
              <a:buChar char="•"/>
            </a:pPr>
            <a:r>
              <a:rPr lang="en-US" baseline="0" dirty="0" smtClean="0"/>
              <a:t>Can we learn good policies from decisions taken by cruising taxi drivers?</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A495C4DF-07E5-C44D-B916-A915244F91C4}" type="slidenum">
              <a:rPr lang="en-US" smtClean="0"/>
              <a:t>190</a:t>
            </a:fld>
            <a:endParaRPr lang="en-US"/>
          </a:p>
        </p:txBody>
      </p:sp>
    </p:spTree>
    <p:extLst>
      <p:ext uri="{BB962C8B-B14F-4D97-AF65-F5344CB8AC3E}">
        <p14:creationId xmlns:p14="http://schemas.microsoft.com/office/powerpoint/2010/main" val="11380783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The plots</a:t>
            </a:r>
            <a:r>
              <a:rPr lang="en-US" baseline="0" dirty="0" smtClean="0"/>
              <a:t> compare revenue earned by learned policies for static abstraction and dynamic abstraction methods for different day of the week and time of the day.</a:t>
            </a:r>
          </a:p>
          <a:p>
            <a:pPr marL="171450" indent="-171450">
              <a:buFont typeface="Arial" charset="0"/>
              <a:buChar char="•"/>
            </a:pPr>
            <a:r>
              <a:rPr lang="en-US" baseline="0" dirty="0" smtClean="0"/>
              <a:t>The comparison is against top 500 drivers for the selected day</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baseline="0" dirty="0" smtClean="0">
                <a:solidFill>
                  <a:schemeClr val="tx1"/>
                </a:solidFill>
                <a:effectLst/>
                <a:latin typeface="+mn-lt"/>
                <a:ea typeface="+mn-ea"/>
                <a:cs typeface="+mn-cs"/>
              </a:rPr>
              <a:t>Learned policy perform much better during early hours. </a:t>
            </a:r>
            <a:r>
              <a:rPr lang="en-US" sz="1200" kern="1200" dirty="0" smtClean="0">
                <a:solidFill>
                  <a:schemeClr val="tx1"/>
                </a:solidFill>
                <a:effectLst/>
                <a:latin typeface="+mn-lt"/>
                <a:ea typeface="+mn-ea"/>
                <a:cs typeface="+mn-cs"/>
              </a:rPr>
              <a:t>During early morning hours, demand is sparse and scattered. Unless the taxi driver is in the right place, they would not make revenue. RL approach is able to identify the right patterns from past data to recommend good locations to taxi drivers for early morning hours. On the other hand, during peak hours, demand is high, so taxis can easily find customers in most zones.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smtClean="0">
                <a:solidFill>
                  <a:schemeClr val="tx1"/>
                </a:solidFill>
                <a:effectLst/>
                <a:latin typeface="+mn-lt"/>
                <a:ea typeface="+mn-ea"/>
                <a:cs typeface="+mn-cs"/>
              </a:rPr>
              <a:t>We also show that taxi utilization is</a:t>
            </a:r>
            <a:r>
              <a:rPr lang="en-US" sz="1200" kern="1200" baseline="0" dirty="0" smtClean="0">
                <a:solidFill>
                  <a:schemeClr val="tx1"/>
                </a:solidFill>
                <a:effectLst/>
                <a:latin typeface="+mn-lt"/>
                <a:ea typeface="+mn-ea"/>
                <a:cs typeface="+mn-cs"/>
              </a:rPr>
              <a:t> also high. </a:t>
            </a:r>
            <a:r>
              <a:rPr lang="en-US" sz="1200" kern="1200" dirty="0" smtClean="0">
                <a:solidFill>
                  <a:schemeClr val="tx1"/>
                </a:solidFill>
                <a:effectLst/>
                <a:latin typeface="+mn-lt"/>
                <a:ea typeface="+mn-ea"/>
                <a:cs typeface="+mn-cs"/>
              </a:rPr>
              <a:t>Utilization rate for a time interval is computed as percentage of time the agent/driver is occupied during the time-interval. </a:t>
            </a: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dirty="0"/>
          </a:p>
        </p:txBody>
      </p:sp>
      <p:sp>
        <p:nvSpPr>
          <p:cNvPr id="4" name="Slide Number Placeholder 3"/>
          <p:cNvSpPr>
            <a:spLocks noGrp="1"/>
          </p:cNvSpPr>
          <p:nvPr>
            <p:ph type="sldNum" sz="quarter" idx="10"/>
          </p:nvPr>
        </p:nvSpPr>
        <p:spPr/>
        <p:txBody>
          <a:bodyPr/>
          <a:lstStyle/>
          <a:p>
            <a:fld id="{A495C4DF-07E5-C44D-B916-A915244F91C4}" type="slidenum">
              <a:rPr lang="en-US" smtClean="0"/>
              <a:t>191</a:t>
            </a:fld>
            <a:endParaRPr lang="en-US"/>
          </a:p>
        </p:txBody>
      </p:sp>
    </p:spTree>
    <p:extLst>
      <p:ext uri="{BB962C8B-B14F-4D97-AF65-F5344CB8AC3E}">
        <p14:creationId xmlns:p14="http://schemas.microsoft.com/office/powerpoint/2010/main" val="14335818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The work presented here is part of our ongoing effort to investigate the connections and challenges between Argumentation Theory and people.</a:t>
            </a:r>
          </a:p>
          <a:p>
            <a:pPr rtl="0"/>
            <a:r>
              <a:rPr lang="en-US" sz="1200" kern="1200" dirty="0" smtClean="0">
                <a:solidFill>
                  <a:schemeClr val="tx1"/>
                </a:solidFill>
                <a:effectLst/>
                <a:latin typeface="+mn-lt"/>
                <a:ea typeface="+mn-ea"/>
                <a:cs typeface="+mn-cs"/>
              </a:rPr>
              <a:t>Besides presenting our </a:t>
            </a:r>
            <a:r>
              <a:rPr lang="en-US" sz="1200" kern="1200" dirty="0" err="1" smtClean="0">
                <a:solidFill>
                  <a:schemeClr val="tx1"/>
                </a:solidFill>
                <a:effectLst/>
                <a:latin typeface="+mn-lt"/>
                <a:ea typeface="+mn-ea"/>
                <a:cs typeface="+mn-cs"/>
              </a:rPr>
              <a:t>approch</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I </a:t>
            </a:r>
            <a:r>
              <a:rPr lang="en-US" sz="1200" kern="1200" dirty="0" smtClean="0">
                <a:solidFill>
                  <a:schemeClr val="tx1"/>
                </a:solidFill>
                <a:effectLst/>
                <a:latin typeface="+mn-lt"/>
                <a:ea typeface="+mn-ea"/>
                <a:cs typeface="+mn-cs"/>
              </a:rPr>
              <a:t>hope that the encouraging results presented here and in our </a:t>
            </a:r>
            <a:r>
              <a:rPr lang="en-US" sz="1200" kern="1200" dirty="0" err="1" smtClean="0">
                <a:solidFill>
                  <a:schemeClr val="tx1"/>
                </a:solidFill>
                <a:effectLst/>
                <a:latin typeface="+mn-lt"/>
                <a:ea typeface="+mn-ea"/>
                <a:cs typeface="+mn-cs"/>
              </a:rPr>
              <a:t>priovous</a:t>
            </a:r>
            <a:r>
              <a:rPr lang="en-US" sz="1200" kern="1200" dirty="0" smtClean="0">
                <a:solidFill>
                  <a:schemeClr val="tx1"/>
                </a:solidFill>
                <a:effectLst/>
                <a:latin typeface="+mn-lt"/>
                <a:ea typeface="+mn-ea"/>
                <a:cs typeface="+mn-cs"/>
              </a:rPr>
              <a:t> publications on the topic which are specified here - will </a:t>
            </a:r>
            <a:r>
              <a:rPr lang="en-US" sz="1200" kern="1200" dirty="0" err="1" smtClean="0">
                <a:solidFill>
                  <a:schemeClr val="tx1"/>
                </a:solidFill>
                <a:effectLst/>
                <a:latin typeface="+mn-lt"/>
                <a:ea typeface="+mn-ea"/>
                <a:cs typeface="+mn-cs"/>
              </a:rPr>
              <a:t>encourge</a:t>
            </a:r>
            <a:r>
              <a:rPr lang="en-US" sz="1200" kern="1200" dirty="0" smtClean="0">
                <a:solidFill>
                  <a:schemeClr val="tx1"/>
                </a:solidFill>
                <a:effectLst/>
                <a:latin typeface="+mn-lt"/>
                <a:ea typeface="+mn-ea"/>
                <a:cs typeface="+mn-cs"/>
              </a:rPr>
              <a:t> other researchers to investigate</a:t>
            </a:r>
          </a:p>
          <a:p>
            <a:pPr rtl="0"/>
            <a:r>
              <a:rPr lang="en-US" sz="1200" kern="1200" dirty="0" smtClean="0">
                <a:solidFill>
                  <a:schemeClr val="tx1"/>
                </a:solidFill>
                <a:effectLst/>
                <a:latin typeface="+mn-lt"/>
                <a:ea typeface="+mn-ea"/>
                <a:cs typeface="+mn-cs"/>
              </a:rPr>
              <a:t>other argumentative </a:t>
            </a:r>
            <a:r>
              <a:rPr lang="en-US" sz="1200" kern="1200" dirty="0" err="1" smtClean="0">
                <a:solidFill>
                  <a:schemeClr val="tx1"/>
                </a:solidFill>
                <a:effectLst/>
                <a:latin typeface="+mn-lt"/>
                <a:ea typeface="+mn-ea"/>
                <a:cs typeface="+mn-cs"/>
              </a:rPr>
              <a:t>propertise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human experiments.</a:t>
            </a:r>
          </a:p>
          <a:p>
            <a:pPr rt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I think that the take home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messege</a:t>
            </a:r>
            <a:r>
              <a:rPr lang="en-US" sz="1200" kern="1200" baseline="0" dirty="0" smtClean="0">
                <a:solidFill>
                  <a:schemeClr val="tx1"/>
                </a:solidFill>
                <a:effectLst/>
                <a:latin typeface="+mn-lt"/>
                <a:ea typeface="+mn-ea"/>
                <a:cs typeface="+mn-cs"/>
              </a:rPr>
              <a:t> from this talk is, we need to examine our ideas with people to ensure the ecological validity of our ideas.</a:t>
            </a:r>
          </a:p>
        </p:txBody>
      </p:sp>
      <p:sp>
        <p:nvSpPr>
          <p:cNvPr id="4" name="Slide Number Placeholder 3"/>
          <p:cNvSpPr>
            <a:spLocks noGrp="1"/>
          </p:cNvSpPr>
          <p:nvPr>
            <p:ph type="sldNum" sz="quarter" idx="10"/>
          </p:nvPr>
        </p:nvSpPr>
        <p:spPr/>
        <p:txBody>
          <a:bodyPr/>
          <a:lstStyle/>
          <a:p>
            <a:fld id="{5EDC9312-C8AA-4893-8B68-67CCE22049FE}" type="slidenum">
              <a:rPr lang="he-IL" smtClean="0"/>
              <a:pPr/>
              <a:t>202</a:t>
            </a:fld>
            <a:endParaRPr lang="en-US"/>
          </a:p>
        </p:txBody>
      </p:sp>
    </p:spTree>
    <p:extLst>
      <p:ext uri="{BB962C8B-B14F-4D97-AF65-F5344CB8AC3E}">
        <p14:creationId xmlns:p14="http://schemas.microsoft.com/office/powerpoint/2010/main" val="40753428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a:t>
            </a:r>
            <a:endParaRPr lang="he-IL" dirty="0"/>
          </a:p>
        </p:txBody>
      </p:sp>
      <p:sp>
        <p:nvSpPr>
          <p:cNvPr id="4" name="Slide Number Placeholder 3"/>
          <p:cNvSpPr>
            <a:spLocks noGrp="1"/>
          </p:cNvSpPr>
          <p:nvPr>
            <p:ph type="sldNum" sz="quarter" idx="10"/>
          </p:nvPr>
        </p:nvSpPr>
        <p:spPr/>
        <p:txBody>
          <a:bodyPr/>
          <a:lstStyle/>
          <a:p>
            <a:fld id="{5EDC9312-C8AA-4893-8B68-67CCE22049FE}" type="slidenum">
              <a:rPr lang="he-IL" smtClean="0"/>
              <a:pPr/>
              <a:t>203</a:t>
            </a:fld>
            <a:endParaRPr lang="en-US"/>
          </a:p>
        </p:txBody>
      </p:sp>
    </p:spTree>
    <p:extLst>
      <p:ext uri="{BB962C8B-B14F-4D97-AF65-F5344CB8AC3E}">
        <p14:creationId xmlns:p14="http://schemas.microsoft.com/office/powerpoint/2010/main" val="2222847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 people really rational?</a:t>
            </a:r>
          </a:p>
          <a:p>
            <a:endParaRPr lang="en-US" dirty="0" smtClean="0"/>
          </a:p>
          <a:p>
            <a:r>
              <a:rPr lang="en-US" dirty="0" smtClean="0"/>
              <a:t>Well Vernon Smith got a </a:t>
            </a:r>
            <a:r>
              <a:rPr lang="en-US" dirty="0" err="1" smtClean="0"/>
              <a:t>nobel</a:t>
            </a:r>
            <a:r>
              <a:rPr lang="en-US" dirty="0" smtClean="0"/>
              <a:t> prize</a:t>
            </a:r>
            <a:r>
              <a:rPr lang="en-US" baseline="0" dirty="0" smtClean="0"/>
              <a:t> proving they are and </a:t>
            </a:r>
            <a:r>
              <a:rPr lang="en-US" baseline="0" dirty="0" err="1" smtClean="0"/>
              <a:t>Tverskey</a:t>
            </a:r>
            <a:r>
              <a:rPr lang="en-US" baseline="0" dirty="0" smtClean="0"/>
              <a:t> got a </a:t>
            </a:r>
            <a:r>
              <a:rPr lang="en-US" baseline="0" dirty="0" err="1" smtClean="0"/>
              <a:t>nobel</a:t>
            </a:r>
            <a:r>
              <a:rPr lang="en-US" baseline="0" dirty="0" smtClean="0"/>
              <a:t> prize for proving they are not. So which is it?</a:t>
            </a:r>
          </a:p>
          <a:p>
            <a:endParaRPr lang="en-US" baseline="0" dirty="0" smtClean="0"/>
          </a:p>
          <a:p>
            <a:r>
              <a:rPr lang="en-US" baseline="0" dirty="0" smtClean="0"/>
              <a:t>Israel </a:t>
            </a:r>
            <a:r>
              <a:rPr lang="en-US" baseline="0" dirty="0" err="1" smtClean="0"/>
              <a:t>Auman</a:t>
            </a:r>
            <a:r>
              <a:rPr lang="en-US" baseline="0" dirty="0" smtClean="0"/>
              <a:t> explained this conflict by saying that people are rational in their DM procedures but not in the individual </a:t>
            </a:r>
            <a:r>
              <a:rPr lang="en-US" baseline="0" dirty="0" err="1" smtClean="0"/>
              <a:t>desions</a:t>
            </a:r>
            <a:r>
              <a:rPr lang="en-US" baseline="0" dirty="0" smtClean="0"/>
              <a:t>. Namely, the rule that people apply is usually the right one, but not </a:t>
            </a:r>
            <a:r>
              <a:rPr lang="en-US" baseline="0" dirty="0" err="1" smtClean="0"/>
              <a:t>necceseraly</a:t>
            </a:r>
            <a:r>
              <a:rPr lang="en-US" baseline="0" dirty="0" smtClean="0"/>
              <a:t> the right one for a specific context.</a:t>
            </a:r>
          </a:p>
          <a:p>
            <a:endParaRPr lang="en-US" baseline="0" dirty="0" smtClean="0"/>
          </a:p>
          <a:p>
            <a:r>
              <a:rPr lang="en-US" baseline="0" dirty="0" smtClean="0"/>
              <a:t>Let’s try it ourselves.</a:t>
            </a:r>
            <a:endParaRPr lang="he-IL" dirty="0"/>
          </a:p>
        </p:txBody>
      </p:sp>
      <p:sp>
        <p:nvSpPr>
          <p:cNvPr id="4" name="Slide Number Placeholder 3"/>
          <p:cNvSpPr>
            <a:spLocks noGrp="1"/>
          </p:cNvSpPr>
          <p:nvPr>
            <p:ph type="sldNum" sz="quarter" idx="10"/>
          </p:nvPr>
        </p:nvSpPr>
        <p:spPr/>
        <p:txBody>
          <a:bodyPr/>
          <a:lstStyle/>
          <a:p>
            <a:fld id="{5EDC9312-C8AA-4893-8B68-67CCE22049FE}" type="slidenum">
              <a:rPr lang="he-IL" smtClean="0"/>
              <a:pPr/>
              <a:t>25</a:t>
            </a:fld>
            <a:endParaRPr lang="en-US"/>
          </a:p>
        </p:txBody>
      </p:sp>
    </p:spTree>
    <p:extLst>
      <p:ext uri="{BB962C8B-B14F-4D97-AF65-F5344CB8AC3E}">
        <p14:creationId xmlns:p14="http://schemas.microsoft.com/office/powerpoint/2010/main" val="3461177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p>
          <a:p>
            <a:r>
              <a:rPr lang="en-US" dirty="0" smtClean="0"/>
              <a:t>The rational thing is to buy another one.</a:t>
            </a:r>
          </a:p>
          <a:p>
            <a:r>
              <a:rPr lang="en-US" baseline="0" dirty="0" smtClean="0"/>
              <a:t>If watching the movie </a:t>
            </a:r>
            <a:r>
              <a:rPr lang="en-US" baseline="0" dirty="0" err="1" smtClean="0"/>
              <a:t>worths</a:t>
            </a:r>
            <a:r>
              <a:rPr lang="en-US" baseline="0" dirty="0" smtClean="0"/>
              <a:t> more than the cost (5$), then the whole ticket\money-in-the-gutters </a:t>
            </a:r>
            <a:r>
              <a:rPr lang="en-US" baseline="0" dirty="0" err="1" smtClean="0"/>
              <a:t>incid</a:t>
            </a:r>
            <a:r>
              <a:rPr lang="en-US" baseline="0" dirty="0" smtClean="0"/>
              <a:t> should not have any effect.</a:t>
            </a:r>
          </a:p>
          <a:p>
            <a:endParaRPr lang="he-IL" dirty="0"/>
          </a:p>
        </p:txBody>
      </p:sp>
      <p:sp>
        <p:nvSpPr>
          <p:cNvPr id="4" name="Slide Number Placeholder 3"/>
          <p:cNvSpPr>
            <a:spLocks noGrp="1"/>
          </p:cNvSpPr>
          <p:nvPr>
            <p:ph type="sldNum" sz="quarter" idx="10"/>
          </p:nvPr>
        </p:nvSpPr>
        <p:spPr/>
        <p:txBody>
          <a:bodyPr/>
          <a:lstStyle/>
          <a:p>
            <a:fld id="{5EDC9312-C8AA-4893-8B68-67CCE22049FE}" type="slidenum">
              <a:rPr lang="he-IL" smtClean="0"/>
              <a:pPr/>
              <a:t>26</a:t>
            </a:fld>
            <a:endParaRPr lang="en-US"/>
          </a:p>
        </p:txBody>
      </p:sp>
    </p:spTree>
    <p:extLst>
      <p:ext uri="{BB962C8B-B14F-4D97-AF65-F5344CB8AC3E}">
        <p14:creationId xmlns:p14="http://schemas.microsoft.com/office/powerpoint/2010/main" val="2945765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p>
          <a:p>
            <a:r>
              <a:rPr lang="en-US" dirty="0" smtClean="0"/>
              <a:t>The rational thing is to buy another one.</a:t>
            </a:r>
          </a:p>
          <a:p>
            <a:r>
              <a:rPr lang="en-US" baseline="0" dirty="0" smtClean="0"/>
              <a:t>If watching the movie </a:t>
            </a:r>
            <a:r>
              <a:rPr lang="en-US" baseline="0" dirty="0" err="1" smtClean="0"/>
              <a:t>worths</a:t>
            </a:r>
            <a:r>
              <a:rPr lang="en-US" baseline="0" dirty="0" smtClean="0"/>
              <a:t> more than the cost (5$), then the whole ticket\money-in-the-gutters </a:t>
            </a:r>
            <a:r>
              <a:rPr lang="en-US" baseline="0" dirty="0" err="1" smtClean="0"/>
              <a:t>incid</a:t>
            </a:r>
            <a:r>
              <a:rPr lang="en-US" baseline="0" dirty="0" smtClean="0"/>
              <a:t> should not have any effect.</a:t>
            </a:r>
          </a:p>
          <a:p>
            <a:endParaRPr lang="he-IL" dirty="0"/>
          </a:p>
        </p:txBody>
      </p:sp>
      <p:sp>
        <p:nvSpPr>
          <p:cNvPr id="4" name="Slide Number Placeholder 3"/>
          <p:cNvSpPr>
            <a:spLocks noGrp="1"/>
          </p:cNvSpPr>
          <p:nvPr>
            <p:ph type="sldNum" sz="quarter" idx="10"/>
          </p:nvPr>
        </p:nvSpPr>
        <p:spPr/>
        <p:txBody>
          <a:bodyPr/>
          <a:lstStyle/>
          <a:p>
            <a:fld id="{5EDC9312-C8AA-4893-8B68-67CCE22049FE}" type="slidenum">
              <a:rPr lang="he-IL" smtClean="0"/>
              <a:pPr/>
              <a:t>27</a:t>
            </a:fld>
            <a:endParaRPr lang="en-US"/>
          </a:p>
        </p:txBody>
      </p:sp>
    </p:spTree>
    <p:extLst>
      <p:ext uri="{BB962C8B-B14F-4D97-AF65-F5344CB8AC3E}">
        <p14:creationId xmlns:p14="http://schemas.microsoft.com/office/powerpoint/2010/main" val="2945765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Rosenfeld and Kraus-  Providing Arguments in Discussions Based on the Prediction of Human (AAAI-15)</a:t>
            </a:r>
            <a:endParaRPr lang="en-US"/>
          </a:p>
        </p:txBody>
      </p:sp>
      <p:sp>
        <p:nvSpPr>
          <p:cNvPr id="6" name="Slide Number Placeholder 5"/>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368287302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Rosenfeld and Kraus-  Providing Arguments in Discussions Based on the Prediction of Human (AAAI-15)</a:t>
            </a:r>
            <a:endParaRPr lang="en-US"/>
          </a:p>
        </p:txBody>
      </p:sp>
      <p:sp>
        <p:nvSpPr>
          <p:cNvPr id="6" name="Slide Number Placeholder 5"/>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4239369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Rosenfeld and Kraus-  Providing Arguments in Discussions Based on the Prediction of Human (AAAI-15)</a:t>
            </a:r>
            <a:endParaRPr lang="en-US"/>
          </a:p>
        </p:txBody>
      </p:sp>
      <p:sp>
        <p:nvSpPr>
          <p:cNvPr id="6" name="Slide Number Placeholder 5"/>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413476155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9" name="Footer Placeholder 18"/>
          <p:cNvSpPr>
            <a:spLocks noGrp="1"/>
          </p:cNvSpPr>
          <p:nvPr>
            <p:ph type="ftr" sz="quarter" idx="11"/>
          </p:nvPr>
        </p:nvSpPr>
        <p:spPr>
          <a:xfrm>
            <a:off x="533400" y="6356350"/>
            <a:ext cx="5486400" cy="365125"/>
          </a:xfrm>
          <a:prstGeom prst="rect">
            <a:avLst/>
          </a:prstGeom>
        </p:spPr>
        <p:txBody>
          <a:bodyPr/>
          <a:lstStyle/>
          <a:p>
            <a:pPr>
              <a:defRPr/>
            </a:pPr>
            <a:r>
              <a:rPr lang="en-US" smtClean="0"/>
              <a:t>Rosenfeld and Kraus-  Providing Arguments in Discussions Based on the Prediction of Human (AAAI-15)</a:t>
            </a:r>
            <a:endParaRPr lang="en-US" dirty="0"/>
          </a:p>
        </p:txBody>
      </p:sp>
      <p:sp>
        <p:nvSpPr>
          <p:cNvPr id="27" name="Slide Number Placeholder 26"/>
          <p:cNvSpPr>
            <a:spLocks noGrp="1"/>
          </p:cNvSpPr>
          <p:nvPr>
            <p:ph type="sldNum" sz="quarter" idx="12"/>
          </p:nvPr>
        </p:nvSpPr>
        <p:spPr/>
        <p:txBody>
          <a:bodyPr/>
          <a:lstStyle/>
          <a:p>
            <a:fld id="{9299FC37-8B9E-4D91-A886-6458AA2FFEC3}" type="slidenum">
              <a:rPr lang="he-IL" smtClean="0"/>
              <a:pPr/>
              <a:t>‹#›</a:t>
            </a:fld>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Slide Number Placeholder 5"/>
          <p:cNvSpPr>
            <a:spLocks noGrp="1"/>
          </p:cNvSpPr>
          <p:nvPr>
            <p:ph type="sldNum" sz="quarter" idx="12"/>
          </p:nvPr>
        </p:nvSpPr>
        <p:spPr/>
        <p:txBody>
          <a:bodyPr/>
          <a:lstStyle/>
          <a:p>
            <a:fld id="{70976B79-0DD0-4D71-841F-0C38EA70C66A}" type="slidenum">
              <a:rPr lang="he-IL" smtClean="0"/>
              <a:pPr/>
              <a:t>‹#›</a:t>
            </a:fld>
            <a:endParaRPr lang="en-US"/>
          </a:p>
        </p:txBody>
      </p:sp>
      <p:pic>
        <p:nvPicPr>
          <p:cNvPr id="7" name="Picture 2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53779" y="-6804"/>
            <a:ext cx="15938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p:txBody>
          <a:bodyPr/>
          <a:lstStyle/>
          <a:p>
            <a:fld id="{A5054E4E-60AB-4158-A3B3-587A3E56C98C}" type="slidenum">
              <a:rPr lang="he-IL" smtClean="0"/>
              <a:pPr/>
              <a:t>‹#›</a:t>
            </a:fld>
            <a:endParaRPr lang="en-US"/>
          </a:p>
        </p:txBody>
      </p:sp>
      <p:pic>
        <p:nvPicPr>
          <p:cNvPr id="7" name="Picture 2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3800" y="0"/>
            <a:ext cx="15938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457200" y="6356350"/>
            <a:ext cx="5562600" cy="365125"/>
          </a:xfrm>
          <a:prstGeom prst="rect">
            <a:avLst/>
          </a:prstGeom>
        </p:spPr>
        <p:txBody>
          <a:bodyPr/>
          <a:lstStyle/>
          <a:p>
            <a:pPr>
              <a:defRPr/>
            </a:pPr>
            <a:r>
              <a:rPr lang="en-US" smtClean="0"/>
              <a:t>Rosenfeld and Kraus-  Providing Arguments in Discussions Based on the Prediction of Human (AAAI-15)</a:t>
            </a:r>
            <a:endParaRPr lang="en-US"/>
          </a:p>
        </p:txBody>
      </p:sp>
      <p:sp>
        <p:nvSpPr>
          <p:cNvPr id="7" name="Slide Number Placeholder 6"/>
          <p:cNvSpPr>
            <a:spLocks noGrp="1"/>
          </p:cNvSpPr>
          <p:nvPr>
            <p:ph type="sldNum" sz="quarter" idx="12"/>
          </p:nvPr>
        </p:nvSpPr>
        <p:spPr/>
        <p:txBody>
          <a:bodyPr/>
          <a:lstStyle/>
          <a:p>
            <a:fld id="{2518A6EB-A327-42C3-8632-4F3C4C06ECCD}" type="slidenum">
              <a:rPr lang="he-IL" smtClean="0"/>
              <a:pPr/>
              <a:t>‹#›</a:t>
            </a:fld>
            <a:endParaRPr lang="en-US"/>
          </a:p>
        </p:txBody>
      </p:sp>
      <p:pic>
        <p:nvPicPr>
          <p:cNvPr id="8" name="Picture 2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3800" y="0"/>
            <a:ext cx="15938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8" name="Footer Placeholder 7"/>
          <p:cNvSpPr>
            <a:spLocks noGrp="1"/>
          </p:cNvSpPr>
          <p:nvPr>
            <p:ph type="ftr" sz="quarter" idx="11"/>
          </p:nvPr>
        </p:nvSpPr>
        <p:spPr>
          <a:xfrm>
            <a:off x="457200" y="6356350"/>
            <a:ext cx="5562600" cy="365125"/>
          </a:xfrm>
          <a:prstGeom prst="rect">
            <a:avLst/>
          </a:prstGeom>
        </p:spPr>
        <p:txBody>
          <a:bodyPr/>
          <a:lstStyle/>
          <a:p>
            <a:pPr>
              <a:defRPr/>
            </a:pPr>
            <a:r>
              <a:rPr lang="en-US" smtClean="0"/>
              <a:t>Rosenfeld and Kraus-  Providing Arguments in Discussions Based on the Prediction of Human (AAAI-15)</a:t>
            </a:r>
            <a:endParaRPr lang="en-US"/>
          </a:p>
        </p:txBody>
      </p:sp>
      <p:sp>
        <p:nvSpPr>
          <p:cNvPr id="9" name="Slide Number Placeholder 8"/>
          <p:cNvSpPr>
            <a:spLocks noGrp="1"/>
          </p:cNvSpPr>
          <p:nvPr>
            <p:ph type="sldNum" sz="quarter" idx="12"/>
          </p:nvPr>
        </p:nvSpPr>
        <p:spPr/>
        <p:txBody>
          <a:bodyPr/>
          <a:lstStyle/>
          <a:p>
            <a:fld id="{9CFB80CF-FA5F-494F-84D5-F071B3B25218}" type="slidenum">
              <a:rPr lang="he-IL" smtClean="0"/>
              <a:pPr/>
              <a:t>‹#›</a:t>
            </a:fld>
            <a:endParaRPr lang="en-US"/>
          </a:p>
        </p:txBody>
      </p:sp>
      <p:pic>
        <p:nvPicPr>
          <p:cNvPr id="10" name="Picture 2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3800" y="0"/>
            <a:ext cx="15938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4" name="Footer Placeholder 3"/>
          <p:cNvSpPr>
            <a:spLocks noGrp="1"/>
          </p:cNvSpPr>
          <p:nvPr>
            <p:ph type="ftr" sz="quarter" idx="11"/>
          </p:nvPr>
        </p:nvSpPr>
        <p:spPr>
          <a:xfrm>
            <a:off x="457200" y="6356350"/>
            <a:ext cx="5562600" cy="365125"/>
          </a:xfrm>
          <a:prstGeom prst="rect">
            <a:avLst/>
          </a:prstGeom>
        </p:spPr>
        <p:txBody>
          <a:bodyPr/>
          <a:lstStyle/>
          <a:p>
            <a:pPr>
              <a:defRPr/>
            </a:pPr>
            <a:r>
              <a:rPr lang="en-US" smtClean="0"/>
              <a:t>Rosenfeld and Kraus-  Providing Arguments in Discussions Based on the Prediction of Human (AAAI-15)</a:t>
            </a:r>
            <a:endParaRPr lang="en-US"/>
          </a:p>
        </p:txBody>
      </p:sp>
      <p:sp>
        <p:nvSpPr>
          <p:cNvPr id="5" name="Slide Number Placeholder 4"/>
          <p:cNvSpPr>
            <a:spLocks noGrp="1"/>
          </p:cNvSpPr>
          <p:nvPr>
            <p:ph type="sldNum" sz="quarter" idx="12"/>
          </p:nvPr>
        </p:nvSpPr>
        <p:spPr/>
        <p:txBody>
          <a:bodyPr/>
          <a:lstStyle/>
          <a:p>
            <a:fld id="{CC2F0B92-0978-4ECA-85EF-A83EE21CC228}" type="slidenum">
              <a:rPr lang="he-IL" smtClean="0"/>
              <a:pPr/>
              <a:t>‹#›</a:t>
            </a:fld>
            <a:endParaRPr lang="en-US"/>
          </a:p>
        </p:txBody>
      </p:sp>
      <p:pic>
        <p:nvPicPr>
          <p:cNvPr id="6" name="Picture 2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3800" y="0"/>
            <a:ext cx="15938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3" name="Footer Placeholder 2"/>
          <p:cNvSpPr>
            <a:spLocks noGrp="1"/>
          </p:cNvSpPr>
          <p:nvPr>
            <p:ph type="ftr" sz="quarter" idx="11"/>
          </p:nvPr>
        </p:nvSpPr>
        <p:spPr>
          <a:xfrm>
            <a:off x="457200" y="6356350"/>
            <a:ext cx="5562600" cy="365125"/>
          </a:xfrm>
          <a:prstGeom prst="rect">
            <a:avLst/>
          </a:prstGeom>
        </p:spPr>
        <p:txBody>
          <a:bodyPr/>
          <a:lstStyle/>
          <a:p>
            <a:pPr>
              <a:defRPr/>
            </a:pPr>
            <a:r>
              <a:rPr lang="en-US" smtClean="0"/>
              <a:t>Rosenfeld and Kraus-  Providing Arguments in Discussions Based on the Prediction of Human (AAAI-15)</a:t>
            </a:r>
            <a:endParaRPr lang="en-US"/>
          </a:p>
        </p:txBody>
      </p:sp>
      <p:sp>
        <p:nvSpPr>
          <p:cNvPr id="4" name="Slide Number Placeholder 3"/>
          <p:cNvSpPr>
            <a:spLocks noGrp="1"/>
          </p:cNvSpPr>
          <p:nvPr>
            <p:ph type="sldNum" sz="quarter" idx="12"/>
          </p:nvPr>
        </p:nvSpPr>
        <p:spPr/>
        <p:txBody>
          <a:bodyPr/>
          <a:lstStyle/>
          <a:p>
            <a:fld id="{6A1307F6-D9F1-4609-B42B-40F096E9813F}" type="slidenum">
              <a:rPr lang="he-IL" smtClean="0"/>
              <a:pPr/>
              <a:t>‹#›</a:t>
            </a:fld>
            <a:endParaRPr lang="en-US"/>
          </a:p>
        </p:txBody>
      </p:sp>
      <p:pic>
        <p:nvPicPr>
          <p:cNvPr id="5" name="Picture 2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3800" y="0"/>
            <a:ext cx="15938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457200" y="6356350"/>
            <a:ext cx="5562600" cy="365125"/>
          </a:xfrm>
          <a:prstGeom prst="rect">
            <a:avLst/>
          </a:prstGeom>
        </p:spPr>
        <p:txBody>
          <a:bodyPr/>
          <a:lstStyle/>
          <a:p>
            <a:pPr>
              <a:defRPr/>
            </a:pPr>
            <a:r>
              <a:rPr lang="en-US" smtClean="0"/>
              <a:t>Rosenfeld and Kraus-  Providing Arguments in Discussions Based on the Prediction of Human (AAAI-15)</a:t>
            </a:r>
            <a:endParaRPr lang="en-US"/>
          </a:p>
        </p:txBody>
      </p:sp>
      <p:sp>
        <p:nvSpPr>
          <p:cNvPr id="7" name="Slide Number Placeholder 6"/>
          <p:cNvSpPr>
            <a:spLocks noGrp="1"/>
          </p:cNvSpPr>
          <p:nvPr>
            <p:ph type="sldNum" sz="quarter" idx="12"/>
          </p:nvPr>
        </p:nvSpPr>
        <p:spPr/>
        <p:txBody>
          <a:bodyPr/>
          <a:lstStyle/>
          <a:p>
            <a:fld id="{3309EF2A-AF2A-4BA2-88A4-0DE8CBD10AB4}" type="slidenum">
              <a:rPr lang="he-IL" smtClean="0"/>
              <a:pPr/>
              <a:t>‹#›</a:t>
            </a:fld>
            <a:endParaRPr lang="en-US"/>
          </a:p>
        </p:txBody>
      </p:sp>
      <p:pic>
        <p:nvPicPr>
          <p:cNvPr id="8" name="Picture 7" descr="MAS_Logo.JPG"/>
          <p:cNvPicPr>
            <a:picLocks noChangeAspect="1"/>
          </p:cNvPicPr>
          <p:nvPr userDrawn="1"/>
        </p:nvPicPr>
        <p:blipFill>
          <a:blip r:embed="rId2" cstate="print"/>
          <a:stretch>
            <a:fillRect/>
          </a:stretch>
        </p:blipFill>
        <p:spPr>
          <a:xfrm>
            <a:off x="0" y="6248400"/>
            <a:ext cx="1411301" cy="609600"/>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Rosenfeld and Kraus-  Providing Arguments in Discussions Based on the Prediction of Human (AAAI-15)</a:t>
            </a:r>
            <a:endParaRPr lang="en-US"/>
          </a:p>
        </p:txBody>
      </p:sp>
      <p:sp>
        <p:nvSpPr>
          <p:cNvPr id="6" name="Slide Number Placeholder 5"/>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57682018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457200" y="6356350"/>
            <a:ext cx="5562600" cy="365125"/>
          </a:xfrm>
          <a:prstGeom prst="rect">
            <a:avLst/>
          </a:prstGeom>
        </p:spPr>
        <p:txBody>
          <a:bodyPr/>
          <a:lstStyle/>
          <a:p>
            <a:pPr>
              <a:defRPr/>
            </a:pPr>
            <a:r>
              <a:rPr lang="en-US" smtClean="0"/>
              <a:t>Rosenfeld and Kraus-  Providing Arguments in Discussions Based on the Prediction of Human (AAAI-15)</a:t>
            </a:r>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683CF426-A172-4D6E-9EDA-AF44175448F5}" type="slidenum">
              <a:rPr lang="he-IL"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pic>
        <p:nvPicPr>
          <p:cNvPr id="13" name="Picture 2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3800" y="0"/>
            <a:ext cx="15938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a:xfrm>
            <a:off x="457200" y="6356350"/>
            <a:ext cx="5562600" cy="365125"/>
          </a:xfrm>
          <a:prstGeom prst="rect">
            <a:avLst/>
          </a:prstGeom>
        </p:spPr>
        <p:txBody>
          <a:bodyPr/>
          <a:lstStyle/>
          <a:p>
            <a:pPr>
              <a:defRPr/>
            </a:pPr>
            <a:r>
              <a:rPr lang="en-US" smtClean="0"/>
              <a:t>Rosenfeld and Kraus-  Providing Arguments in Discussions Based on the Prediction of Human (AAAI-15)</a:t>
            </a:r>
            <a:endParaRPr lang="en-US"/>
          </a:p>
        </p:txBody>
      </p:sp>
      <p:sp>
        <p:nvSpPr>
          <p:cNvPr id="6" name="Slide Number Placeholder 5"/>
          <p:cNvSpPr>
            <a:spLocks noGrp="1"/>
          </p:cNvSpPr>
          <p:nvPr>
            <p:ph type="sldNum" sz="quarter" idx="12"/>
          </p:nvPr>
        </p:nvSpPr>
        <p:spPr/>
        <p:txBody>
          <a:bodyPr/>
          <a:lstStyle/>
          <a:p>
            <a:fld id="{F4D9B7B9-5FB1-497D-AC97-3A2E1F9080D2}" type="slidenum">
              <a:rPr lang="he-IL" smtClean="0"/>
              <a:pPr/>
              <a:t>‹#›</a:t>
            </a:fld>
            <a:endParaRPr lang="en-US"/>
          </a:p>
        </p:txBody>
      </p:sp>
      <p:pic>
        <p:nvPicPr>
          <p:cNvPr id="7" name="Picture 2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3800" y="0"/>
            <a:ext cx="15938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a:xfrm>
            <a:off x="457200" y="6356350"/>
            <a:ext cx="5562600" cy="365125"/>
          </a:xfrm>
          <a:prstGeom prst="rect">
            <a:avLst/>
          </a:prstGeom>
        </p:spPr>
        <p:txBody>
          <a:bodyPr/>
          <a:lstStyle/>
          <a:p>
            <a:pPr>
              <a:defRPr/>
            </a:pPr>
            <a:r>
              <a:rPr lang="en-US" smtClean="0"/>
              <a:t>Rosenfeld and Kraus-  Providing Arguments in Discussions Based on the Prediction of Human (AAAI-15)</a:t>
            </a:r>
            <a:endParaRPr lang="en-US"/>
          </a:p>
        </p:txBody>
      </p:sp>
      <p:sp>
        <p:nvSpPr>
          <p:cNvPr id="6" name="Slide Number Placeholder 5"/>
          <p:cNvSpPr>
            <a:spLocks noGrp="1"/>
          </p:cNvSpPr>
          <p:nvPr>
            <p:ph type="sldNum" sz="quarter" idx="12"/>
          </p:nvPr>
        </p:nvSpPr>
        <p:spPr/>
        <p:txBody>
          <a:bodyPr/>
          <a:lstStyle/>
          <a:p>
            <a:fld id="{7C6EF1CB-8425-4103-9BBA-F1F60B99CA27}" type="slidenum">
              <a:rPr lang="he-IL"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2438400" y="6453188"/>
            <a:ext cx="2130425" cy="269875"/>
          </a:xfrm>
          <a:prstGeom prst="rect">
            <a:avLst/>
          </a:prstGeom>
        </p:spPr>
        <p:txBody>
          <a:bodyPr/>
          <a:lstStyle/>
          <a:p>
            <a:pPr>
              <a:defRPr/>
            </a:pPr>
            <a:endParaRPr lang="en-US" dirty="0"/>
          </a:p>
        </p:txBody>
      </p:sp>
      <p:sp>
        <p:nvSpPr>
          <p:cNvPr id="4" name="Footer Placeholder 3"/>
          <p:cNvSpPr>
            <a:spLocks noGrp="1"/>
          </p:cNvSpPr>
          <p:nvPr>
            <p:ph type="ftr" sz="quarter" idx="11"/>
          </p:nvPr>
        </p:nvSpPr>
        <p:spPr>
          <a:xfrm>
            <a:off x="5791200" y="6453188"/>
            <a:ext cx="2897188" cy="269875"/>
          </a:xfrm>
          <a:prstGeom prst="rect">
            <a:avLst/>
          </a:prstGeom>
        </p:spPr>
        <p:txBody>
          <a:bodyPr/>
          <a:lstStyle/>
          <a:p>
            <a:pPr>
              <a:defRPr/>
            </a:pPr>
            <a:r>
              <a:rPr lang="en-US" smtClean="0"/>
              <a:t>Rosenfeld and Kraus-  Providing Arguments in Discussions Based on the Prediction of Human (AAAI-15)</a:t>
            </a:r>
            <a:endParaRPr lang="en-US" dirty="0"/>
          </a:p>
        </p:txBody>
      </p:sp>
      <p:sp>
        <p:nvSpPr>
          <p:cNvPr id="5" name="Slide Number Placeholder 4"/>
          <p:cNvSpPr>
            <a:spLocks noGrp="1"/>
          </p:cNvSpPr>
          <p:nvPr>
            <p:ph type="sldNum" sz="quarter" idx="12"/>
          </p:nvPr>
        </p:nvSpPr>
        <p:spPr/>
        <p:txBody>
          <a:bodyPr/>
          <a:lstStyle/>
          <a:p>
            <a:pPr>
              <a:defRPr/>
            </a:pPr>
            <a:fld id="{363ED7D9-7B99-4A26-8236-70A5061EBAFF}" type="slidenum">
              <a:rPr lang="he-IL" smtClean="0"/>
              <a:pPr>
                <a:defRPr/>
              </a:pPr>
              <a:t>‹#›</a:t>
            </a:fld>
            <a:endParaRPr lang="en-US"/>
          </a:p>
        </p:txBody>
      </p:sp>
    </p:spTree>
    <p:extLst>
      <p:ext uri="{BB962C8B-B14F-4D97-AF65-F5344CB8AC3E}">
        <p14:creationId xmlns:p14="http://schemas.microsoft.com/office/powerpoint/2010/main" val="181482026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hasCustomPrompt="1"/>
          </p:nvPr>
        </p:nvSpPr>
        <p:spPr>
          <a:xfrm>
            <a:off x="142143" y="265545"/>
            <a:ext cx="7358063" cy="872767"/>
          </a:xfrm>
          <a:prstGeom prst="rect">
            <a:avLst/>
          </a:prstGeom>
        </p:spPr>
        <p:txBody>
          <a:bodyPr tIns="32146"/>
          <a:lstStyle>
            <a:lvl1pPr algn="l">
              <a:defRPr sz="2500">
                <a:solidFill>
                  <a:srgbClr val="C00000"/>
                </a:solidFill>
                <a:latin typeface="Helvetica" charset="0"/>
                <a:ea typeface="Helvetica" charset="0"/>
                <a:cs typeface="Helvetica" charset="0"/>
              </a:defRPr>
            </a:lvl1pPr>
          </a:lstStyle>
          <a:p>
            <a:pPr lvl="0">
              <a:defRPr sz="1800"/>
            </a:pPr>
            <a:r>
              <a:rPr lang="en-US" sz="5600" dirty="0"/>
              <a:t>TITLE TEXT</a:t>
            </a:r>
          </a:p>
        </p:txBody>
      </p:sp>
      <p:sp>
        <p:nvSpPr>
          <p:cNvPr id="9" name="Date Placeholder 4"/>
          <p:cNvSpPr>
            <a:spLocks noGrp="1"/>
          </p:cNvSpPr>
          <p:nvPr>
            <p:ph type="dt" sz="half" idx="2"/>
          </p:nvPr>
        </p:nvSpPr>
        <p:spPr>
          <a:xfrm>
            <a:off x="-42158" y="6661253"/>
            <a:ext cx="1296414" cy="259986"/>
          </a:xfrm>
          <a:prstGeom prst="rect">
            <a:avLst/>
          </a:prstGeom>
        </p:spPr>
        <p:txBody>
          <a:bodyPr lIns="64291" tIns="32146" rIns="64291" bIns="32146"/>
          <a:lstStyle>
            <a:lvl1pPr>
              <a:defRPr sz="1100">
                <a:latin typeface="Helvetica" charset="0"/>
                <a:ea typeface="Helvetica" charset="0"/>
                <a:cs typeface="Helvetica" charset="0"/>
              </a:defRPr>
            </a:lvl1pPr>
          </a:lstStyle>
          <a:p>
            <a:fld id="{97755564-CF7A-C246-8D32-2CBC6DEB78D1}" type="datetime4">
              <a:rPr lang="en-US" smtClean="0"/>
              <a:pPr/>
              <a:t>February 5, 2017</a:t>
            </a:fld>
            <a:endParaRPr lang="en-US"/>
          </a:p>
        </p:txBody>
      </p:sp>
    </p:spTree>
    <p:extLst>
      <p:ext uri="{BB962C8B-B14F-4D97-AF65-F5344CB8AC3E}">
        <p14:creationId xmlns:p14="http://schemas.microsoft.com/office/powerpoint/2010/main" val="900207916"/>
      </p:ext>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924800" cy="6508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844675"/>
            <a:ext cx="3986213" cy="4464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76813" y="1844675"/>
            <a:ext cx="3987800" cy="4464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fld id="{33C8C693-10EB-47EC-BFCA-1639BE933F5F}" type="datetime1">
              <a:rPr lang="en-US" smtClean="0"/>
              <a:pPr>
                <a:defRPr/>
              </a:pPr>
              <a:t>2/5/2017</a:t>
            </a:fld>
            <a:endParaRPr lang="en-US"/>
          </a:p>
        </p:txBody>
      </p:sp>
      <p:sp>
        <p:nvSpPr>
          <p:cNvPr id="6" name="Rectangle 12"/>
          <p:cNvSpPr>
            <a:spLocks noGrp="1" noChangeArrowheads="1"/>
          </p:cNvSpPr>
          <p:nvPr>
            <p:ph type="ftr" sz="quarter" idx="11"/>
          </p:nvPr>
        </p:nvSpPr>
        <p:spPr>
          <a:xfrm>
            <a:off x="457200" y="6356350"/>
            <a:ext cx="5486400" cy="365125"/>
          </a:xfrm>
          <a:prstGeom prst="rect">
            <a:avLst/>
          </a:prstGeom>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A76900CC-13E8-4F0A-A063-781F3B51CFDB}" type="slidenum">
              <a:rPr lang="he-IL"/>
              <a:pPr>
                <a:defRPr/>
              </a:pPr>
              <a:t>‹#›</a:t>
            </a:fld>
            <a:endParaRPr lang="en-US"/>
          </a:p>
        </p:txBody>
      </p:sp>
    </p:spTree>
    <p:extLst>
      <p:ext uri="{BB962C8B-B14F-4D97-AF65-F5344CB8AC3E}">
        <p14:creationId xmlns:p14="http://schemas.microsoft.com/office/powerpoint/2010/main" val="336009825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4459075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No 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8650" y="6491286"/>
            <a:ext cx="2057400" cy="365125"/>
          </a:xfrm>
          <a:prstGeom prst="rect">
            <a:avLst/>
          </a:prstGeom>
        </p:spPr>
        <p:txBody>
          <a:bodyPr/>
          <a:lstStyle/>
          <a:p>
            <a:fld id="{95417505-9730-4D2E-9AF6-26191AD9EAA0}" type="datetimeFigureOut">
              <a:rPr lang="en-US" smtClean="0"/>
              <a:t>2/5/2017</a:t>
            </a:fld>
            <a:endParaRPr lang="en-US"/>
          </a:p>
        </p:txBody>
      </p:sp>
      <p:sp>
        <p:nvSpPr>
          <p:cNvPr id="4" name="Footer Placeholder 3"/>
          <p:cNvSpPr>
            <a:spLocks noGrp="1"/>
          </p:cNvSpPr>
          <p:nvPr>
            <p:ph type="ftr" sz="quarter" idx="11"/>
          </p:nvPr>
        </p:nvSpPr>
        <p:spPr>
          <a:xfrm>
            <a:off x="3028950" y="6485390"/>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C7BE13DE-216B-4C1F-A2B7-73B0438D7A2D}" type="slidenum">
              <a:rPr lang="en-US" smtClean="0"/>
              <a:t>‹#›</a:t>
            </a:fld>
            <a:endParaRPr lang="en-US"/>
          </a:p>
        </p:txBody>
      </p:sp>
      <p:sp>
        <p:nvSpPr>
          <p:cNvPr id="7" name="Text Placeholder 2"/>
          <p:cNvSpPr>
            <a:spLocks noGrp="1"/>
          </p:cNvSpPr>
          <p:nvPr>
            <p:ph idx="1" hasCustomPrompt="1"/>
          </p:nvPr>
        </p:nvSpPr>
        <p:spPr>
          <a:xfrm>
            <a:off x="404550" y="361732"/>
            <a:ext cx="8334900" cy="6008043"/>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vl2pPr marL="6858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lvl4pPr>
            <a:lvl5pPr marL="20574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6E2AF"/>
                </a:solidFill>
                <a:effectLst/>
                <a:uLnTx/>
                <a:uFillTx/>
                <a:latin typeface="Gill Sans MT" panose="020B0502020104020203" pitchFamily="34" charset="0"/>
                <a:ea typeface="+mn-ea"/>
                <a:cs typeface="+mn-cs"/>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EFE2CA"/>
                </a:solidFill>
                <a:effectLst/>
                <a:uLnTx/>
                <a:uFillTx/>
                <a:latin typeface="Gill Sans MT" panose="020B0502020104020203" pitchFamily="34" charset="0"/>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FE2CA"/>
                </a:solidFill>
                <a:effectLst/>
                <a:uLnTx/>
                <a:uFillTx/>
                <a:latin typeface="Gill Sans MT" panose="020B0502020104020203" pitchFamily="34" charset="0"/>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EFE2CA"/>
                </a:solidFill>
                <a:effectLst/>
                <a:uLnTx/>
                <a:uFillTx/>
                <a:latin typeface="Gill Sans MT" panose="020B0502020104020203" pitchFamily="34" charset="0"/>
                <a:ea typeface="+mn-ea"/>
                <a:cs typeface="+mn-cs"/>
              </a:rPr>
              <a:t>Fourth level</a:t>
            </a:r>
          </a:p>
          <a:p>
            <a:pPr marL="2057400" marR="0" lvl="4"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EFE2CA"/>
                </a:solidFill>
                <a:effectLst/>
                <a:uLnTx/>
                <a:uFillTx/>
                <a:latin typeface="Gill Sans MT" panose="020B0502020104020203" pitchFamily="34" charset="0"/>
                <a:ea typeface="+mn-ea"/>
                <a:cs typeface="+mn-cs"/>
              </a:rPr>
              <a:t>Fifth level</a:t>
            </a:r>
          </a:p>
        </p:txBody>
      </p:sp>
    </p:spTree>
    <p:extLst>
      <p:ext uri="{BB962C8B-B14F-4D97-AF65-F5344CB8AC3E}">
        <p14:creationId xmlns:p14="http://schemas.microsoft.com/office/powerpoint/2010/main" val="4255239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he-IL"/>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6" name="Date Placeholder 5"/>
          <p:cNvSpPr>
            <a:spLocks noGrp="1"/>
          </p:cNvSpPr>
          <p:nvPr>
            <p:ph type="dt" sz="half" idx="10"/>
          </p:nvPr>
        </p:nvSpPr>
        <p:spPr>
          <a:xfrm>
            <a:off x="6572250" y="6248400"/>
            <a:ext cx="1905000" cy="457200"/>
          </a:xfrm>
          <a:prstGeom prst="rect">
            <a:avLst/>
          </a:prstGeo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a:prstGeom prst="rect">
            <a:avLst/>
          </a:prstGeom>
        </p:spPr>
        <p:txBody>
          <a:bodyPr/>
          <a:lstStyle>
            <a:lvl1pPr>
              <a:defRPr/>
            </a:lvl1pPr>
          </a:lstStyle>
          <a:p>
            <a:r>
              <a:rPr lang="en-US"/>
              <a:t>Ram Meshulam 2004</a:t>
            </a:r>
          </a:p>
        </p:txBody>
      </p:sp>
      <p:sp>
        <p:nvSpPr>
          <p:cNvPr id="8" name="Slide Number Placeholder 7"/>
          <p:cNvSpPr>
            <a:spLocks noGrp="1"/>
          </p:cNvSpPr>
          <p:nvPr>
            <p:ph type="sldNum" sz="quarter" idx="12"/>
          </p:nvPr>
        </p:nvSpPr>
        <p:spPr>
          <a:xfrm>
            <a:off x="714375" y="6248400"/>
            <a:ext cx="1905000" cy="457200"/>
          </a:xfrm>
        </p:spPr>
        <p:txBody>
          <a:bodyPr/>
          <a:lstStyle>
            <a:lvl1pPr>
              <a:defRPr/>
            </a:lvl1pPr>
          </a:lstStyle>
          <a:p>
            <a:fld id="{C03967CC-803D-4088-8048-0801DF213B85}" type="slidenum">
              <a:rPr lang="he-IL"/>
              <a:pPr/>
              <a:t>‹#›</a:t>
            </a:fld>
            <a:endParaRPr lang="en-US"/>
          </a:p>
        </p:txBody>
      </p:sp>
    </p:spTree>
    <p:extLst>
      <p:ext uri="{BB962C8B-B14F-4D97-AF65-F5344CB8AC3E}">
        <p14:creationId xmlns:p14="http://schemas.microsoft.com/office/powerpoint/2010/main" val="3555530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Rosenfeld and Kraus-  Providing Arguments in Discussions Based on the Prediction of Human (AAAI-15)</a:t>
            </a:r>
            <a:endParaRPr lang="en-US"/>
          </a:p>
        </p:txBody>
      </p:sp>
      <p:sp>
        <p:nvSpPr>
          <p:cNvPr id="6" name="Slide Number Placeholder 5"/>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310149624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Rosenfeld and Kraus-  Providing Arguments in Discussions Based on the Prediction of Human (AAAI-15)</a:t>
            </a:r>
            <a:endParaRPr lang="en-US"/>
          </a:p>
        </p:txBody>
      </p:sp>
      <p:sp>
        <p:nvSpPr>
          <p:cNvPr id="7" name="Slide Number Placeholder 6"/>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145217053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Rosenfeld and Kraus-  Providing Arguments in Discussions Based on the Prediction of Human (AAAI-15)</a:t>
            </a:r>
            <a:endParaRPr lang="en-US"/>
          </a:p>
        </p:txBody>
      </p:sp>
      <p:sp>
        <p:nvSpPr>
          <p:cNvPr id="9" name="Slide Number Placeholder 8"/>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32678589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Rosenfeld and Kraus-  Providing Arguments in Discussions Based on the Prediction of Human (AAAI-15)</a:t>
            </a:r>
            <a:endParaRPr lang="en-US"/>
          </a:p>
        </p:txBody>
      </p:sp>
      <p:sp>
        <p:nvSpPr>
          <p:cNvPr id="5" name="Slide Number Placeholder 4"/>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194186458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Rosenfeld and Kraus-  Providing Arguments in Discussions Based on the Prediction of Human (AAAI-15)</a:t>
            </a:r>
            <a:endParaRPr lang="en-US"/>
          </a:p>
        </p:txBody>
      </p:sp>
      <p:sp>
        <p:nvSpPr>
          <p:cNvPr id="4" name="Slide Number Placeholder 3"/>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377914815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Rosenfeld and Kraus-  Providing Arguments in Discussions Based on the Prediction of Human (AAAI-15)</a:t>
            </a:r>
            <a:endParaRPr lang="en-US"/>
          </a:p>
        </p:txBody>
      </p:sp>
      <p:sp>
        <p:nvSpPr>
          <p:cNvPr id="7" name="Slide Number Placeholder 6"/>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365397817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Rosenfeld and Kraus-  Providing Arguments in Discussions Based on the Prediction of Human (AAAI-15)</a:t>
            </a:r>
            <a:endParaRPr lang="en-US"/>
          </a:p>
        </p:txBody>
      </p:sp>
      <p:sp>
        <p:nvSpPr>
          <p:cNvPr id="7" name="Slide Number Placeholder 6"/>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315962732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Rosenfeld and Kraus-  Providing Arguments in Discussions Based on the Prediction of Human (AAAI-15)</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737262-14D0-4467-8DBA-E04A6AA4AC41}" type="slidenum">
              <a:rPr lang="en-US" smtClean="0"/>
              <a:pPr/>
              <a:t>‹#›</a:t>
            </a:fld>
            <a:endParaRPr lang="en-US"/>
          </a:p>
        </p:txBody>
      </p:sp>
      <p:pic>
        <p:nvPicPr>
          <p:cNvPr id="7" name="Picture 20"/>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43800" y="0"/>
            <a:ext cx="15938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85013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01A3725-2CDC-4D81-9749-AD21EC7D40AA}" type="slidenum">
              <a:rPr lang="he-IL"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8" r:id="rId13"/>
    <p:sldLayoutId id="2147483759" r:id="rId14"/>
    <p:sldLayoutId id="2147483761" r:id="rId15"/>
    <p:sldLayoutId id="2147483762" r:id="rId16"/>
    <p:sldLayoutId id="2147483763" r:id="rId17"/>
  </p:sldLayoutIdLst>
  <p:timing>
    <p:tnLst>
      <p:par>
        <p:cTn id="1" dur="indefinite" restart="never" nodeType="tmRoot"/>
      </p:par>
    </p:tnLst>
  </p:timing>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99.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e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3.jpeg"/><Relationship Id="rId3" Type="http://schemas.openxmlformats.org/officeDocument/2006/relationships/image" Target="../media/image103.jpeg"/><Relationship Id="rId7" Type="http://schemas.openxmlformats.org/officeDocument/2006/relationships/image" Target="../media/image107.png"/><Relationship Id="rId12" Type="http://schemas.openxmlformats.org/officeDocument/2006/relationships/image" Target="../media/image112.jpeg"/><Relationship Id="rId2" Type="http://schemas.openxmlformats.org/officeDocument/2006/relationships/image" Target="../media/image102.jpeg"/><Relationship Id="rId1" Type="http://schemas.openxmlformats.org/officeDocument/2006/relationships/slideLayout" Target="../slideLayouts/slideLayout17.xml"/><Relationship Id="rId6" Type="http://schemas.openxmlformats.org/officeDocument/2006/relationships/image" Target="../media/image106.gif"/><Relationship Id="rId11" Type="http://schemas.openxmlformats.org/officeDocument/2006/relationships/image" Target="../media/image111.png"/><Relationship Id="rId5" Type="http://schemas.openxmlformats.org/officeDocument/2006/relationships/image" Target="../media/image105.jpe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1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8.xml"/><Relationship Id="rId1" Type="http://schemas.openxmlformats.org/officeDocument/2006/relationships/vmlDrawing" Target="../drawings/vmlDrawing4.vml"/><Relationship Id="rId4" Type="http://schemas.openxmlformats.org/officeDocument/2006/relationships/image" Target="../media/image115.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125.jpeg"/><Relationship Id="rId4" Type="http://schemas.openxmlformats.org/officeDocument/2006/relationships/image" Target="../media/image124.jpeg"/></Relationships>
</file>

<file path=ppt/slides/_rels/slide13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130.png"/><Relationship Id="rId5" Type="http://schemas.openxmlformats.org/officeDocument/2006/relationships/image" Target="../media/image129.jpeg"/><Relationship Id="rId4" Type="http://schemas.openxmlformats.org/officeDocument/2006/relationships/image" Target="../media/image128.jpeg"/></Relationships>
</file>

<file path=ppt/slides/_rels/slide136.xml.rels><?xml version="1.0" encoding="UTF-8" standalone="yes"?>
<Relationships xmlns="http://schemas.openxmlformats.org/package/2006/relationships"><Relationship Id="rId2" Type="http://schemas.openxmlformats.org/officeDocument/2006/relationships/image" Target="../media/image133.gif"/><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137.jpeg"/><Relationship Id="rId4" Type="http://schemas.openxmlformats.org/officeDocument/2006/relationships/image" Target="../media/image136.jpeg"/></Relationships>
</file>

<file path=ppt/slides/_rels/slide1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105.jpe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png"/><Relationship Id="rId1" Type="http://schemas.openxmlformats.org/officeDocument/2006/relationships/slideLayout" Target="../slideLayouts/slideLayout13.xml"/><Relationship Id="rId4" Type="http://schemas.openxmlformats.org/officeDocument/2006/relationships/image" Target="../media/image102.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8" Type="http://schemas.openxmlformats.org/officeDocument/2006/relationships/image" Target="../media/image147.jpeg"/><Relationship Id="rId13" Type="http://schemas.openxmlformats.org/officeDocument/2006/relationships/image" Target="../media/image152.png"/><Relationship Id="rId3" Type="http://schemas.openxmlformats.org/officeDocument/2006/relationships/slideLayout" Target="../slideLayouts/slideLayout13.xml"/><Relationship Id="rId7" Type="http://schemas.openxmlformats.org/officeDocument/2006/relationships/image" Target="../media/image146.jpeg"/><Relationship Id="rId12" Type="http://schemas.openxmlformats.org/officeDocument/2006/relationships/image" Target="../media/image151.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45.jpeg"/><Relationship Id="rId11" Type="http://schemas.openxmlformats.org/officeDocument/2006/relationships/image" Target="../media/image150.jpeg"/><Relationship Id="rId5" Type="http://schemas.openxmlformats.org/officeDocument/2006/relationships/image" Target="../media/image144.jpeg"/><Relationship Id="rId15" Type="http://schemas.openxmlformats.org/officeDocument/2006/relationships/image" Target="../media/image154.png"/><Relationship Id="rId10" Type="http://schemas.openxmlformats.org/officeDocument/2006/relationships/image" Target="../media/image149.jpeg"/><Relationship Id="rId4" Type="http://schemas.openxmlformats.org/officeDocument/2006/relationships/image" Target="../media/image143.jpeg"/><Relationship Id="rId9" Type="http://schemas.openxmlformats.org/officeDocument/2006/relationships/image" Target="../media/image148.jpeg"/><Relationship Id="rId14" Type="http://schemas.openxmlformats.org/officeDocument/2006/relationships/image" Target="../media/image153.emf"/></Relationships>
</file>

<file path=ppt/slides/_rels/slide149.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56.jpg"/><Relationship Id="rId1" Type="http://schemas.openxmlformats.org/officeDocument/2006/relationships/slideLayout" Target="../slideLayouts/slideLayout13.xml"/><Relationship Id="rId4" Type="http://schemas.openxmlformats.org/officeDocument/2006/relationships/image" Target="../media/image158.jpg"/></Relationships>
</file>

<file path=ppt/slides/_rels/slide15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154.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notesSlide" Target="../notesSlides/notesSlide41.xml"/><Relationship Id="rId1" Type="http://schemas.openxmlformats.org/officeDocument/2006/relationships/slideLayout" Target="../slideLayouts/slideLayout26.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15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2.xml"/><Relationship Id="rId1" Type="http://schemas.openxmlformats.org/officeDocument/2006/relationships/slideLayout" Target="../slideLayouts/slideLayout26.xml"/><Relationship Id="rId5" Type="http://schemas.openxmlformats.org/officeDocument/2006/relationships/image" Target="../media/image168.png"/><Relationship Id="rId4" Type="http://schemas.openxmlformats.org/officeDocument/2006/relationships/image" Target="../media/image167.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7.xml"/><Relationship Id="rId1" Type="http://schemas.openxmlformats.org/officeDocument/2006/relationships/tags" Target="../tags/tag3.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chart" Target="../charts/chart6.xml"/></Relationships>
</file>

<file path=ppt/slides/_rels/slide161.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50.xml"/><Relationship Id="rId1" Type="http://schemas.openxmlformats.org/officeDocument/2006/relationships/slideLayout" Target="../slideLayouts/slideLayout13.xml"/><Relationship Id="rId5" Type="http://schemas.openxmlformats.org/officeDocument/2006/relationships/image" Target="../media/image175.jpeg"/><Relationship Id="rId4" Type="http://schemas.openxmlformats.org/officeDocument/2006/relationships/image" Target="../media/image174.png"/></Relationships>
</file>

<file path=ppt/slides/_rels/slide16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image" Target="../media/image174.png"/><Relationship Id="rId4" Type="http://schemas.openxmlformats.org/officeDocument/2006/relationships/image" Target="../media/image176.jpeg"/></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2" Type="http://schemas.openxmlformats.org/officeDocument/2006/relationships/image" Target="../media/image179.emf"/><Relationship Id="rId1" Type="http://schemas.openxmlformats.org/officeDocument/2006/relationships/slideLayout" Target="../slideLayouts/slideLayout17.xml"/></Relationships>
</file>

<file path=ppt/slides/_rels/slide175.xml.rels><?xml version="1.0" encoding="UTF-8" standalone="yes"?>
<Relationships xmlns="http://schemas.openxmlformats.org/package/2006/relationships"><Relationship Id="rId2" Type="http://schemas.openxmlformats.org/officeDocument/2006/relationships/image" Target="../media/image180.emf"/><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2" Type="http://schemas.openxmlformats.org/officeDocument/2006/relationships/image" Target="../media/image181.emf"/><Relationship Id="rId1" Type="http://schemas.openxmlformats.org/officeDocument/2006/relationships/slideLayout" Target="../slideLayouts/slideLayout18.xml"/></Relationships>
</file>

<file path=ppt/slides/_rels/slide177.xml.rels><?xml version="1.0" encoding="UTF-8" standalone="yes"?>
<Relationships xmlns="http://schemas.openxmlformats.org/package/2006/relationships"><Relationship Id="rId2" Type="http://schemas.openxmlformats.org/officeDocument/2006/relationships/image" Target="../media/image182.emf"/><Relationship Id="rId1" Type="http://schemas.openxmlformats.org/officeDocument/2006/relationships/slideLayout" Target="../slideLayouts/slideLayout18.xml"/></Relationships>
</file>

<file path=ppt/slides/_rels/slide178.xml.rels><?xml version="1.0" encoding="UTF-8" standalone="yes"?>
<Relationships xmlns="http://schemas.openxmlformats.org/package/2006/relationships"><Relationship Id="rId2" Type="http://schemas.openxmlformats.org/officeDocument/2006/relationships/image" Target="../media/image183.emf"/><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2" Type="http://schemas.openxmlformats.org/officeDocument/2006/relationships/image" Target="../media/image184.em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gif"/><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13.xml"/><Relationship Id="rId4" Type="http://schemas.openxmlformats.org/officeDocument/2006/relationships/image" Target="../media/image187.jpeg"/></Relationships>
</file>

<file path=ppt/slides/_rels/slide18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5.jpeg"/><Relationship Id="rId1" Type="http://schemas.openxmlformats.org/officeDocument/2006/relationships/slideLayout" Target="../slideLayouts/slideLayout13.xml"/><Relationship Id="rId4" Type="http://schemas.openxmlformats.org/officeDocument/2006/relationships/image" Target="../media/image186.jpeg"/></Relationships>
</file>

<file path=ppt/slides/_rels/slide18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image" Target="../media/image194.jpeg"/><Relationship Id="rId5" Type="http://schemas.openxmlformats.org/officeDocument/2006/relationships/image" Target="../media/image193.jpeg"/><Relationship Id="rId4" Type="http://schemas.openxmlformats.org/officeDocument/2006/relationships/image" Target="../media/image192.jpeg"/></Relationships>
</file>

<file path=ppt/slides/_rels/slide19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196.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204.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9.jpeg"/><Relationship Id="rId4" Type="http://schemas.openxmlformats.org/officeDocument/2006/relationships/image" Target="../media/image38.gif"/></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hyperlink" Target="https://www.youtube.com/watch?v=x5Q6-wMx-K8" TargetMode="Externa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47.jpeg"/><Relationship Id="rId4" Type="http://schemas.openxmlformats.org/officeDocument/2006/relationships/image" Target="../media/image46.jpeg"/></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50.jpeg"/><Relationship Id="rId4" Type="http://schemas.openxmlformats.org/officeDocument/2006/relationships/image" Target="../media/image49.jpeg"/></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52.jpe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61.wmf"/><Relationship Id="rId5" Type="http://schemas.openxmlformats.org/officeDocument/2006/relationships/oleObject" Target="../embeddings/oleObject2.bin"/><Relationship Id="rId4" Type="http://schemas.openxmlformats.org/officeDocument/2006/relationships/image" Target="../media/image60.w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63.wmf"/><Relationship Id="rId5" Type="http://schemas.openxmlformats.org/officeDocument/2006/relationships/oleObject" Target="../embeddings/oleObject4.bin"/><Relationship Id="rId4" Type="http://schemas.openxmlformats.org/officeDocument/2006/relationships/image" Target="../media/image62.wmf"/></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3.xml"/><Relationship Id="rId4" Type="http://schemas.openxmlformats.org/officeDocument/2006/relationships/image" Target="../media/image74.jpeg"/></Relationships>
</file>

<file path=ppt/slides/_rels/slide7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www.adobemotel.com/fish.jpg" TargetMode="External"/><Relationship Id="rId1" Type="http://schemas.openxmlformats.org/officeDocument/2006/relationships/slideLayout" Target="../slideLayouts/slideLayout17.xml"/><Relationship Id="rId5" Type="http://schemas.openxmlformats.org/officeDocument/2006/relationships/image" Target="../media/image82.png"/><Relationship Id="rId4" Type="http://schemas.openxmlformats.org/officeDocument/2006/relationships/image" Target="../media/image8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image" Target="../media/image85.emf"/><Relationship Id="rId5" Type="http://schemas.openxmlformats.org/officeDocument/2006/relationships/oleObject" Target="../embeddings/oleObject7.bin"/><Relationship Id="rId4" Type="http://schemas.openxmlformats.org/officeDocument/2006/relationships/image" Target="../media/image84.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3.xml"/><Relationship Id="rId4"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AutoShape 2"/>
          <p:cNvSpPr>
            <a:spLocks noGrp="1" noChangeArrowheads="1"/>
          </p:cNvSpPr>
          <p:nvPr>
            <p:ph type="ctrTitle"/>
          </p:nvPr>
        </p:nvSpPr>
        <p:spPr>
          <a:xfrm>
            <a:off x="287975" y="533400"/>
            <a:ext cx="8764587" cy="5562600"/>
          </a:xfrm>
        </p:spPr>
        <p:txBody>
          <a:bodyPr>
            <a:normAutofit fontScale="90000"/>
          </a:bodyPr>
          <a:lstStyle/>
          <a:p>
            <a:pPr algn="ctr"/>
            <a:r>
              <a:rPr lang="en-US" sz="4400" dirty="0" smtClean="0"/>
              <a:t/>
            </a:r>
            <a:br>
              <a:rPr lang="en-US" sz="4400" dirty="0" smtClean="0"/>
            </a:br>
            <a:r>
              <a:rPr lang="en-US" sz="4400" dirty="0" smtClean="0"/>
              <a:t/>
            </a:r>
            <a:br>
              <a:rPr lang="en-US" sz="4400" dirty="0" smtClean="0"/>
            </a:br>
            <a:r>
              <a:rPr lang="en-US" sz="4400" dirty="0" smtClean="0"/>
              <a:t/>
            </a:r>
            <a:br>
              <a:rPr lang="en-US" sz="4400" dirty="0" smtClean="0"/>
            </a:br>
            <a:r>
              <a:rPr lang="en-US" sz="4000" dirty="0" smtClean="0">
                <a:solidFill>
                  <a:schemeClr val="tx1"/>
                </a:solidFill>
              </a:rPr>
              <a:t>Predicting Human Decision-Making: </a:t>
            </a:r>
            <a:br>
              <a:rPr lang="en-US" sz="4000" dirty="0" smtClean="0">
                <a:solidFill>
                  <a:schemeClr val="tx1"/>
                </a:solidFill>
              </a:rPr>
            </a:br>
            <a:r>
              <a:rPr lang="en-US" sz="4000" dirty="0" smtClean="0">
                <a:solidFill>
                  <a:schemeClr val="tx1"/>
                </a:solidFill>
              </a:rPr>
              <a:t>Tools of the Trade</a:t>
            </a:r>
            <a:br>
              <a:rPr lang="en-US" sz="4000" dirty="0" smtClean="0">
                <a:solidFill>
                  <a:schemeClr val="tx1"/>
                </a:solidFill>
              </a:rPr>
            </a:br>
            <a:r>
              <a:rPr lang="en-US" sz="4000" dirty="0" smtClean="0">
                <a:solidFill>
                  <a:schemeClr val="tx1"/>
                </a:solidFill>
              </a:rPr>
              <a:t/>
            </a:r>
            <a:br>
              <a:rPr lang="en-US" sz="4000" dirty="0" smtClean="0">
                <a:solidFill>
                  <a:schemeClr val="tx1"/>
                </a:solidFill>
              </a:rPr>
            </a:br>
            <a:r>
              <a:rPr lang="en-US" sz="2700" dirty="0" smtClean="0">
                <a:solidFill>
                  <a:schemeClr val="tx1">
                    <a:lumMod val="75000"/>
                  </a:schemeClr>
                </a:solidFill>
                <a:effectLst/>
              </a:rPr>
              <a:t>Ariel Rosenfeld and Sarit Kraus</a:t>
            </a:r>
            <a:br>
              <a:rPr lang="en-US" sz="2700" dirty="0" smtClean="0">
                <a:solidFill>
                  <a:schemeClr val="tx1">
                    <a:lumMod val="75000"/>
                  </a:schemeClr>
                </a:solidFill>
                <a:effectLst/>
              </a:rPr>
            </a:br>
            <a:r>
              <a:rPr lang="en-US" sz="2700" dirty="0" smtClean="0">
                <a:solidFill>
                  <a:schemeClr val="tx1">
                    <a:lumMod val="75000"/>
                  </a:schemeClr>
                </a:solidFill>
                <a:effectLst/>
              </a:rPr>
              <a:t>Dept. of Computer Science</a:t>
            </a:r>
            <a:br>
              <a:rPr lang="en-US" sz="2700" dirty="0" smtClean="0">
                <a:solidFill>
                  <a:schemeClr val="tx1">
                    <a:lumMod val="75000"/>
                  </a:schemeClr>
                </a:solidFill>
                <a:effectLst/>
              </a:rPr>
            </a:br>
            <a:r>
              <a:rPr lang="en-US" sz="2700" dirty="0" smtClean="0">
                <a:solidFill>
                  <a:schemeClr val="tx1">
                    <a:lumMod val="75000"/>
                  </a:schemeClr>
                </a:solidFill>
                <a:effectLst/>
              </a:rPr>
              <a:t>Bar-Ilan University</a:t>
            </a:r>
            <a:br>
              <a:rPr lang="en-US" sz="2700" dirty="0" smtClean="0">
                <a:solidFill>
                  <a:schemeClr val="tx1">
                    <a:lumMod val="75000"/>
                  </a:schemeClr>
                </a:solidFill>
                <a:effectLst/>
              </a:rPr>
            </a:br>
            <a:r>
              <a:rPr lang="en-US" sz="2700" dirty="0" smtClean="0">
                <a:solidFill>
                  <a:schemeClr val="tx1">
                    <a:lumMod val="75000"/>
                  </a:schemeClr>
                </a:solidFill>
                <a:effectLst/>
              </a:rPr>
              <a:t>Israel</a:t>
            </a:r>
            <a:br>
              <a:rPr lang="en-US" sz="2700" dirty="0" smtClean="0">
                <a:solidFill>
                  <a:schemeClr val="tx1">
                    <a:lumMod val="75000"/>
                  </a:schemeClr>
                </a:solidFill>
                <a:effectLst/>
              </a:rPr>
            </a:br>
            <a:r>
              <a:rPr lang="en-US" sz="2700" dirty="0" smtClean="0">
                <a:solidFill>
                  <a:schemeClr val="tx1">
                    <a:lumMod val="75000"/>
                  </a:schemeClr>
                </a:solidFill>
                <a:effectLst/>
              </a:rPr>
              <a:t/>
            </a:r>
            <a:br>
              <a:rPr lang="en-US" sz="2700" dirty="0" smtClean="0">
                <a:solidFill>
                  <a:schemeClr val="tx1">
                    <a:lumMod val="75000"/>
                  </a:schemeClr>
                </a:solidFill>
                <a:effectLst/>
              </a:rPr>
            </a:br>
            <a:r>
              <a:rPr lang="en-US" sz="2700" dirty="0" smtClean="0">
                <a:solidFill>
                  <a:schemeClr val="tx1">
                    <a:lumMod val="75000"/>
                  </a:schemeClr>
                </a:solidFill>
                <a:effectLst/>
              </a:rPr>
              <a:t/>
            </a:r>
            <a:br>
              <a:rPr lang="en-US" sz="2700" dirty="0" smtClean="0">
                <a:solidFill>
                  <a:schemeClr val="tx1">
                    <a:lumMod val="75000"/>
                  </a:schemeClr>
                </a:solidFill>
                <a:effectLst/>
              </a:rPr>
            </a:br>
            <a:endParaRPr lang="en-US" sz="4400" dirty="0" smtClean="0"/>
          </a:p>
        </p:txBody>
      </p:sp>
      <p:pic>
        <p:nvPicPr>
          <p:cNvPr id="8" name="Picture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2312" y="5898352"/>
            <a:ext cx="1535453" cy="874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C:\Users\user\Desktop\Pictures\sar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9137" y="3352799"/>
            <a:ext cx="1541463" cy="154146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ser\Desktop\Pictures\Arie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3276600"/>
            <a:ext cx="1480911" cy="1693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dirty="0"/>
          </a:p>
        </p:txBody>
      </p:sp>
      <p:sp>
        <p:nvSpPr>
          <p:cNvPr id="3" name="Content Placeholder 2"/>
          <p:cNvSpPr>
            <a:spLocks noGrp="1"/>
          </p:cNvSpPr>
          <p:nvPr>
            <p:ph idx="1"/>
          </p:nvPr>
        </p:nvSpPr>
        <p:spPr/>
        <p:txBody>
          <a:bodyPr>
            <a:normAutofit lnSpcReduction="10000"/>
          </a:bodyPr>
          <a:lstStyle/>
          <a:p>
            <a:pPr algn="l" rtl="0"/>
            <a:endParaRPr lang="en-US" dirty="0" smtClean="0"/>
          </a:p>
          <a:p>
            <a:pPr algn="l" rtl="0"/>
            <a:endParaRPr lang="en-US" dirty="0"/>
          </a:p>
          <a:p>
            <a:pPr algn="l" rtl="0"/>
            <a:endParaRPr lang="en-US" dirty="0" smtClean="0"/>
          </a:p>
          <a:p>
            <a:pPr algn="l" rtl="0"/>
            <a:endParaRPr lang="en-US" dirty="0"/>
          </a:p>
          <a:p>
            <a:pPr algn="l" rtl="0"/>
            <a:endParaRPr lang="en-US" dirty="0" smtClean="0"/>
          </a:p>
          <a:p>
            <a:pPr algn="l" rtl="0"/>
            <a:endParaRPr lang="en-US" dirty="0"/>
          </a:p>
          <a:p>
            <a:pPr marL="0" indent="0" algn="l" rtl="0">
              <a:buNone/>
            </a:pPr>
            <a:endParaRPr lang="en-US" dirty="0" smtClean="0"/>
          </a:p>
          <a:p>
            <a:pPr marL="0" indent="0" algn="l" rtl="0">
              <a:buNone/>
            </a:pPr>
            <a:r>
              <a:rPr lang="en-US" sz="2200" dirty="0" smtClean="0"/>
              <a:t>J</a:t>
            </a:r>
            <a:r>
              <a:rPr lang="en-US" sz="2200" dirty="0"/>
              <a:t>. P. </a:t>
            </a:r>
            <a:r>
              <a:rPr lang="en-US" sz="2200" dirty="0" err="1"/>
              <a:t>Gallivan</a:t>
            </a:r>
            <a:r>
              <a:rPr lang="en-US" sz="2200" dirty="0"/>
              <a:t>, D. A. McLean, K. F. </a:t>
            </a:r>
            <a:r>
              <a:rPr lang="en-US" sz="2200" dirty="0" err="1"/>
              <a:t>Valyear</a:t>
            </a:r>
            <a:r>
              <a:rPr lang="en-US" sz="2200" dirty="0"/>
              <a:t>, C. E. </a:t>
            </a:r>
            <a:r>
              <a:rPr lang="en-US" sz="2200" dirty="0" err="1"/>
              <a:t>Pettypiece</a:t>
            </a:r>
            <a:r>
              <a:rPr lang="en-US" sz="2200" dirty="0"/>
              <a:t>, J. C. </a:t>
            </a:r>
            <a:r>
              <a:rPr lang="en-US" sz="2200" dirty="0" err="1"/>
              <a:t>Culham</a:t>
            </a:r>
            <a:r>
              <a:rPr lang="en-US" sz="2200" dirty="0"/>
              <a:t>. </a:t>
            </a:r>
            <a:r>
              <a:rPr lang="en-US" sz="2200" b="1" dirty="0"/>
              <a:t>Decoding Action Intentions from Preparatory Brain Activity in Human </a:t>
            </a:r>
            <a:r>
              <a:rPr lang="en-US" sz="2200" b="1" dirty="0" err="1"/>
              <a:t>Parieto</a:t>
            </a:r>
            <a:r>
              <a:rPr lang="en-US" sz="2200" b="1" dirty="0"/>
              <a:t>-Frontal Networks</a:t>
            </a:r>
            <a:r>
              <a:rPr lang="en-US" sz="2200" dirty="0"/>
              <a:t>. </a:t>
            </a:r>
            <a:r>
              <a:rPr lang="en-US" sz="2200" i="1" dirty="0"/>
              <a:t>Journal of Neuroscience</a:t>
            </a:r>
            <a:r>
              <a:rPr lang="en-US" sz="2200" dirty="0"/>
              <a:t>, 2011;</a:t>
            </a:r>
            <a:endParaRPr lang="he-IL" sz="2200" dirty="0"/>
          </a:p>
        </p:txBody>
      </p:sp>
      <p:pic>
        <p:nvPicPr>
          <p:cNvPr id="9218" name="Picture 2" descr="https://images.sciencedaily.com/2011/06/110629171228_1_900x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832229"/>
            <a:ext cx="5829300" cy="273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92526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he-IL" dirty="0"/>
              <a:t>Rational </a:t>
            </a:r>
            <a:r>
              <a:rPr lang="en-US" altLang="he-IL" dirty="0" smtClean="0"/>
              <a:t>Voters</a:t>
            </a:r>
            <a:endParaRPr lang="en-US" altLang="he-IL" dirty="0"/>
          </a:p>
        </p:txBody>
      </p:sp>
      <p:sp>
        <p:nvSpPr>
          <p:cNvPr id="58371" name="Rectangle 3"/>
          <p:cNvSpPr>
            <a:spLocks noGrp="1" noChangeArrowheads="1"/>
          </p:cNvSpPr>
          <p:nvPr>
            <p:ph type="body" idx="1"/>
          </p:nvPr>
        </p:nvSpPr>
        <p:spPr>
          <a:xfrm>
            <a:off x="152400" y="3429000"/>
            <a:ext cx="8991600" cy="3276600"/>
          </a:xfrm>
        </p:spPr>
        <p:txBody>
          <a:bodyPr/>
          <a:lstStyle/>
          <a:p>
            <a:pPr algn="l" rtl="0"/>
            <a:r>
              <a:rPr lang="en-US" altLang="he-IL" dirty="0"/>
              <a:t>Voters do not know the preferences of others</a:t>
            </a:r>
          </a:p>
          <a:p>
            <a:pPr algn="l" rtl="0"/>
            <a:r>
              <a:rPr lang="en-US" altLang="he-IL" dirty="0"/>
              <a:t>Voters cannot collaborate with others</a:t>
            </a:r>
          </a:p>
          <a:p>
            <a:pPr algn="l" rtl="0">
              <a:buFontTx/>
              <a:buNone/>
            </a:pPr>
            <a:r>
              <a:rPr lang="en-US" altLang="he-IL" dirty="0"/>
              <a:t>     </a:t>
            </a:r>
          </a:p>
          <a:p>
            <a:pPr algn="l" rtl="0">
              <a:buFontTx/>
              <a:buNone/>
            </a:pPr>
            <a:r>
              <a:rPr lang="en-US" altLang="he-IL" dirty="0"/>
              <a:t>	Thus, improvement steps are </a:t>
            </a:r>
            <a:r>
              <a:rPr lang="en-US" altLang="he-IL" i="1" dirty="0"/>
              <a:t>myopic, </a:t>
            </a:r>
            <a:r>
              <a:rPr lang="en-US" altLang="he-IL" dirty="0"/>
              <a:t>or</a:t>
            </a:r>
            <a:r>
              <a:rPr lang="en-US" altLang="he-IL" i="1" dirty="0"/>
              <a:t> </a:t>
            </a:r>
            <a:r>
              <a:rPr lang="en-US" altLang="he-IL" i="1" dirty="0" smtClean="0"/>
              <a:t>local (with respect to polls for example) </a:t>
            </a:r>
            <a:r>
              <a:rPr lang="en-US" altLang="he-IL" dirty="0"/>
              <a:t>.</a:t>
            </a:r>
          </a:p>
          <a:p>
            <a:pPr algn="l" rtl="0">
              <a:buFontTx/>
              <a:buNone/>
            </a:pPr>
            <a:endParaRPr lang="en-US" altLang="he-IL" dirty="0"/>
          </a:p>
          <a:p>
            <a:pPr algn="l" rtl="0"/>
            <a:endParaRPr lang="en-US" altLang="he-IL" dirty="0"/>
          </a:p>
        </p:txBody>
      </p:sp>
      <p:pic>
        <p:nvPicPr>
          <p:cNvPr id="58372"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685"/>
          <a:stretch>
            <a:fillRect/>
          </a:stretch>
        </p:blipFill>
        <p:spPr bwMode="auto">
          <a:xfrm>
            <a:off x="6891337" y="-76200"/>
            <a:ext cx="2481263"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3" name="Text Box 5"/>
          <p:cNvSpPr txBox="1">
            <a:spLocks noChangeArrowheads="1"/>
          </p:cNvSpPr>
          <p:nvPr/>
        </p:nvSpPr>
        <p:spPr bwMode="auto">
          <a:xfrm>
            <a:off x="304800" y="2116932"/>
            <a:ext cx="5486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he-IL" sz="2800" dirty="0" smtClean="0">
                <a:latin typeface="Arial" pitchFamily="34" charset="0"/>
              </a:rPr>
              <a:t>What  is </a:t>
            </a:r>
            <a:r>
              <a:rPr lang="en-US" altLang="he-IL" sz="2800" dirty="0">
                <a:latin typeface="Arial" pitchFamily="34" charset="0"/>
              </a:rPr>
              <a:t>“rational</a:t>
            </a:r>
            <a:r>
              <a:rPr lang="en-US" altLang="he-IL" sz="2800" dirty="0" smtClean="0">
                <a:latin typeface="Arial" pitchFamily="34" charset="0"/>
              </a:rPr>
              <a:t>” in voting?</a:t>
            </a:r>
            <a:endParaRPr lang="en-US" altLang="he-IL" sz="2800" dirty="0">
              <a:latin typeface="Arial" pitchFamily="34" charset="0"/>
            </a:endParaRPr>
          </a:p>
        </p:txBody>
      </p:sp>
    </p:spTree>
    <p:extLst>
      <p:ext uri="{BB962C8B-B14F-4D97-AF65-F5344CB8AC3E}">
        <p14:creationId xmlns:p14="http://schemas.microsoft.com/office/powerpoint/2010/main" val="5858282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Strategic Voting</a:t>
            </a:r>
            <a:endParaRPr lang="he-IL" dirty="0"/>
          </a:p>
        </p:txBody>
      </p:sp>
      <p:sp>
        <p:nvSpPr>
          <p:cNvPr id="3" name="Content Placeholder 2"/>
          <p:cNvSpPr>
            <a:spLocks noGrp="1"/>
          </p:cNvSpPr>
          <p:nvPr>
            <p:ph idx="1"/>
          </p:nvPr>
        </p:nvSpPr>
        <p:spPr/>
        <p:txBody>
          <a:bodyPr/>
          <a:lstStyle/>
          <a:p>
            <a:pPr algn="l" rtl="0"/>
            <a:endParaRPr lang="en-US" dirty="0" smtClean="0"/>
          </a:p>
          <a:p>
            <a:pPr algn="l" rtl="0"/>
            <a:r>
              <a:rPr lang="en-US" dirty="0" smtClean="0"/>
              <a:t>Simple heuristics can predict people’s voting behavior.</a:t>
            </a:r>
          </a:p>
          <a:p>
            <a:pPr lvl="1" algn="l" rtl="0"/>
            <a:r>
              <a:rPr lang="en-US" dirty="0" smtClean="0"/>
              <a:t>E.g., Change vote to one of the 2 leading options.</a:t>
            </a:r>
          </a:p>
          <a:p>
            <a:pPr algn="l" rtl="0"/>
            <a:endParaRPr lang="en-US" dirty="0" smtClean="0"/>
          </a:p>
          <a:p>
            <a:pPr algn="l" rtl="0"/>
            <a:r>
              <a:rPr lang="en-US" dirty="0" smtClean="0"/>
              <a:t>“Pure Rational” voting is not common.</a:t>
            </a:r>
          </a:p>
          <a:p>
            <a:pPr algn="l" rtl="0"/>
            <a:endParaRPr lang="en-US" dirty="0"/>
          </a:p>
          <a:p>
            <a:pPr algn="l" rtl="0"/>
            <a:endParaRPr lang="he-IL" dirty="0"/>
          </a:p>
        </p:txBody>
      </p:sp>
      <p:sp>
        <p:nvSpPr>
          <p:cNvPr id="4" name="Rectangle 3"/>
          <p:cNvSpPr/>
          <p:nvPr/>
        </p:nvSpPr>
        <p:spPr>
          <a:xfrm>
            <a:off x="304800" y="6336268"/>
            <a:ext cx="8458200" cy="369332"/>
          </a:xfrm>
          <a:prstGeom prst="rect">
            <a:avLst/>
          </a:prstGeom>
        </p:spPr>
        <p:txBody>
          <a:bodyPr wrap="square">
            <a:spAutoFit/>
          </a:bodyPr>
          <a:lstStyle/>
          <a:p>
            <a:r>
              <a:rPr lang="en-US" dirty="0" smtClean="0"/>
              <a:t>Tal et al. A </a:t>
            </a:r>
            <a:r>
              <a:rPr lang="en-US" dirty="0"/>
              <a:t>Study of Human Behavior in Online </a:t>
            </a:r>
            <a:r>
              <a:rPr lang="en-US" dirty="0" smtClean="0"/>
              <a:t>Voting, AAMAS 2015</a:t>
            </a:r>
            <a:endParaRPr lang="he-IL" dirty="0"/>
          </a:p>
        </p:txBody>
      </p:sp>
    </p:spTree>
    <p:extLst>
      <p:ext uri="{BB962C8B-B14F-4D97-AF65-F5344CB8AC3E}">
        <p14:creationId xmlns:p14="http://schemas.microsoft.com/office/powerpoint/2010/main" val="124104200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Descriptive Predication</a:t>
            </a:r>
            <a:endParaRPr lang="he-IL" dirty="0"/>
          </a:p>
        </p:txBody>
      </p:sp>
      <p:sp>
        <p:nvSpPr>
          <p:cNvPr id="4" name="Text Placeholder 3"/>
          <p:cNvSpPr>
            <a:spLocks noGrp="1"/>
          </p:cNvSpPr>
          <p:nvPr>
            <p:ph type="body" idx="1"/>
          </p:nvPr>
        </p:nvSpPr>
        <p:spPr/>
        <p:txBody>
          <a:bodyPr/>
          <a:lstStyle/>
          <a:p>
            <a:pPr algn="l" rtl="0"/>
            <a:r>
              <a:rPr lang="en-US" dirty="0"/>
              <a:t>"The best predictor of future behavior is … past behavior"</a:t>
            </a:r>
          </a:p>
          <a:p>
            <a:pPr algn="l" rtl="0"/>
            <a:endParaRPr lang="he-IL" dirty="0"/>
          </a:p>
        </p:txBody>
      </p:sp>
    </p:spTree>
    <p:extLst>
      <p:ext uri="{BB962C8B-B14F-4D97-AF65-F5344CB8AC3E}">
        <p14:creationId xmlns:p14="http://schemas.microsoft.com/office/powerpoint/2010/main" val="145303509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Recall that…</a:t>
            </a:r>
            <a:endParaRPr lang="he-IL" dirty="0"/>
          </a:p>
        </p:txBody>
      </p:sp>
      <p:sp>
        <p:nvSpPr>
          <p:cNvPr id="6" name="Content Placeholder 5"/>
          <p:cNvSpPr>
            <a:spLocks noGrp="1"/>
          </p:cNvSpPr>
          <p:nvPr>
            <p:ph idx="1"/>
          </p:nvPr>
        </p:nvSpPr>
        <p:spPr/>
        <p:txBody>
          <a:bodyPr/>
          <a:lstStyle/>
          <a:p>
            <a:pPr algn="l" rtl="0"/>
            <a:r>
              <a:rPr lang="en-US" dirty="0"/>
              <a:t>Experimental studies of choice behavior document distinct, and sometimes contradictory, deviations from maximization. </a:t>
            </a:r>
            <a:endParaRPr lang="en-US" dirty="0" smtClean="0"/>
          </a:p>
          <a:p>
            <a:pPr algn="l" rtl="0"/>
            <a:endParaRPr lang="en-US" dirty="0"/>
          </a:p>
          <a:p>
            <a:pPr algn="l" rtl="0"/>
            <a:r>
              <a:rPr lang="en-US" dirty="0" smtClean="0"/>
              <a:t>Could those deviations be predicted using machine learning?</a:t>
            </a:r>
          </a:p>
          <a:p>
            <a:pPr algn="l" rtl="0"/>
            <a:endParaRPr lang="he-IL" dirty="0"/>
          </a:p>
        </p:txBody>
      </p:sp>
    </p:spTree>
    <p:extLst>
      <p:ext uri="{BB962C8B-B14F-4D97-AF65-F5344CB8AC3E}">
        <p14:creationId xmlns:p14="http://schemas.microsoft.com/office/powerpoint/2010/main" val="185985353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rtl="0"/>
            <a:r>
              <a:rPr lang="en-US" dirty="0" smtClean="0"/>
              <a:t>Statistical</a:t>
            </a:r>
            <a:endParaRPr lang="he-IL" dirty="0"/>
          </a:p>
        </p:txBody>
      </p:sp>
      <p:sp>
        <p:nvSpPr>
          <p:cNvPr id="6" name="Content Placeholder 5"/>
          <p:cNvSpPr>
            <a:spLocks noGrp="1"/>
          </p:cNvSpPr>
          <p:nvPr>
            <p:ph idx="1"/>
          </p:nvPr>
        </p:nvSpPr>
        <p:spPr/>
        <p:txBody>
          <a:bodyPr>
            <a:normAutofit lnSpcReduction="10000"/>
          </a:bodyPr>
          <a:lstStyle/>
          <a:p>
            <a:pPr algn="l" rtl="0"/>
            <a:r>
              <a:rPr lang="en-US" u="sng" dirty="0" smtClean="0"/>
              <a:t>High-frequency</a:t>
            </a:r>
            <a:r>
              <a:rPr lang="en-US" dirty="0" smtClean="0"/>
              <a:t>, habitual </a:t>
            </a:r>
            <a:r>
              <a:rPr lang="en-US" dirty="0"/>
              <a:t>behaviors are more predictive than infrequent behaviors.</a:t>
            </a:r>
          </a:p>
          <a:p>
            <a:pPr algn="l" rtl="0"/>
            <a:r>
              <a:rPr lang="en-US" dirty="0"/>
              <a:t>Predictions work best over </a:t>
            </a:r>
            <a:r>
              <a:rPr lang="en-US" i="1" u="sng" dirty="0"/>
              <a:t>short time intervals</a:t>
            </a:r>
            <a:r>
              <a:rPr lang="en-US" dirty="0"/>
              <a:t>.</a:t>
            </a:r>
          </a:p>
          <a:p>
            <a:pPr algn="l" rtl="0"/>
            <a:r>
              <a:rPr lang="en-US" dirty="0"/>
              <a:t>The anticipated situation must be </a:t>
            </a:r>
            <a:r>
              <a:rPr lang="en-US" i="1" u="sng" dirty="0" smtClean="0"/>
              <a:t>similar</a:t>
            </a:r>
            <a:r>
              <a:rPr lang="en-US" dirty="0" smtClean="0"/>
              <a:t> to the </a:t>
            </a:r>
            <a:r>
              <a:rPr lang="en-US" dirty="0"/>
              <a:t>past situation that activated the behavior.</a:t>
            </a:r>
          </a:p>
          <a:p>
            <a:pPr algn="l" rtl="0"/>
            <a:r>
              <a:rPr lang="en-US" dirty="0"/>
              <a:t>The behavior must not have been extinguished by corrective or negative feedback. </a:t>
            </a:r>
          </a:p>
          <a:p>
            <a:pPr algn="l" rtl="0"/>
            <a:r>
              <a:rPr lang="en-US" dirty="0"/>
              <a:t>The person must remain essentially </a:t>
            </a:r>
            <a:r>
              <a:rPr lang="en-US" u="sng" dirty="0"/>
              <a:t>unchanged</a:t>
            </a:r>
            <a:r>
              <a:rPr lang="en-US" dirty="0"/>
              <a:t>.</a:t>
            </a:r>
          </a:p>
          <a:p>
            <a:pPr algn="l" rtl="0"/>
            <a:r>
              <a:rPr lang="en-US" dirty="0"/>
              <a:t>The person must be fairly consistent in his or her behaviors.</a:t>
            </a:r>
          </a:p>
          <a:p>
            <a:pPr algn="l" rtl="0"/>
            <a:endParaRPr lang="he-IL" dirty="0"/>
          </a:p>
        </p:txBody>
      </p:sp>
      <p:sp>
        <p:nvSpPr>
          <p:cNvPr id="7" name="Rectangle 6"/>
          <p:cNvSpPr/>
          <p:nvPr/>
        </p:nvSpPr>
        <p:spPr>
          <a:xfrm>
            <a:off x="304800" y="6260068"/>
            <a:ext cx="8019851" cy="369332"/>
          </a:xfrm>
          <a:prstGeom prst="rect">
            <a:avLst/>
          </a:prstGeom>
        </p:spPr>
        <p:txBody>
          <a:bodyPr wrap="square">
            <a:spAutoFit/>
          </a:bodyPr>
          <a:lstStyle/>
          <a:p>
            <a:r>
              <a:rPr lang="en-US" dirty="0"/>
              <a:t>Modeling and Understanding Human Routine Behavior, </a:t>
            </a:r>
            <a:r>
              <a:rPr lang="en-US" dirty="0" err="1"/>
              <a:t>Banovic</a:t>
            </a:r>
            <a:r>
              <a:rPr lang="en-US" dirty="0"/>
              <a:t> et al.  (2016)</a:t>
            </a:r>
          </a:p>
        </p:txBody>
      </p:sp>
    </p:spTree>
    <p:extLst>
      <p:ext uri="{BB962C8B-B14F-4D97-AF65-F5344CB8AC3E}">
        <p14:creationId xmlns:p14="http://schemas.microsoft.com/office/powerpoint/2010/main" val="254289043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Nevertheless…</a:t>
            </a:r>
            <a:endParaRPr lang="he-IL" dirty="0"/>
          </a:p>
        </p:txBody>
      </p:sp>
      <p:sp>
        <p:nvSpPr>
          <p:cNvPr id="3" name="Content Placeholder 2"/>
          <p:cNvSpPr>
            <a:spLocks noGrp="1"/>
          </p:cNvSpPr>
          <p:nvPr>
            <p:ph idx="1"/>
          </p:nvPr>
        </p:nvSpPr>
        <p:spPr/>
        <p:txBody>
          <a:bodyPr>
            <a:normAutofit/>
          </a:bodyPr>
          <a:lstStyle/>
          <a:p>
            <a:pPr algn="l" rtl="0"/>
            <a:r>
              <a:rPr lang="en-US" u="sng" dirty="0" err="1" smtClean="0"/>
              <a:t>Icek</a:t>
            </a:r>
            <a:r>
              <a:rPr lang="en-US" u="sng" dirty="0" smtClean="0"/>
              <a:t> </a:t>
            </a:r>
            <a:r>
              <a:rPr lang="en-US" u="sng" dirty="0" err="1"/>
              <a:t>Ajzen</a:t>
            </a:r>
            <a:r>
              <a:rPr lang="en-US" u="sng" dirty="0"/>
              <a:t> </a:t>
            </a:r>
            <a:r>
              <a:rPr lang="en-US" dirty="0"/>
              <a:t>found </a:t>
            </a:r>
            <a:r>
              <a:rPr lang="en-US" dirty="0" smtClean="0"/>
              <a:t>that </a:t>
            </a:r>
            <a:r>
              <a:rPr lang="en-US" dirty="0"/>
              <a:t>a student's attendance rate for the first eight sessions correlated 0.46 with his or her attendance rate for the second eight sessions. </a:t>
            </a:r>
            <a:endParaRPr lang="en-US" dirty="0" smtClean="0"/>
          </a:p>
          <a:p>
            <a:pPr algn="l" rtl="0"/>
            <a:r>
              <a:rPr lang="en-US" dirty="0" smtClean="0"/>
              <a:t>All </a:t>
            </a:r>
            <a:r>
              <a:rPr lang="en-US" dirty="0"/>
              <a:t>the conditions are in place: Class attendance is a habitual and routinized behavior, the prediction span is very short, and there is little likelihood of meaningful changes in either the situation or the person. </a:t>
            </a:r>
            <a:r>
              <a:rPr lang="en-US" dirty="0" smtClean="0"/>
              <a:t>Yet, </a:t>
            </a:r>
            <a:r>
              <a:rPr lang="en-US" dirty="0"/>
              <a:t>the correlation is far from </a:t>
            </a:r>
            <a:r>
              <a:rPr lang="en-US" dirty="0" smtClean="0"/>
              <a:t>perfect...</a:t>
            </a:r>
            <a:endParaRPr lang="en-US" dirty="0"/>
          </a:p>
          <a:p>
            <a:pPr algn="l" rtl="0"/>
            <a:endParaRPr lang="he-IL" dirty="0"/>
          </a:p>
        </p:txBody>
      </p:sp>
      <p:sp>
        <p:nvSpPr>
          <p:cNvPr id="5" name="Rectangle 4"/>
          <p:cNvSpPr/>
          <p:nvPr/>
        </p:nvSpPr>
        <p:spPr>
          <a:xfrm>
            <a:off x="457200" y="6096000"/>
            <a:ext cx="8458200" cy="646331"/>
          </a:xfrm>
          <a:prstGeom prst="rect">
            <a:avLst/>
          </a:prstGeom>
        </p:spPr>
        <p:txBody>
          <a:bodyPr wrap="square">
            <a:spAutoFit/>
          </a:bodyPr>
          <a:lstStyle/>
          <a:p>
            <a:r>
              <a:rPr lang="en-US" dirty="0" err="1"/>
              <a:t>Ajzen</a:t>
            </a:r>
            <a:r>
              <a:rPr lang="en-US" dirty="0"/>
              <a:t>, </a:t>
            </a:r>
            <a:r>
              <a:rPr lang="en-US" dirty="0" err="1"/>
              <a:t>Icek</a:t>
            </a:r>
            <a:r>
              <a:rPr lang="en-US" dirty="0"/>
              <a:t>. </a:t>
            </a:r>
            <a:r>
              <a:rPr lang="en-US" i="1" dirty="0"/>
              <a:t>Attitudes, personality, and behavior</a:t>
            </a:r>
            <a:r>
              <a:rPr lang="en-US" dirty="0"/>
              <a:t>. McGraw-Hill Education (UK), 2005.‏</a:t>
            </a:r>
            <a:endParaRPr lang="he-IL" dirty="0"/>
          </a:p>
        </p:txBody>
      </p:sp>
    </p:spTree>
    <p:extLst>
      <p:ext uri="{BB962C8B-B14F-4D97-AF65-F5344CB8AC3E}">
        <p14:creationId xmlns:p14="http://schemas.microsoft.com/office/powerpoint/2010/main" val="197007405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dirty="0" smtClean="0"/>
              <a:t>Approaches Part 1</a:t>
            </a:r>
            <a:endParaRPr lang="he-IL" dirty="0"/>
          </a:p>
        </p:txBody>
      </p:sp>
      <p:sp>
        <p:nvSpPr>
          <p:cNvPr id="3" name="Content Placeholder 2"/>
          <p:cNvSpPr>
            <a:spLocks noGrp="1"/>
          </p:cNvSpPr>
          <p:nvPr>
            <p:ph idx="1"/>
          </p:nvPr>
        </p:nvSpPr>
        <p:spPr/>
        <p:txBody>
          <a:bodyPr/>
          <a:lstStyle/>
          <a:p>
            <a:pPr algn="l" rtl="0"/>
            <a:endParaRPr lang="he-IL" dirty="0"/>
          </a:p>
        </p:txBody>
      </p:sp>
      <p:graphicFrame>
        <p:nvGraphicFramePr>
          <p:cNvPr id="4" name="Diagram 3"/>
          <p:cNvGraphicFramePr/>
          <p:nvPr>
            <p:extLst>
              <p:ext uri="{D42A27DB-BD31-4B8C-83A1-F6EECF244321}">
                <p14:modId xmlns:p14="http://schemas.microsoft.com/office/powerpoint/2010/main" val="3409687015"/>
              </p:ext>
            </p:extLst>
          </p:nvPr>
        </p:nvGraphicFramePr>
        <p:xfrm>
          <a:off x="0" y="2032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Straight Arrow Connector 6"/>
          <p:cNvCxnSpPr/>
          <p:nvPr/>
        </p:nvCxnSpPr>
        <p:spPr>
          <a:xfrm flipV="1">
            <a:off x="6781800" y="2057400"/>
            <a:ext cx="0" cy="39624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39000" y="2971800"/>
            <a:ext cx="1371600" cy="369332"/>
          </a:xfrm>
          <a:prstGeom prst="rect">
            <a:avLst/>
          </a:prstGeom>
          <a:noFill/>
        </p:spPr>
        <p:txBody>
          <a:bodyPr wrap="square" rtlCol="1">
            <a:spAutoFit/>
          </a:bodyPr>
          <a:lstStyle/>
          <a:p>
            <a:r>
              <a:rPr lang="en-US" dirty="0" smtClean="0"/>
              <a:t>Complex</a:t>
            </a:r>
            <a:endParaRPr lang="he-IL" dirty="0"/>
          </a:p>
        </p:txBody>
      </p:sp>
      <p:sp>
        <p:nvSpPr>
          <p:cNvPr id="12" name="TextBox 11"/>
          <p:cNvSpPr txBox="1"/>
          <p:nvPr/>
        </p:nvSpPr>
        <p:spPr>
          <a:xfrm>
            <a:off x="7239000" y="3516868"/>
            <a:ext cx="1371600" cy="369332"/>
          </a:xfrm>
          <a:prstGeom prst="rect">
            <a:avLst/>
          </a:prstGeom>
          <a:noFill/>
        </p:spPr>
        <p:txBody>
          <a:bodyPr wrap="square" rtlCol="1">
            <a:spAutoFit/>
          </a:bodyPr>
          <a:lstStyle/>
          <a:p>
            <a:r>
              <a:rPr lang="en-US" dirty="0" smtClean="0"/>
              <a:t>Better?</a:t>
            </a:r>
            <a:endParaRPr lang="he-IL" dirty="0"/>
          </a:p>
        </p:txBody>
      </p:sp>
    </p:spTree>
    <p:extLst>
      <p:ext uri="{BB962C8B-B14F-4D97-AF65-F5344CB8AC3E}">
        <p14:creationId xmlns:p14="http://schemas.microsoft.com/office/powerpoint/2010/main" val="246152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dirty="0" smtClean="0"/>
              <a:t>Approaches Part 2</a:t>
            </a:r>
            <a:endParaRPr lang="he-IL" dirty="0"/>
          </a:p>
        </p:txBody>
      </p:sp>
      <p:sp>
        <p:nvSpPr>
          <p:cNvPr id="3" name="Content Placeholder 2"/>
          <p:cNvSpPr>
            <a:spLocks noGrp="1"/>
          </p:cNvSpPr>
          <p:nvPr>
            <p:ph idx="1"/>
          </p:nvPr>
        </p:nvSpPr>
        <p:spPr/>
        <p:txBody>
          <a:bodyPr/>
          <a:lstStyle/>
          <a:p>
            <a:pPr algn="l" rtl="0"/>
            <a:endParaRPr lang="he-IL" dirty="0"/>
          </a:p>
        </p:txBody>
      </p:sp>
      <p:graphicFrame>
        <p:nvGraphicFramePr>
          <p:cNvPr id="4" name="Diagram 3"/>
          <p:cNvGraphicFramePr/>
          <p:nvPr>
            <p:extLst>
              <p:ext uri="{D42A27DB-BD31-4B8C-83A1-F6EECF244321}">
                <p14:modId xmlns:p14="http://schemas.microsoft.com/office/powerpoint/2010/main" val="2451896774"/>
              </p:ext>
            </p:extLst>
          </p:nvPr>
        </p:nvGraphicFramePr>
        <p:xfrm>
          <a:off x="0" y="2032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Straight Arrow Connector 6"/>
          <p:cNvCxnSpPr/>
          <p:nvPr/>
        </p:nvCxnSpPr>
        <p:spPr>
          <a:xfrm flipV="1">
            <a:off x="6781800" y="2057400"/>
            <a:ext cx="0" cy="39624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39000" y="2971800"/>
            <a:ext cx="1371600" cy="369332"/>
          </a:xfrm>
          <a:prstGeom prst="rect">
            <a:avLst/>
          </a:prstGeom>
          <a:noFill/>
        </p:spPr>
        <p:txBody>
          <a:bodyPr wrap="square" rtlCol="1">
            <a:spAutoFit/>
          </a:bodyPr>
          <a:lstStyle/>
          <a:p>
            <a:r>
              <a:rPr lang="en-US" dirty="0" smtClean="0"/>
              <a:t>Easier</a:t>
            </a:r>
            <a:endParaRPr lang="he-IL" dirty="0"/>
          </a:p>
        </p:txBody>
      </p:sp>
      <p:sp>
        <p:nvSpPr>
          <p:cNvPr id="12" name="TextBox 11"/>
          <p:cNvSpPr txBox="1"/>
          <p:nvPr/>
        </p:nvSpPr>
        <p:spPr>
          <a:xfrm>
            <a:off x="7239000" y="3516868"/>
            <a:ext cx="1371600" cy="369332"/>
          </a:xfrm>
          <a:prstGeom prst="rect">
            <a:avLst/>
          </a:prstGeom>
          <a:noFill/>
        </p:spPr>
        <p:txBody>
          <a:bodyPr wrap="square" rtlCol="1">
            <a:spAutoFit/>
          </a:bodyPr>
          <a:lstStyle/>
          <a:p>
            <a:r>
              <a:rPr lang="en-US" dirty="0" smtClean="0"/>
              <a:t>Better?</a:t>
            </a:r>
            <a:endParaRPr lang="he-IL" dirty="0"/>
          </a:p>
        </p:txBody>
      </p:sp>
    </p:spTree>
    <p:extLst>
      <p:ext uri="{BB962C8B-B14F-4D97-AF65-F5344CB8AC3E}">
        <p14:creationId xmlns:p14="http://schemas.microsoft.com/office/powerpoint/2010/main" val="299503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dirty="0" smtClean="0"/>
              <a:t>Temporal Aspects</a:t>
            </a:r>
            <a:endParaRPr lang="he-IL"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61522817"/>
              </p:ext>
            </p:extLst>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643254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Setting</a:t>
            </a:r>
            <a:endParaRPr lang="he-IL" dirty="0"/>
          </a:p>
        </p:txBody>
      </p:sp>
      <p:sp>
        <p:nvSpPr>
          <p:cNvPr id="6" name="Content Placeholder 5"/>
          <p:cNvSpPr>
            <a:spLocks noGrp="1"/>
          </p:cNvSpPr>
          <p:nvPr>
            <p:ph idx="1"/>
          </p:nvPr>
        </p:nvSpPr>
        <p:spPr/>
        <p:txBody>
          <a:bodyPr/>
          <a:lstStyle/>
          <a:p>
            <a:pPr algn="l" rtl="0"/>
            <a:endParaRPr lang="en-US" dirty="0" smtClean="0"/>
          </a:p>
          <a:p>
            <a:pPr algn="l" rtl="0"/>
            <a:r>
              <a:rPr lang="en-US" dirty="0" smtClean="0"/>
              <a:t>Supervised</a:t>
            </a:r>
          </a:p>
          <a:p>
            <a:pPr algn="l" rtl="0"/>
            <a:r>
              <a:rPr lang="en-US" dirty="0" smtClean="0"/>
              <a:t>Unsupervised</a:t>
            </a:r>
          </a:p>
          <a:p>
            <a:pPr algn="l" rtl="0"/>
            <a:r>
              <a:rPr lang="en-US" dirty="0" smtClean="0"/>
              <a:t>Semi-Supervised</a:t>
            </a:r>
          </a:p>
          <a:p>
            <a:pPr algn="l" rtl="0"/>
            <a:r>
              <a:rPr lang="en-US" dirty="0" smtClean="0"/>
              <a:t>RL</a:t>
            </a:r>
          </a:p>
          <a:p>
            <a:pPr algn="l" rtl="0"/>
            <a:endParaRPr lang="he-IL" dirty="0"/>
          </a:p>
        </p:txBody>
      </p:sp>
    </p:spTree>
    <p:extLst>
      <p:ext uri="{BB962C8B-B14F-4D97-AF65-F5344CB8AC3E}">
        <p14:creationId xmlns:p14="http://schemas.microsoft.com/office/powerpoint/2010/main" val="3839519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6">
                                            <p:txEl>
                                              <p:pRg st="1" end="1"/>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Predicting DM</a:t>
            </a:r>
            <a:endParaRPr lang="he-IL" dirty="0"/>
          </a:p>
        </p:txBody>
      </p:sp>
      <p:sp>
        <p:nvSpPr>
          <p:cNvPr id="3" name="Content Placeholder 2"/>
          <p:cNvSpPr>
            <a:spLocks noGrp="1"/>
          </p:cNvSpPr>
          <p:nvPr>
            <p:ph idx="1"/>
          </p:nvPr>
        </p:nvSpPr>
        <p:spPr/>
        <p:txBody>
          <a:bodyPr/>
          <a:lstStyle/>
          <a:p>
            <a:pPr algn="l" rtl="0"/>
            <a:endParaRPr lang="en-US" dirty="0" smtClean="0"/>
          </a:p>
          <a:p>
            <a:pPr algn="l" rtl="0"/>
            <a:r>
              <a:rPr lang="en-US" dirty="0" smtClean="0"/>
              <a:t>Easier to validate.</a:t>
            </a:r>
          </a:p>
          <a:p>
            <a:pPr algn="l" rtl="0"/>
            <a:r>
              <a:rPr lang="en-US" i="1" u="sng" dirty="0" smtClean="0"/>
              <a:t>Observable</a:t>
            </a:r>
            <a:r>
              <a:rPr lang="en-US" dirty="0" smtClean="0"/>
              <a:t> - No intrusive investigation.</a:t>
            </a:r>
          </a:p>
          <a:p>
            <a:pPr algn="l" rtl="0"/>
            <a:r>
              <a:rPr lang="en-US" dirty="0" smtClean="0"/>
              <a:t>Great </a:t>
            </a:r>
            <a:r>
              <a:rPr lang="en-US" i="1" u="sng" dirty="0" smtClean="0"/>
              <a:t>theoretical</a:t>
            </a:r>
            <a:r>
              <a:rPr lang="en-US" dirty="0" smtClean="0"/>
              <a:t> and </a:t>
            </a:r>
            <a:r>
              <a:rPr lang="en-US" i="1" u="sng" dirty="0" smtClean="0"/>
              <a:t>practical </a:t>
            </a:r>
            <a:r>
              <a:rPr lang="en-US" dirty="0" smtClean="0"/>
              <a:t>benefit</a:t>
            </a:r>
          </a:p>
          <a:p>
            <a:pPr lvl="1" algn="l" rtl="0"/>
            <a:r>
              <a:rPr lang="en-US" dirty="0" smtClean="0"/>
              <a:t>To CS:</a:t>
            </a:r>
          </a:p>
          <a:p>
            <a:pPr lvl="2" algn="l" rtl="0"/>
            <a:r>
              <a:rPr lang="en-US" dirty="0" smtClean="0"/>
              <a:t>Enhancing Human Interaction with Software\Robots…</a:t>
            </a:r>
          </a:p>
          <a:p>
            <a:pPr lvl="2" algn="l" rtl="0"/>
            <a:r>
              <a:rPr lang="en-US" dirty="0" smtClean="0"/>
              <a:t>Training People</a:t>
            </a:r>
          </a:p>
          <a:p>
            <a:pPr lvl="2" algn="l" rtl="0"/>
            <a:r>
              <a:rPr lang="en-US" dirty="0" smtClean="0"/>
              <a:t>Replacing People</a:t>
            </a:r>
          </a:p>
          <a:p>
            <a:pPr lvl="2" algn="l" rtl="0"/>
            <a:r>
              <a:rPr lang="en-US" dirty="0" smtClean="0"/>
              <a:t>Supporting People</a:t>
            </a:r>
          </a:p>
          <a:p>
            <a:pPr lvl="2" algn="l" rtl="0"/>
            <a:r>
              <a:rPr lang="en-US" dirty="0" smtClean="0"/>
              <a:t>…</a:t>
            </a:r>
          </a:p>
        </p:txBody>
      </p:sp>
      <p:pic>
        <p:nvPicPr>
          <p:cNvPr id="10242" name="Picture 2" descr="תוצאת תמונה עבור ‪psyc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066800"/>
            <a:ext cx="2039566"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65162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It’s (supposed to be) easy!</a:t>
            </a:r>
            <a:endParaRPr lang="he-IL" dirty="0"/>
          </a:p>
        </p:txBody>
      </p:sp>
      <p:sp>
        <p:nvSpPr>
          <p:cNvPr id="3" name="Content Placeholder 2"/>
          <p:cNvSpPr>
            <a:spLocks noGrp="1"/>
          </p:cNvSpPr>
          <p:nvPr>
            <p:ph idx="1"/>
          </p:nvPr>
        </p:nvSpPr>
        <p:spPr/>
        <p:txBody>
          <a:bodyPr>
            <a:normAutofit/>
          </a:bodyPr>
          <a:lstStyle/>
          <a:p>
            <a:pPr marL="0" indent="0" algn="l" rtl="0">
              <a:buNone/>
            </a:pPr>
            <a:endParaRPr lang="en-US" i="1" u="sng" dirty="0" smtClean="0"/>
          </a:p>
          <a:p>
            <a:pPr algn="l" rtl="0"/>
            <a:r>
              <a:rPr lang="en-US" i="1" u="sng" dirty="0" smtClean="0"/>
              <a:t>Deep networks </a:t>
            </a:r>
            <a:r>
              <a:rPr lang="en-US" dirty="0" smtClean="0"/>
              <a:t>should answer all our prayers!</a:t>
            </a:r>
          </a:p>
          <a:p>
            <a:pPr algn="l" rtl="0"/>
            <a:endParaRPr lang="en-US" dirty="0"/>
          </a:p>
          <a:p>
            <a:pPr algn="l" rtl="0">
              <a:lnSpc>
                <a:spcPct val="100000"/>
              </a:lnSpc>
            </a:pPr>
            <a:r>
              <a:rPr lang="en-US" dirty="0"/>
              <a:t>Deep learning has demonstrated the possibility of </a:t>
            </a:r>
            <a:br>
              <a:rPr lang="en-US" dirty="0"/>
            </a:br>
            <a:r>
              <a:rPr lang="en-US" dirty="0"/>
              <a:t>stunning predictive performance via learning features</a:t>
            </a:r>
          </a:p>
          <a:p>
            <a:pPr algn="l" rtl="0">
              <a:lnSpc>
                <a:spcPct val="100000"/>
              </a:lnSpc>
            </a:pPr>
            <a:r>
              <a:rPr lang="en-US" dirty="0"/>
              <a:t>Could we </a:t>
            </a:r>
            <a:r>
              <a:rPr lang="en-US" i="1" u="sng" dirty="0"/>
              <a:t>automatically</a:t>
            </a:r>
            <a:r>
              <a:rPr lang="en-US" dirty="0"/>
              <a:t> search for behavioral models?</a:t>
            </a:r>
          </a:p>
          <a:p>
            <a:pPr marL="0" indent="0" algn="l" rtl="0">
              <a:buNone/>
            </a:pPr>
            <a:endParaRPr lang="en-US" dirty="0" smtClean="0"/>
          </a:p>
          <a:p>
            <a:pPr algn="l" rtl="0"/>
            <a:endParaRPr lang="en-US"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0" y="4733925"/>
            <a:ext cx="222885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631378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563138" y="2197199"/>
            <a:ext cx="2297569" cy="2652650"/>
            <a:chOff x="5982195" y="1260000"/>
            <a:chExt cx="4313510" cy="3735110"/>
          </a:xfrm>
        </p:grpSpPr>
        <p:grpSp>
          <p:nvGrpSpPr>
            <p:cNvPr id="33" name="Group 32"/>
            <p:cNvGrpSpPr/>
            <p:nvPr/>
          </p:nvGrpSpPr>
          <p:grpSpPr>
            <a:xfrm>
              <a:off x="6652964" y="1669415"/>
              <a:ext cx="3240000" cy="3240000"/>
              <a:chOff x="6652964" y="1669415"/>
              <a:chExt cx="3240000" cy="3240000"/>
            </a:xfrm>
          </p:grpSpPr>
          <p:sp>
            <p:nvSpPr>
              <p:cNvPr id="41" name="Rectangle 40"/>
              <p:cNvSpPr/>
              <p:nvPr/>
            </p:nvSpPr>
            <p:spPr>
              <a:xfrm>
                <a:off x="6652964" y="1669415"/>
                <a:ext cx="1080000" cy="1080000"/>
              </a:xfrm>
              <a:prstGeom prst="rect">
                <a:avLst/>
              </a:prstGeom>
              <a:solidFill>
                <a:srgbClr val="2F77B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HelveticaNeueLT Com 55 Roman" panose="020B0604020202020204" pitchFamily="34" charset="0"/>
                    <a:ea typeface="Helvetica Neue" charset="0"/>
                    <a:cs typeface="Helvetica Neue" charset="0"/>
                  </a:rPr>
                  <a:t>0, </a:t>
                </a:r>
                <a:r>
                  <a:rPr lang="en-US" dirty="0" smtClean="0">
                    <a:solidFill>
                      <a:schemeClr val="bg1">
                        <a:lumMod val="75000"/>
                      </a:schemeClr>
                    </a:solidFill>
                    <a:latin typeface="HelveticaNeueLT Com 55 Roman" panose="020B0604020202020204" pitchFamily="34" charset="0"/>
                    <a:ea typeface="Helvetica Neue" charset="0"/>
                    <a:cs typeface="Helvetica Neue" charset="0"/>
                  </a:rPr>
                  <a:t>0</a:t>
                </a:r>
                <a:endParaRPr lang="en-US" dirty="0">
                  <a:solidFill>
                    <a:schemeClr val="bg1">
                      <a:lumMod val="75000"/>
                    </a:schemeClr>
                  </a:solidFill>
                  <a:latin typeface="HelveticaNeueLT Com 55 Roman" panose="020B0604020202020204" pitchFamily="34" charset="0"/>
                  <a:ea typeface="Helvetica Neue" charset="0"/>
                  <a:cs typeface="Helvetica Neue" charset="0"/>
                </a:endParaRPr>
              </a:p>
            </p:txBody>
          </p:sp>
          <p:sp>
            <p:nvSpPr>
              <p:cNvPr id="42" name="Rectangle 41"/>
              <p:cNvSpPr/>
              <p:nvPr/>
            </p:nvSpPr>
            <p:spPr>
              <a:xfrm>
                <a:off x="6652964" y="2749415"/>
                <a:ext cx="1080000" cy="1080000"/>
              </a:xfrm>
              <a:prstGeom prst="rect">
                <a:avLst/>
              </a:prstGeom>
              <a:solidFill>
                <a:srgbClr val="2F77B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HelveticaNeueLT Com 55 Roman" panose="020B0604020202020204" pitchFamily="34" charset="0"/>
                    <a:ea typeface="Helvetica Neue" charset="0"/>
                    <a:cs typeface="Helvetica Neue" charset="0"/>
                  </a:rPr>
                  <a:t>1, </a:t>
                </a:r>
                <a:r>
                  <a:rPr lang="en-US" dirty="0" smtClean="0">
                    <a:solidFill>
                      <a:schemeClr val="bg1">
                        <a:lumMod val="75000"/>
                      </a:schemeClr>
                    </a:solidFill>
                    <a:latin typeface="HelveticaNeueLT Com 55 Roman" panose="020B0604020202020204" pitchFamily="34" charset="0"/>
                    <a:ea typeface="Helvetica Neue" charset="0"/>
                    <a:cs typeface="Helvetica Neue" charset="0"/>
                  </a:rPr>
                  <a:t>-1</a:t>
                </a:r>
                <a:endParaRPr lang="en-US" dirty="0">
                  <a:solidFill>
                    <a:schemeClr val="bg1">
                      <a:lumMod val="75000"/>
                    </a:schemeClr>
                  </a:solidFill>
                  <a:latin typeface="HelveticaNeueLT Com 55 Roman" panose="020B0604020202020204" pitchFamily="34" charset="0"/>
                  <a:ea typeface="Helvetica Neue" charset="0"/>
                  <a:cs typeface="Helvetica Neue" charset="0"/>
                </a:endParaRPr>
              </a:p>
            </p:txBody>
          </p:sp>
          <p:sp>
            <p:nvSpPr>
              <p:cNvPr id="43" name="Rectangle 42"/>
              <p:cNvSpPr/>
              <p:nvPr/>
            </p:nvSpPr>
            <p:spPr>
              <a:xfrm>
                <a:off x="6652964" y="3829415"/>
                <a:ext cx="1080000" cy="1080000"/>
              </a:xfrm>
              <a:prstGeom prst="rect">
                <a:avLst/>
              </a:prstGeom>
              <a:solidFill>
                <a:srgbClr val="2F77B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HelveticaNeueLT Com 55 Roman" panose="020B0604020202020204" pitchFamily="34" charset="0"/>
                    <a:ea typeface="Helvetica Neue" charset="0"/>
                    <a:cs typeface="Helvetica Neue" charset="0"/>
                  </a:rPr>
                  <a:t>-2, </a:t>
                </a:r>
                <a:r>
                  <a:rPr lang="en-US" dirty="0" smtClean="0">
                    <a:solidFill>
                      <a:schemeClr val="bg1">
                        <a:lumMod val="75000"/>
                      </a:schemeClr>
                    </a:solidFill>
                    <a:latin typeface="HelveticaNeueLT Com 55 Roman" panose="020B0604020202020204" pitchFamily="34" charset="0"/>
                    <a:ea typeface="Helvetica Neue" charset="0"/>
                    <a:cs typeface="Helvetica Neue" charset="0"/>
                  </a:rPr>
                  <a:t>2</a:t>
                </a:r>
                <a:endParaRPr lang="en-US" dirty="0">
                  <a:solidFill>
                    <a:schemeClr val="bg1">
                      <a:lumMod val="75000"/>
                    </a:schemeClr>
                  </a:solidFill>
                  <a:latin typeface="HelveticaNeueLT Com 55 Roman" panose="020B0604020202020204" pitchFamily="34" charset="0"/>
                  <a:ea typeface="Helvetica Neue" charset="0"/>
                  <a:cs typeface="Helvetica Neue" charset="0"/>
                </a:endParaRPr>
              </a:p>
            </p:txBody>
          </p:sp>
          <p:sp>
            <p:nvSpPr>
              <p:cNvPr id="45" name="Rectangle 44"/>
              <p:cNvSpPr/>
              <p:nvPr/>
            </p:nvSpPr>
            <p:spPr>
              <a:xfrm>
                <a:off x="7732964" y="1669415"/>
                <a:ext cx="1080000" cy="1080000"/>
              </a:xfrm>
              <a:prstGeom prst="rect">
                <a:avLst/>
              </a:prstGeom>
              <a:solidFill>
                <a:srgbClr val="2F77B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HelveticaNeueLT Com 55 Roman" panose="020B0604020202020204" pitchFamily="34" charset="0"/>
                    <a:ea typeface="Helvetica Neue" charset="0"/>
                    <a:cs typeface="Helvetica Neue" charset="0"/>
                  </a:rPr>
                  <a:t>-1, </a:t>
                </a:r>
                <a:r>
                  <a:rPr lang="en-US" dirty="0" smtClean="0">
                    <a:solidFill>
                      <a:schemeClr val="bg1">
                        <a:lumMod val="75000"/>
                      </a:schemeClr>
                    </a:solidFill>
                    <a:latin typeface="HelveticaNeueLT Com 55 Roman" panose="020B0604020202020204" pitchFamily="34" charset="0"/>
                    <a:ea typeface="Helvetica Neue" charset="0"/>
                    <a:cs typeface="Helvetica Neue" charset="0"/>
                  </a:rPr>
                  <a:t>1</a:t>
                </a:r>
                <a:endParaRPr lang="en-US" dirty="0">
                  <a:solidFill>
                    <a:schemeClr val="bg1">
                      <a:lumMod val="75000"/>
                    </a:schemeClr>
                  </a:solidFill>
                  <a:latin typeface="HelveticaNeueLT Com 55 Roman" panose="020B0604020202020204" pitchFamily="34" charset="0"/>
                </a:endParaRPr>
              </a:p>
            </p:txBody>
          </p:sp>
          <p:sp>
            <p:nvSpPr>
              <p:cNvPr id="46" name="Rectangle 45"/>
              <p:cNvSpPr/>
              <p:nvPr/>
            </p:nvSpPr>
            <p:spPr>
              <a:xfrm>
                <a:off x="7732964" y="2749415"/>
                <a:ext cx="1080000" cy="1080000"/>
              </a:xfrm>
              <a:prstGeom prst="rect">
                <a:avLst/>
              </a:prstGeom>
              <a:solidFill>
                <a:srgbClr val="2F77B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HelveticaNeueLT Com 55 Roman" panose="020B0604020202020204" pitchFamily="34" charset="0"/>
                    <a:ea typeface="Helvetica Neue" charset="0"/>
                    <a:cs typeface="Helvetica Neue" charset="0"/>
                  </a:rPr>
                  <a:t>0, </a:t>
                </a:r>
                <a:r>
                  <a:rPr lang="en-US" dirty="0" smtClean="0">
                    <a:solidFill>
                      <a:schemeClr val="bg1">
                        <a:lumMod val="75000"/>
                      </a:schemeClr>
                    </a:solidFill>
                    <a:latin typeface="HelveticaNeueLT Com 55 Roman" panose="020B0604020202020204" pitchFamily="34" charset="0"/>
                    <a:ea typeface="Helvetica Neue" charset="0"/>
                    <a:cs typeface="Helvetica Neue" charset="0"/>
                  </a:rPr>
                  <a:t>0</a:t>
                </a:r>
                <a:endParaRPr lang="en-US" dirty="0">
                  <a:solidFill>
                    <a:schemeClr val="bg1">
                      <a:lumMod val="75000"/>
                    </a:schemeClr>
                  </a:solidFill>
                  <a:latin typeface="HelveticaNeueLT Com 55 Roman" panose="020B0604020202020204" pitchFamily="34" charset="0"/>
                  <a:ea typeface="Helvetica Neue" charset="0"/>
                  <a:cs typeface="Helvetica Neue" charset="0"/>
                </a:endParaRPr>
              </a:p>
            </p:txBody>
          </p:sp>
          <p:sp>
            <p:nvSpPr>
              <p:cNvPr id="47" name="Rectangle 46"/>
              <p:cNvSpPr/>
              <p:nvPr/>
            </p:nvSpPr>
            <p:spPr>
              <a:xfrm>
                <a:off x="7732964" y="3829415"/>
                <a:ext cx="1080000" cy="1080000"/>
              </a:xfrm>
              <a:prstGeom prst="rect">
                <a:avLst/>
              </a:prstGeom>
              <a:solidFill>
                <a:srgbClr val="2F77B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HelveticaNeueLT Com 55 Roman" panose="020B0604020202020204" pitchFamily="34" charset="0"/>
                    <a:ea typeface="Helvetica Neue" charset="0"/>
                    <a:cs typeface="Helvetica Neue" charset="0"/>
                  </a:rPr>
                  <a:t>-1, </a:t>
                </a:r>
                <a:r>
                  <a:rPr lang="en-US" dirty="0" smtClean="0">
                    <a:solidFill>
                      <a:schemeClr val="bg1">
                        <a:lumMod val="75000"/>
                      </a:schemeClr>
                    </a:solidFill>
                    <a:latin typeface="HelveticaNeueLT Com 55 Roman" panose="020B0604020202020204" pitchFamily="34" charset="0"/>
                    <a:ea typeface="Helvetica Neue" charset="0"/>
                    <a:cs typeface="Helvetica Neue" charset="0"/>
                  </a:rPr>
                  <a:t>1</a:t>
                </a:r>
                <a:endParaRPr lang="en-US" dirty="0">
                  <a:solidFill>
                    <a:schemeClr val="bg1">
                      <a:lumMod val="75000"/>
                    </a:schemeClr>
                  </a:solidFill>
                  <a:latin typeface="HelveticaNeueLT Com 55 Roman" panose="020B0604020202020204" pitchFamily="34" charset="0"/>
                  <a:ea typeface="Helvetica Neue" charset="0"/>
                  <a:cs typeface="Helvetica Neue" charset="0"/>
                </a:endParaRPr>
              </a:p>
            </p:txBody>
          </p:sp>
          <p:sp>
            <p:nvSpPr>
              <p:cNvPr id="49" name="Rectangle 48"/>
              <p:cNvSpPr/>
              <p:nvPr/>
            </p:nvSpPr>
            <p:spPr>
              <a:xfrm>
                <a:off x="8812964" y="1669415"/>
                <a:ext cx="1080000" cy="1080000"/>
              </a:xfrm>
              <a:prstGeom prst="rect">
                <a:avLst/>
              </a:prstGeom>
              <a:solidFill>
                <a:srgbClr val="2F77B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HelveticaNeueLT Com 55 Roman" panose="020B0604020202020204" pitchFamily="34" charset="0"/>
                    <a:ea typeface="Helvetica Neue" charset="0"/>
                    <a:cs typeface="Helvetica Neue" charset="0"/>
                  </a:rPr>
                  <a:t>2</a:t>
                </a:r>
                <a:r>
                  <a:rPr lang="en-US" dirty="0" smtClean="0">
                    <a:latin typeface="HelveticaNeueLT Com 55 Roman" panose="020B0604020202020204" pitchFamily="34" charset="0"/>
                    <a:ea typeface="Helvetica Neue" charset="0"/>
                    <a:cs typeface="Helvetica Neue" charset="0"/>
                  </a:rPr>
                  <a:t>, </a:t>
                </a:r>
                <a:r>
                  <a:rPr lang="en-US" dirty="0" smtClean="0">
                    <a:solidFill>
                      <a:schemeClr val="bg1">
                        <a:lumMod val="75000"/>
                      </a:schemeClr>
                    </a:solidFill>
                    <a:latin typeface="HelveticaNeueLT Com 55 Roman" panose="020B0604020202020204" pitchFamily="34" charset="0"/>
                    <a:ea typeface="Helvetica Neue" charset="0"/>
                    <a:cs typeface="Helvetica Neue" charset="0"/>
                  </a:rPr>
                  <a:t>-2</a:t>
                </a:r>
                <a:endParaRPr lang="en-US" dirty="0">
                  <a:solidFill>
                    <a:schemeClr val="bg1">
                      <a:lumMod val="75000"/>
                    </a:schemeClr>
                  </a:solidFill>
                  <a:latin typeface="HelveticaNeueLT Com 55 Roman" panose="020B0604020202020204" pitchFamily="34" charset="0"/>
                  <a:ea typeface="Helvetica Neue" charset="0"/>
                  <a:cs typeface="Helvetica Neue" charset="0"/>
                </a:endParaRPr>
              </a:p>
            </p:txBody>
          </p:sp>
          <p:sp>
            <p:nvSpPr>
              <p:cNvPr id="50" name="Rectangle 49"/>
              <p:cNvSpPr/>
              <p:nvPr/>
            </p:nvSpPr>
            <p:spPr>
              <a:xfrm>
                <a:off x="8812964" y="2749415"/>
                <a:ext cx="1080000" cy="1080000"/>
              </a:xfrm>
              <a:prstGeom prst="rect">
                <a:avLst/>
              </a:prstGeom>
              <a:solidFill>
                <a:srgbClr val="2F77B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HelveticaNeueLT Com 55 Roman" panose="020B0604020202020204" pitchFamily="34" charset="0"/>
                    <a:ea typeface="Helvetica Neue" charset="0"/>
                    <a:cs typeface="Helvetica Neue" charset="0"/>
                  </a:rPr>
                  <a:t>-1, </a:t>
                </a:r>
                <a:r>
                  <a:rPr lang="en-US" dirty="0" smtClean="0">
                    <a:solidFill>
                      <a:schemeClr val="bg1">
                        <a:lumMod val="75000"/>
                      </a:schemeClr>
                    </a:solidFill>
                    <a:latin typeface="HelveticaNeueLT Com 55 Roman" panose="020B0604020202020204" pitchFamily="34" charset="0"/>
                    <a:ea typeface="Helvetica Neue" charset="0"/>
                    <a:cs typeface="Helvetica Neue" charset="0"/>
                  </a:rPr>
                  <a:t>1</a:t>
                </a:r>
                <a:endParaRPr lang="en-US" dirty="0">
                  <a:solidFill>
                    <a:schemeClr val="bg1">
                      <a:lumMod val="75000"/>
                    </a:schemeClr>
                  </a:solidFill>
                  <a:latin typeface="HelveticaNeueLT Com 55 Roman" panose="020B0604020202020204" pitchFamily="34" charset="0"/>
                  <a:ea typeface="Helvetica Neue" charset="0"/>
                  <a:cs typeface="Helvetica Neue" charset="0"/>
                </a:endParaRPr>
              </a:p>
            </p:txBody>
          </p:sp>
          <p:sp>
            <p:nvSpPr>
              <p:cNvPr id="51" name="Rectangle 50"/>
              <p:cNvSpPr/>
              <p:nvPr/>
            </p:nvSpPr>
            <p:spPr>
              <a:xfrm>
                <a:off x="8812964" y="3829415"/>
                <a:ext cx="1080000" cy="1080000"/>
              </a:xfrm>
              <a:prstGeom prst="rect">
                <a:avLst/>
              </a:prstGeom>
              <a:solidFill>
                <a:srgbClr val="2F77B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HelveticaNeueLT Com 55 Roman" panose="020B0604020202020204" pitchFamily="34" charset="0"/>
                    <a:ea typeface="Helvetica Neue" charset="0"/>
                    <a:cs typeface="Helvetica Neue" charset="0"/>
                  </a:rPr>
                  <a:t>0,</a:t>
                </a:r>
                <a:r>
                  <a:rPr lang="en-US" dirty="0" smtClean="0">
                    <a:solidFill>
                      <a:schemeClr val="bg1">
                        <a:lumMod val="75000"/>
                      </a:schemeClr>
                    </a:solidFill>
                    <a:latin typeface="HelveticaNeueLT Com 55 Roman" panose="020B0604020202020204" pitchFamily="34" charset="0"/>
                    <a:ea typeface="Helvetica Neue" charset="0"/>
                    <a:cs typeface="Helvetica Neue" charset="0"/>
                  </a:rPr>
                  <a:t> 0</a:t>
                </a:r>
                <a:endParaRPr lang="en-US" dirty="0">
                  <a:solidFill>
                    <a:schemeClr val="bg1">
                      <a:lumMod val="75000"/>
                    </a:schemeClr>
                  </a:solidFill>
                  <a:latin typeface="HelveticaNeueLT Com 55 Roman" panose="020B0604020202020204" pitchFamily="34" charset="0"/>
                  <a:ea typeface="Helvetica Neue" charset="0"/>
                  <a:cs typeface="Helvetica Neue" charset="0"/>
                </a:endParaRPr>
              </a:p>
            </p:txBody>
          </p:sp>
        </p:grpSp>
        <p:sp>
          <p:nvSpPr>
            <p:cNvPr id="34" name="TextBox 33"/>
            <p:cNvSpPr txBox="1"/>
            <p:nvPr/>
          </p:nvSpPr>
          <p:spPr>
            <a:xfrm>
              <a:off x="6588804" y="1260000"/>
              <a:ext cx="1222465" cy="476707"/>
            </a:xfrm>
            <a:prstGeom prst="rect">
              <a:avLst/>
            </a:prstGeom>
            <a:noFill/>
          </p:spPr>
          <p:txBody>
            <a:bodyPr wrap="none" rtlCol="0">
              <a:spAutoFit/>
            </a:bodyPr>
            <a:lstStyle/>
            <a:p>
              <a:pPr algn="ctr"/>
              <a:r>
                <a:rPr lang="en-US" sz="1600" dirty="0" smtClean="0">
                  <a:latin typeface="HelveticaNeueLT Com 55 Roman" panose="020B0604020202020204" pitchFamily="34" charset="0"/>
                  <a:ea typeface="Helvetica Neue" charset="0"/>
                  <a:cs typeface="Helvetica Neue" charset="0"/>
                </a:rPr>
                <a:t>Rock</a:t>
              </a:r>
              <a:endParaRPr lang="en-US" sz="1600" dirty="0">
                <a:latin typeface="HelveticaNeueLT Com 55 Roman" panose="020B0604020202020204" pitchFamily="34" charset="0"/>
                <a:ea typeface="Helvetica Neue" charset="0"/>
                <a:cs typeface="Helvetica Neue" charset="0"/>
              </a:endParaRPr>
            </a:p>
          </p:txBody>
        </p:sp>
        <p:sp>
          <p:nvSpPr>
            <p:cNvPr id="35" name="TextBox 34"/>
            <p:cNvSpPr txBox="1"/>
            <p:nvPr/>
          </p:nvSpPr>
          <p:spPr>
            <a:xfrm>
              <a:off x="7593567" y="1260000"/>
              <a:ext cx="1372941" cy="476707"/>
            </a:xfrm>
            <a:prstGeom prst="rect">
              <a:avLst/>
            </a:prstGeom>
            <a:noFill/>
          </p:spPr>
          <p:txBody>
            <a:bodyPr wrap="none" rtlCol="0">
              <a:spAutoFit/>
            </a:bodyPr>
            <a:lstStyle/>
            <a:p>
              <a:pPr algn="ctr"/>
              <a:r>
                <a:rPr lang="en-US" sz="1600" dirty="0" smtClean="0">
                  <a:latin typeface="HelveticaNeueLT Com 55 Roman" panose="020B0604020202020204" pitchFamily="34" charset="0"/>
                  <a:ea typeface="Helvetica Neue" charset="0"/>
                  <a:cs typeface="Helvetica Neue" charset="0"/>
                </a:rPr>
                <a:t>Paper</a:t>
              </a:r>
              <a:endParaRPr lang="en-US" sz="1600" dirty="0">
                <a:latin typeface="HelveticaNeueLT Com 55 Roman" panose="020B0604020202020204" pitchFamily="34" charset="0"/>
                <a:ea typeface="Helvetica Neue" charset="0"/>
                <a:cs typeface="Helvetica Neue" charset="0"/>
              </a:endParaRPr>
            </a:p>
          </p:txBody>
        </p:sp>
        <p:sp>
          <p:nvSpPr>
            <p:cNvPr id="36" name="TextBox 35"/>
            <p:cNvSpPr txBox="1"/>
            <p:nvPr/>
          </p:nvSpPr>
          <p:spPr>
            <a:xfrm>
              <a:off x="8495412" y="1260000"/>
              <a:ext cx="1800293" cy="476707"/>
            </a:xfrm>
            <a:prstGeom prst="rect">
              <a:avLst/>
            </a:prstGeom>
            <a:noFill/>
          </p:spPr>
          <p:txBody>
            <a:bodyPr wrap="none" rtlCol="0">
              <a:spAutoFit/>
            </a:bodyPr>
            <a:lstStyle/>
            <a:p>
              <a:pPr algn="ctr"/>
              <a:r>
                <a:rPr lang="en-US" sz="1600" dirty="0" smtClean="0">
                  <a:latin typeface="HelveticaNeueLT Com 55 Roman" panose="020B0604020202020204" pitchFamily="34" charset="0"/>
                  <a:ea typeface="Helvetica Neue" charset="0"/>
                  <a:cs typeface="Helvetica Neue" charset="0"/>
                </a:rPr>
                <a:t>Scissors</a:t>
              </a:r>
              <a:endParaRPr lang="en-US" sz="1600" dirty="0">
                <a:latin typeface="HelveticaNeueLT Com 55 Roman" panose="020B0604020202020204" pitchFamily="34" charset="0"/>
                <a:ea typeface="Helvetica Neue" charset="0"/>
                <a:cs typeface="Helvetica Neue" charset="0"/>
              </a:endParaRPr>
            </a:p>
          </p:txBody>
        </p:sp>
        <p:sp>
          <p:nvSpPr>
            <p:cNvPr id="37" name="TextBox 36"/>
            <p:cNvSpPr txBox="1"/>
            <p:nvPr/>
          </p:nvSpPr>
          <p:spPr>
            <a:xfrm rot="16200000">
              <a:off x="5841575" y="1842197"/>
              <a:ext cx="916849" cy="635609"/>
            </a:xfrm>
            <a:prstGeom prst="rect">
              <a:avLst/>
            </a:prstGeom>
            <a:noFill/>
          </p:spPr>
          <p:txBody>
            <a:bodyPr wrap="none" rtlCol="0">
              <a:spAutoFit/>
            </a:bodyPr>
            <a:lstStyle/>
            <a:p>
              <a:pPr algn="ctr"/>
              <a:r>
                <a:rPr lang="en-US" sz="1600" dirty="0" smtClean="0">
                  <a:latin typeface="HelveticaNeueLT Com 55 Roman" panose="020B0604020202020204" pitchFamily="34" charset="0"/>
                  <a:ea typeface="Helvetica Neue" charset="0"/>
                  <a:cs typeface="Helvetica Neue" charset="0"/>
                </a:rPr>
                <a:t>Rock</a:t>
              </a:r>
              <a:endParaRPr lang="en-US" sz="1600" dirty="0">
                <a:latin typeface="HelveticaNeueLT Com 55 Roman" panose="020B0604020202020204" pitchFamily="34" charset="0"/>
                <a:ea typeface="Helvetica Neue" charset="0"/>
                <a:cs typeface="Helvetica Neue" charset="0"/>
              </a:endParaRPr>
            </a:p>
          </p:txBody>
        </p:sp>
        <p:sp>
          <p:nvSpPr>
            <p:cNvPr id="38" name="TextBox 37"/>
            <p:cNvSpPr txBox="1"/>
            <p:nvPr/>
          </p:nvSpPr>
          <p:spPr>
            <a:xfrm rot="16200000">
              <a:off x="5785149" y="2922196"/>
              <a:ext cx="1029704" cy="635609"/>
            </a:xfrm>
            <a:prstGeom prst="rect">
              <a:avLst/>
            </a:prstGeom>
            <a:noFill/>
          </p:spPr>
          <p:txBody>
            <a:bodyPr wrap="none" rtlCol="0">
              <a:spAutoFit/>
            </a:bodyPr>
            <a:lstStyle/>
            <a:p>
              <a:pPr algn="ctr"/>
              <a:r>
                <a:rPr lang="en-US" sz="1600" dirty="0" smtClean="0">
                  <a:latin typeface="HelveticaNeueLT Com 55 Roman" panose="020B0604020202020204" pitchFamily="34" charset="0"/>
                  <a:ea typeface="Helvetica Neue" charset="0"/>
                  <a:cs typeface="Helvetica Neue" charset="0"/>
                </a:rPr>
                <a:t>Paper</a:t>
              </a:r>
              <a:endParaRPr lang="en-US" sz="1600" dirty="0">
                <a:latin typeface="HelveticaNeueLT Com 55 Roman" panose="020B0604020202020204" pitchFamily="34" charset="0"/>
                <a:ea typeface="Helvetica Neue" charset="0"/>
                <a:cs typeface="Helvetica Neue" charset="0"/>
              </a:endParaRPr>
            </a:p>
          </p:txBody>
        </p:sp>
        <p:sp>
          <p:nvSpPr>
            <p:cNvPr id="39" name="TextBox 38"/>
            <p:cNvSpPr txBox="1"/>
            <p:nvPr/>
          </p:nvSpPr>
          <p:spPr>
            <a:xfrm rot="16200000">
              <a:off x="5624891" y="4002196"/>
              <a:ext cx="1350218" cy="635609"/>
            </a:xfrm>
            <a:prstGeom prst="rect">
              <a:avLst/>
            </a:prstGeom>
            <a:noFill/>
          </p:spPr>
          <p:txBody>
            <a:bodyPr wrap="none" rtlCol="0">
              <a:spAutoFit/>
            </a:bodyPr>
            <a:lstStyle/>
            <a:p>
              <a:pPr algn="ctr"/>
              <a:r>
                <a:rPr lang="en-US" sz="1600" dirty="0" smtClean="0">
                  <a:latin typeface="HelveticaNeueLT Com 55 Roman" panose="020B0604020202020204" pitchFamily="34" charset="0"/>
                  <a:ea typeface="Helvetica Neue" charset="0"/>
                  <a:cs typeface="Helvetica Neue" charset="0"/>
                </a:rPr>
                <a:t>Scissors</a:t>
              </a:r>
              <a:endParaRPr lang="en-US" sz="1600" dirty="0">
                <a:latin typeface="HelveticaNeueLT Com 55 Roman" panose="020B0604020202020204" pitchFamily="34" charset="0"/>
                <a:ea typeface="Helvetica Neue" charset="0"/>
                <a:cs typeface="Helvetica Neue" charset="0"/>
              </a:endParaRPr>
            </a:p>
          </p:txBody>
        </p:sp>
      </p:grpSp>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871" y="1010206"/>
            <a:ext cx="5483638" cy="5485187"/>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77775" t="54676" r="19574" b="38982"/>
          <a:stretch/>
        </p:blipFill>
        <p:spPr>
          <a:xfrm>
            <a:off x="6111163" y="3470274"/>
            <a:ext cx="220265" cy="374650"/>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77890" t="41777" r="19459" b="51881"/>
          <a:stretch/>
        </p:blipFill>
        <p:spPr>
          <a:xfrm>
            <a:off x="6111163" y="4197349"/>
            <a:ext cx="220265" cy="374650"/>
          </a:xfrm>
          <a:prstGeom prst="rect">
            <a:avLst/>
          </a:prstGeom>
        </p:spPr>
      </p:pic>
      <p:sp>
        <p:nvSpPr>
          <p:cNvPr id="9" name="Oval 8"/>
          <p:cNvSpPr/>
          <p:nvPr/>
        </p:nvSpPr>
        <p:spPr>
          <a:xfrm>
            <a:off x="6002429" y="2625071"/>
            <a:ext cx="420012" cy="560016"/>
          </a:xfrm>
          <a:prstGeom prst="ellipse">
            <a:avLst/>
          </a:prstGeom>
          <a:solidFill>
            <a:srgbClr val="2F7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Times New Roman" charset="0"/>
                <a:ea typeface="Times New Roman" charset="0"/>
                <a:cs typeface="Times New Roman" charset="0"/>
              </a:rPr>
              <a:t>R</a:t>
            </a:r>
            <a:endParaRPr lang="en-US" dirty="0">
              <a:latin typeface="Times New Roman" charset="0"/>
              <a:ea typeface="Times New Roman" charset="0"/>
              <a:cs typeface="Times New Roman" charset="0"/>
            </a:endParaRPr>
          </a:p>
        </p:txBody>
      </p:sp>
      <p:sp>
        <p:nvSpPr>
          <p:cNvPr id="17" name="Oval 16"/>
          <p:cNvSpPr/>
          <p:nvPr/>
        </p:nvSpPr>
        <p:spPr>
          <a:xfrm>
            <a:off x="6002429" y="3360091"/>
            <a:ext cx="420012" cy="560016"/>
          </a:xfrm>
          <a:prstGeom prst="ellipse">
            <a:avLst/>
          </a:prstGeom>
          <a:solidFill>
            <a:srgbClr val="2F7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latin typeface="Times New Roman" charset="0"/>
                <a:ea typeface="Times New Roman" charset="0"/>
                <a:cs typeface="Times New Roman" charset="0"/>
              </a:rPr>
              <a:t>P</a:t>
            </a:r>
            <a:endParaRPr lang="en-US" dirty="0">
              <a:latin typeface="Times New Roman" charset="0"/>
              <a:ea typeface="Times New Roman" charset="0"/>
              <a:cs typeface="Times New Roman" charset="0"/>
            </a:endParaRPr>
          </a:p>
        </p:txBody>
      </p:sp>
      <p:sp>
        <p:nvSpPr>
          <p:cNvPr id="18" name="Oval 17"/>
          <p:cNvSpPr/>
          <p:nvPr/>
        </p:nvSpPr>
        <p:spPr>
          <a:xfrm>
            <a:off x="6002429" y="4095111"/>
            <a:ext cx="420012" cy="560016"/>
          </a:xfrm>
          <a:prstGeom prst="ellipse">
            <a:avLst/>
          </a:prstGeom>
          <a:solidFill>
            <a:srgbClr val="2F7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charset="0"/>
                <a:ea typeface="Times New Roman" charset="0"/>
                <a:cs typeface="Times New Roman" charset="0"/>
              </a:rPr>
              <a:t>S</a:t>
            </a:r>
          </a:p>
        </p:txBody>
      </p:sp>
      <p:sp>
        <p:nvSpPr>
          <p:cNvPr id="19" name="Oval 18"/>
          <p:cNvSpPr/>
          <p:nvPr/>
        </p:nvSpPr>
        <p:spPr>
          <a:xfrm>
            <a:off x="6002429" y="3355717"/>
            <a:ext cx="420012" cy="560016"/>
          </a:xfrm>
          <a:prstGeom prst="ellipse">
            <a:avLst/>
          </a:prstGeom>
          <a:solidFill>
            <a:srgbClr val="2F7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charset="0"/>
                <a:ea typeface="Times New Roman" charset="0"/>
                <a:cs typeface="Times New Roman" charset="0"/>
              </a:rPr>
              <a:t>P</a:t>
            </a:r>
          </a:p>
        </p:txBody>
      </p:sp>
      <p:sp>
        <p:nvSpPr>
          <p:cNvPr id="20" name="Oval 19"/>
          <p:cNvSpPr/>
          <p:nvPr/>
        </p:nvSpPr>
        <p:spPr>
          <a:xfrm>
            <a:off x="6002429" y="4095111"/>
            <a:ext cx="420012" cy="560016"/>
          </a:xfrm>
          <a:prstGeom prst="ellipse">
            <a:avLst/>
          </a:prstGeom>
          <a:solidFill>
            <a:srgbClr val="2F7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charset="0"/>
                <a:ea typeface="Times New Roman" charset="0"/>
                <a:cs typeface="Times New Roman" charset="0"/>
              </a:rPr>
              <a:t>S</a:t>
            </a:r>
          </a:p>
        </p:txBody>
      </p:sp>
      <p:sp>
        <p:nvSpPr>
          <p:cNvPr id="23" name="Rectangle 22"/>
          <p:cNvSpPr/>
          <p:nvPr/>
        </p:nvSpPr>
        <p:spPr>
          <a:xfrm>
            <a:off x="6532784" y="2716668"/>
            <a:ext cx="313938" cy="3694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LT Com 55 Roman" panose="020B0604020202020204" pitchFamily="34" charset="0"/>
            </a:endParaRPr>
          </a:p>
        </p:txBody>
      </p:sp>
      <p:sp>
        <p:nvSpPr>
          <p:cNvPr id="24" name="Rectangle 23"/>
          <p:cNvSpPr/>
          <p:nvPr/>
        </p:nvSpPr>
        <p:spPr>
          <a:xfrm>
            <a:off x="6527438" y="3450996"/>
            <a:ext cx="740628" cy="3694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LT Com 55 Roman" panose="020B0604020202020204" pitchFamily="34" charset="0"/>
            </a:endParaRPr>
          </a:p>
        </p:txBody>
      </p:sp>
      <p:sp>
        <p:nvSpPr>
          <p:cNvPr id="25" name="Rectangle 24"/>
          <p:cNvSpPr/>
          <p:nvPr/>
        </p:nvSpPr>
        <p:spPr>
          <a:xfrm>
            <a:off x="6531175" y="4190390"/>
            <a:ext cx="1205055" cy="3694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LT Com 55 Roman" panose="020B0604020202020204" pitchFamily="34" charset="0"/>
            </a:endParaRPr>
          </a:p>
        </p:txBody>
      </p:sp>
      <p:sp>
        <p:nvSpPr>
          <p:cNvPr id="26" name="TextBox 25"/>
          <p:cNvSpPr txBox="1"/>
          <p:nvPr/>
        </p:nvSpPr>
        <p:spPr>
          <a:xfrm>
            <a:off x="6121880" y="2269775"/>
            <a:ext cx="2031325" cy="369332"/>
          </a:xfrm>
          <a:prstGeom prst="rect">
            <a:avLst/>
          </a:prstGeom>
          <a:noFill/>
        </p:spPr>
        <p:txBody>
          <a:bodyPr wrap="none" rtlCol="0">
            <a:spAutoFit/>
          </a:bodyPr>
          <a:lstStyle/>
          <a:p>
            <a:pPr algn="ctr"/>
            <a:r>
              <a:rPr lang="en-US" b="1" dirty="0" smtClean="0">
                <a:latin typeface="HelveticaNeueLT Com 55 Roman" panose="020B0604020202020204" pitchFamily="34" charset="0"/>
              </a:rPr>
              <a:t>Target distribution</a:t>
            </a:r>
            <a:endParaRPr lang="en-US" b="1" dirty="0">
              <a:latin typeface="HelveticaNeueLT Com 55 Roman" panose="020B0604020202020204" pitchFamily="34" charset="0"/>
            </a:endParaRPr>
          </a:p>
        </p:txBody>
      </p:sp>
      <p:sp>
        <p:nvSpPr>
          <p:cNvPr id="4" name="Rectangle 3"/>
          <p:cNvSpPr/>
          <p:nvPr/>
        </p:nvSpPr>
        <p:spPr>
          <a:xfrm>
            <a:off x="228600" y="6135469"/>
            <a:ext cx="8991600" cy="646331"/>
          </a:xfrm>
          <a:prstGeom prst="rect">
            <a:avLst/>
          </a:prstGeom>
        </p:spPr>
        <p:txBody>
          <a:bodyPr wrap="square">
            <a:spAutoFit/>
          </a:bodyPr>
          <a:lstStyle/>
          <a:p>
            <a:r>
              <a:rPr lang="en-US" dirty="0"/>
              <a:t>Deep Learning for Human Strategic Modeling.</a:t>
            </a:r>
            <a:br>
              <a:rPr lang="en-US" dirty="0"/>
            </a:br>
            <a:r>
              <a:rPr lang="en-US" dirty="0"/>
              <a:t>Jason Hartford, James R. Wright, and Kevin </a:t>
            </a:r>
            <a:r>
              <a:rPr lang="en-US" dirty="0" err="1" smtClean="0"/>
              <a:t>Leyton</a:t>
            </a:r>
            <a:r>
              <a:rPr lang="en-US" dirty="0" smtClean="0"/>
              <a:t>-Brown, NIPS 2016</a:t>
            </a:r>
            <a:endParaRPr lang="he-IL" dirty="0"/>
          </a:p>
        </p:txBody>
      </p:sp>
      <p:sp>
        <p:nvSpPr>
          <p:cNvPr id="6" name="Title 5"/>
          <p:cNvSpPr>
            <a:spLocks noGrp="1"/>
          </p:cNvSpPr>
          <p:nvPr>
            <p:ph type="title"/>
          </p:nvPr>
        </p:nvSpPr>
        <p:spPr/>
        <p:txBody>
          <a:bodyPr/>
          <a:lstStyle/>
          <a:p>
            <a:endParaRPr lang="he-IL"/>
          </a:p>
        </p:txBody>
      </p:sp>
    </p:spTree>
    <p:extLst>
      <p:ext uri="{BB962C8B-B14F-4D97-AF65-F5344CB8AC3E}">
        <p14:creationId xmlns:p14="http://schemas.microsoft.com/office/powerpoint/2010/main" val="3141821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39813"/>
            <a:ext cx="7886700" cy="5518484"/>
          </a:xfrm>
        </p:spPr>
        <p:txBody>
          <a:bodyPr>
            <a:normAutofit/>
          </a:bodyPr>
          <a:lstStyle/>
          <a:p>
            <a:pPr marL="0" indent="0" algn="l" rtl="0">
              <a:buNone/>
            </a:pPr>
            <a:endParaRPr lang="en-US" dirty="0" smtClean="0"/>
          </a:p>
          <a:p>
            <a:pPr marL="0" indent="0" algn="l" rtl="0">
              <a:buNone/>
            </a:pPr>
            <a:r>
              <a:rPr lang="en-US" dirty="0" smtClean="0"/>
              <a:t>Architecture* achieves </a:t>
            </a:r>
            <a:r>
              <a:rPr lang="en-US" b="1" dirty="0" smtClean="0">
                <a:solidFill>
                  <a:srgbClr val="FF0000"/>
                </a:solidFill>
              </a:rPr>
              <a:t>state-of-the-art</a:t>
            </a:r>
            <a:r>
              <a:rPr lang="en-US" dirty="0" smtClean="0"/>
              <a:t> performance </a:t>
            </a:r>
            <a:br>
              <a:rPr lang="en-US" dirty="0" smtClean="0"/>
            </a:br>
            <a:r>
              <a:rPr lang="en-US" b="1" dirty="0" smtClean="0">
                <a:solidFill>
                  <a:srgbClr val="FF0000"/>
                </a:solidFill>
              </a:rPr>
              <a:t>predicting human behavior </a:t>
            </a:r>
            <a:r>
              <a:rPr lang="en-US" dirty="0" smtClean="0">
                <a:solidFill>
                  <a:srgbClr val="FF0000"/>
                </a:solidFill>
              </a:rPr>
              <a:t>in normal form games</a:t>
            </a:r>
          </a:p>
          <a:p>
            <a:pPr marL="0" indent="0" algn="l" rtl="0">
              <a:buNone/>
            </a:pPr>
            <a:endParaRPr lang="en-US" b="1" dirty="0" smtClean="0">
              <a:solidFill>
                <a:schemeClr val="accent6"/>
              </a:solidFill>
            </a:endParaRPr>
          </a:p>
          <a:p>
            <a:pPr marL="0" indent="0" algn="l" rtl="0">
              <a:buNone/>
            </a:pPr>
            <a:endParaRPr lang="en-US" b="1" dirty="0">
              <a:solidFill>
                <a:srgbClr val="7030A0"/>
              </a:solidFill>
            </a:endParaRPr>
          </a:p>
          <a:p>
            <a:pPr marL="0" indent="0" algn="l" rtl="0">
              <a:buNone/>
            </a:pPr>
            <a:r>
              <a:rPr lang="en-US" b="1" dirty="0" smtClean="0">
                <a:solidFill>
                  <a:srgbClr val="7030A0"/>
                </a:solidFill>
              </a:rPr>
              <a:t>But.. 2 problems.</a:t>
            </a:r>
            <a:r>
              <a:rPr lang="en-US" b="1" dirty="0" smtClean="0">
                <a:solidFill>
                  <a:schemeClr val="accent6"/>
                </a:solidFill>
              </a:rPr>
              <a:t/>
            </a:r>
            <a:br>
              <a:rPr lang="en-US" b="1" dirty="0" smtClean="0">
                <a:solidFill>
                  <a:schemeClr val="accent6"/>
                </a:solidFill>
              </a:rPr>
            </a:br>
            <a:endParaRPr lang="en-US" dirty="0"/>
          </a:p>
        </p:txBody>
      </p:sp>
      <p:sp>
        <p:nvSpPr>
          <p:cNvPr id="5" name="Rectangle 4"/>
          <p:cNvSpPr/>
          <p:nvPr/>
        </p:nvSpPr>
        <p:spPr>
          <a:xfrm>
            <a:off x="304800" y="5983069"/>
            <a:ext cx="8001000" cy="646331"/>
          </a:xfrm>
          <a:prstGeom prst="rect">
            <a:avLst/>
          </a:prstGeom>
        </p:spPr>
        <p:txBody>
          <a:bodyPr wrap="square">
            <a:spAutoFit/>
          </a:bodyPr>
          <a:lstStyle/>
          <a:p>
            <a:r>
              <a:rPr lang="en-US" dirty="0" smtClean="0"/>
              <a:t>* Deep </a:t>
            </a:r>
            <a:r>
              <a:rPr lang="en-US" dirty="0"/>
              <a:t>Learning for Human Strategic Modeling.</a:t>
            </a:r>
            <a:br>
              <a:rPr lang="en-US" dirty="0"/>
            </a:br>
            <a:r>
              <a:rPr lang="en-US" dirty="0"/>
              <a:t>Jason Hartford, James R. Wright, and Kevin </a:t>
            </a:r>
            <a:r>
              <a:rPr lang="en-US" dirty="0" err="1"/>
              <a:t>Leyton</a:t>
            </a:r>
            <a:r>
              <a:rPr lang="en-US" dirty="0"/>
              <a:t>-Brown, NIPS 2016</a:t>
            </a:r>
            <a:endParaRPr lang="he-IL" dirty="0"/>
          </a:p>
        </p:txBody>
      </p:sp>
    </p:spTree>
    <p:extLst>
      <p:ext uri="{BB962C8B-B14F-4D97-AF65-F5344CB8AC3E}">
        <p14:creationId xmlns:p14="http://schemas.microsoft.com/office/powerpoint/2010/main" val="30547313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 1 - Deep Learning is an art</a:t>
            </a:r>
            <a:endParaRPr lang="he-IL" dirty="0"/>
          </a:p>
        </p:txBody>
      </p:sp>
      <p:sp>
        <p:nvSpPr>
          <p:cNvPr id="3" name="Content Placeholder 2"/>
          <p:cNvSpPr>
            <a:spLocks noGrp="1"/>
          </p:cNvSpPr>
          <p:nvPr>
            <p:ph idx="1"/>
          </p:nvPr>
        </p:nvSpPr>
        <p:spPr/>
        <p:txBody>
          <a:bodyPr/>
          <a:lstStyle/>
          <a:p>
            <a:pPr algn="l" rtl="0"/>
            <a:r>
              <a:rPr lang="en-US" dirty="0" smtClean="0"/>
              <a:t>Not a “one-size-fits-all” solution</a:t>
            </a:r>
          </a:p>
          <a:p>
            <a:pPr algn="l" rtl="0"/>
            <a:endParaRPr lang="en-US" dirty="0" smtClean="0"/>
          </a:p>
          <a:p>
            <a:pPr algn="l" rtl="0"/>
            <a:r>
              <a:rPr lang="en-US" dirty="0" smtClean="0"/>
              <a:t>A lot of tricks.</a:t>
            </a:r>
          </a:p>
        </p:txBody>
      </p:sp>
      <p:sp>
        <p:nvSpPr>
          <p:cNvPr id="4" name="Rectangle 3"/>
          <p:cNvSpPr/>
          <p:nvPr/>
        </p:nvSpPr>
        <p:spPr>
          <a:xfrm>
            <a:off x="381000" y="5562600"/>
            <a:ext cx="8458200" cy="923330"/>
          </a:xfrm>
          <a:prstGeom prst="rect">
            <a:avLst/>
          </a:prstGeom>
        </p:spPr>
        <p:txBody>
          <a:bodyPr wrap="square">
            <a:spAutoFit/>
          </a:bodyPr>
          <a:lstStyle/>
          <a:p>
            <a:r>
              <a:rPr lang="en-US" dirty="0" err="1"/>
              <a:t>Bengio</a:t>
            </a:r>
            <a:r>
              <a:rPr lang="en-US" dirty="0"/>
              <a:t>, </a:t>
            </a:r>
            <a:r>
              <a:rPr lang="en-US" dirty="0" err="1"/>
              <a:t>Yoshua</a:t>
            </a:r>
            <a:r>
              <a:rPr lang="en-US" dirty="0"/>
              <a:t>. "Practical recommendations for gradient-based training of deep architectures." </a:t>
            </a:r>
            <a:r>
              <a:rPr lang="en-US" i="1" dirty="0"/>
              <a:t>Neural networks: Tricks of the trade</a:t>
            </a:r>
            <a:r>
              <a:rPr lang="en-US" dirty="0"/>
              <a:t>. Springer Berlin Heidelberg, 2012. 437-478.‏</a:t>
            </a:r>
            <a:endParaRPr lang="he-IL" dirty="0"/>
          </a:p>
        </p:txBody>
      </p:sp>
      <p:sp>
        <p:nvSpPr>
          <p:cNvPr id="5" name="Rectangle 4"/>
          <p:cNvSpPr/>
          <p:nvPr/>
        </p:nvSpPr>
        <p:spPr>
          <a:xfrm>
            <a:off x="457200" y="4611469"/>
            <a:ext cx="8305800" cy="646331"/>
          </a:xfrm>
          <a:prstGeom prst="rect">
            <a:avLst/>
          </a:prstGeom>
        </p:spPr>
        <p:txBody>
          <a:bodyPr wrap="square">
            <a:spAutoFit/>
          </a:bodyPr>
          <a:lstStyle/>
          <a:p>
            <a:r>
              <a:rPr lang="en-US" dirty="0" err="1"/>
              <a:t>Glorot</a:t>
            </a:r>
            <a:r>
              <a:rPr lang="en-US" dirty="0"/>
              <a:t>, Xavier, and </a:t>
            </a:r>
            <a:r>
              <a:rPr lang="en-US" dirty="0" err="1"/>
              <a:t>Yoshua</a:t>
            </a:r>
            <a:r>
              <a:rPr lang="en-US" dirty="0"/>
              <a:t> </a:t>
            </a:r>
            <a:r>
              <a:rPr lang="en-US" dirty="0" err="1"/>
              <a:t>Bengio</a:t>
            </a:r>
            <a:r>
              <a:rPr lang="en-US" dirty="0"/>
              <a:t>. "Understanding the difficulty of training deep feedforward neural networks." </a:t>
            </a:r>
            <a:r>
              <a:rPr lang="en-US" i="1" dirty="0" err="1"/>
              <a:t>Aistats</a:t>
            </a:r>
            <a:r>
              <a:rPr lang="en-US" dirty="0"/>
              <a:t>. Vol. 9. 2010.‏</a:t>
            </a:r>
            <a:endParaRPr lang="he-IL" dirty="0"/>
          </a:p>
        </p:txBody>
      </p:sp>
    </p:spTree>
    <p:extLst>
      <p:ext uri="{BB962C8B-B14F-4D97-AF65-F5344CB8AC3E}">
        <p14:creationId xmlns:p14="http://schemas.microsoft.com/office/powerpoint/2010/main" val="57025540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229600" cy="1143000"/>
          </a:xfrm>
        </p:spPr>
        <p:txBody>
          <a:bodyPr>
            <a:normAutofit fontScale="90000"/>
          </a:bodyPr>
          <a:lstStyle/>
          <a:p>
            <a:r>
              <a:rPr lang="en-US" b="1" dirty="0" smtClean="0"/>
              <a:t>Prob. 2 - Where is big data coming from?</a:t>
            </a:r>
            <a:endParaRPr lang="en-US" b="1" dirty="0"/>
          </a:p>
        </p:txBody>
      </p:sp>
      <p:sp>
        <p:nvSpPr>
          <p:cNvPr id="3" name="Content Placeholder 2"/>
          <p:cNvSpPr>
            <a:spLocks noGrp="1"/>
          </p:cNvSpPr>
          <p:nvPr>
            <p:ph idx="1"/>
          </p:nvPr>
        </p:nvSpPr>
        <p:spPr>
          <a:xfrm>
            <a:off x="457200" y="2316480"/>
            <a:ext cx="8229600" cy="4389120"/>
          </a:xfrm>
        </p:spPr>
        <p:txBody>
          <a:bodyPr>
            <a:normAutofit/>
          </a:bodyPr>
          <a:lstStyle/>
          <a:p>
            <a:pPr algn="l" rtl="0" fontAlgn="base"/>
            <a:r>
              <a:rPr lang="en-US" sz="3500" dirty="0" smtClean="0"/>
              <a:t>Passive collection:</a:t>
            </a:r>
            <a:endParaRPr lang="en-US" sz="3500" dirty="0"/>
          </a:p>
          <a:p>
            <a:pPr lvl="1" algn="l" rtl="0" fontAlgn="base"/>
            <a:r>
              <a:rPr lang="en-US" dirty="0" smtClean="0"/>
              <a:t>posts </a:t>
            </a:r>
            <a:r>
              <a:rPr lang="en-US" dirty="0"/>
              <a:t>to social media sites</a:t>
            </a:r>
          </a:p>
          <a:p>
            <a:pPr lvl="1" algn="l" rtl="0" fontAlgn="base"/>
            <a:r>
              <a:rPr lang="en-US" dirty="0"/>
              <a:t>digital pictures and videos</a:t>
            </a:r>
          </a:p>
          <a:p>
            <a:pPr lvl="1" algn="l" rtl="0" fontAlgn="base"/>
            <a:r>
              <a:rPr lang="en-US" dirty="0" smtClean="0"/>
              <a:t>GPS </a:t>
            </a:r>
            <a:r>
              <a:rPr lang="en-US" dirty="0"/>
              <a:t>trails</a:t>
            </a:r>
          </a:p>
          <a:p>
            <a:pPr lvl="1" algn="l" rtl="0" fontAlgn="base"/>
            <a:r>
              <a:rPr lang="en-US" dirty="0" smtClean="0"/>
              <a:t>Transaction </a:t>
            </a:r>
            <a:r>
              <a:rPr lang="en-US" dirty="0"/>
              <a:t>records</a:t>
            </a:r>
          </a:p>
          <a:p>
            <a:pPr lvl="1" algn="l" rtl="0" fontAlgn="base"/>
            <a:r>
              <a:rPr lang="en-US" dirty="0"/>
              <a:t>cell </a:t>
            </a:r>
            <a:r>
              <a:rPr lang="en-US" dirty="0" smtClean="0"/>
              <a:t>phones</a:t>
            </a:r>
            <a:endParaRPr lang="en-US" dirty="0"/>
          </a:p>
          <a:p>
            <a:pPr lvl="1" algn="l" rtl="0" fontAlgn="base"/>
            <a:r>
              <a:rPr lang="en-US" dirty="0" smtClean="0"/>
              <a:t>traffic.</a:t>
            </a:r>
          </a:p>
          <a:p>
            <a:pPr lvl="1" algn="l" rtl="0" fontAlgn="base"/>
            <a:r>
              <a:rPr lang="en-US" dirty="0" smtClean="0"/>
              <a:t>Etc.</a:t>
            </a:r>
            <a:endParaRPr lang="en-US" dirty="0"/>
          </a:p>
          <a:p>
            <a:pPr marL="393192" lvl="1" indent="0" algn="l" rtl="0" fontAlgn="base">
              <a:buNone/>
            </a:pPr>
            <a:endParaRPr lang="en-US" dirty="0"/>
          </a:p>
          <a:p>
            <a:pPr lvl="1" algn="l" rtl="0" fontAlgn="base"/>
            <a:endParaRPr lang="en-US" dirty="0" smtClean="0"/>
          </a:p>
          <a:p>
            <a:pPr algn="l" rtl="0"/>
            <a:endParaRPr lang="en-US" dirty="0"/>
          </a:p>
        </p:txBody>
      </p:sp>
      <p:sp>
        <p:nvSpPr>
          <p:cNvPr id="4" name="Slide Number Placeholder 3"/>
          <p:cNvSpPr>
            <a:spLocks noGrp="1"/>
          </p:cNvSpPr>
          <p:nvPr>
            <p:ph type="sldNum" sz="quarter" idx="12"/>
          </p:nvPr>
        </p:nvSpPr>
        <p:spPr/>
        <p:txBody>
          <a:bodyPr/>
          <a:lstStyle/>
          <a:p>
            <a:fld id="{70976B79-0DD0-4D71-841F-0C38EA70C66A}" type="slidenum">
              <a:rPr lang="he-IL" smtClean="0"/>
              <a:pPr/>
              <a:t>114</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3627" y="2438400"/>
            <a:ext cx="3465401" cy="1813560"/>
          </a:xfrm>
          <a:prstGeom prst="rect">
            <a:avLst/>
          </a:prstGeom>
        </p:spPr>
      </p:pic>
      <p:sp>
        <p:nvSpPr>
          <p:cNvPr id="6" name="AutoShape 2" descr="Image result for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Image result for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Image result for facebo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4495800"/>
            <a:ext cx="1905000" cy="1905000"/>
          </a:xfrm>
          <a:prstGeom prst="rect">
            <a:avLst/>
          </a:prstGeom>
        </p:spPr>
      </p:pic>
    </p:spTree>
    <p:extLst>
      <p:ext uri="{BB962C8B-B14F-4D97-AF65-F5344CB8AC3E}">
        <p14:creationId xmlns:p14="http://schemas.microsoft.com/office/powerpoint/2010/main" val="338193818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614" y="381000"/>
            <a:ext cx="8737809" cy="1143000"/>
          </a:xfrm>
          <a:solidFill>
            <a:schemeClr val="bg1"/>
          </a:solidFill>
        </p:spPr>
        <p:txBody>
          <a:bodyPr>
            <a:noAutofit/>
          </a:bodyPr>
          <a:lstStyle/>
          <a:p>
            <a:pPr algn="ctr"/>
            <a:r>
              <a:rPr lang="en-US" sz="3600" b="1" dirty="0" smtClean="0">
                <a:solidFill>
                  <a:schemeClr val="tx1"/>
                </a:solidFill>
              </a:rPr>
              <a:t>Computerized Agents that Interact with People: collecting data is tremendous work</a:t>
            </a:r>
            <a:endParaRPr lang="en-US" sz="3600" b="1" dirty="0">
              <a:solidFill>
                <a:schemeClr val="tx1"/>
              </a:solidFill>
            </a:endParaRPr>
          </a:p>
        </p:txBody>
      </p:sp>
      <p:pic>
        <p:nvPicPr>
          <p:cNvPr id="11" name="Picture 12" descr="https://encrypted-tbn3.gstatic.com/images?q=tbn:ANd9GcTOJEMaSqLLgowsmAd4YRgdHGANpj5pMTGO08I5N5gsdD9ypUZU4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5293" y="4373230"/>
            <a:ext cx="1844402" cy="13815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gm_buick_regal.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71" y="2067999"/>
            <a:ext cx="2217694" cy="1478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4729499" y="5931615"/>
            <a:ext cx="2116927" cy="646331"/>
          </a:xfrm>
          <a:prstGeom prst="rect">
            <a:avLst/>
          </a:prstGeom>
          <a:solidFill>
            <a:schemeClr val="bg1"/>
          </a:solidFill>
          <a:ln w="38100" cmpd="thickThin">
            <a:solidFill>
              <a:schemeClr val="tx1"/>
            </a:solidFill>
          </a:ln>
        </p:spPr>
        <p:txBody>
          <a:bodyPr wrap="square" rtlCol="0">
            <a:spAutoFit/>
          </a:bodyPr>
          <a:lstStyle/>
          <a:p>
            <a:r>
              <a:rPr lang="en-US" b="1" dirty="0" smtClean="0"/>
              <a:t>Automated Speech Therapist  </a:t>
            </a:r>
            <a:endParaRPr lang="en-US" dirty="0"/>
          </a:p>
        </p:txBody>
      </p:sp>
      <p:sp>
        <p:nvSpPr>
          <p:cNvPr id="18" name="TextBox 17"/>
          <p:cNvSpPr txBox="1"/>
          <p:nvPr/>
        </p:nvSpPr>
        <p:spPr>
          <a:xfrm>
            <a:off x="95180" y="3561200"/>
            <a:ext cx="2589412" cy="659633"/>
          </a:xfrm>
          <a:prstGeom prst="rect">
            <a:avLst/>
          </a:prstGeom>
          <a:solidFill>
            <a:schemeClr val="bg1"/>
          </a:solidFill>
          <a:ln w="38100">
            <a:solidFill>
              <a:schemeClr val="tx1"/>
            </a:solidFill>
          </a:ln>
        </p:spPr>
        <p:txBody>
          <a:bodyPr wrap="square" rtlCol="0">
            <a:spAutoFit/>
          </a:bodyPr>
          <a:lstStyle/>
          <a:p>
            <a:r>
              <a:rPr lang="en-US" b="1" dirty="0" smtClean="0"/>
              <a:t>Persuading  people</a:t>
            </a:r>
          </a:p>
          <a:p>
            <a:r>
              <a:rPr lang="en-US" b="1" dirty="0"/>
              <a:t>t</a:t>
            </a:r>
            <a:r>
              <a:rPr lang="en-US" b="1" dirty="0" smtClean="0"/>
              <a:t>o save energy</a:t>
            </a:r>
          </a:p>
        </p:txBody>
      </p:sp>
      <p:pic>
        <p:nvPicPr>
          <p:cNvPr id="25" name="Picture 2" descr="http://upload.wikimedia.org/wikipedia/commons/thumb/d/d4/Flag_of_Israel.svg/250px-Flag_of_Israel.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flipV="1">
            <a:off x="51095" y="4275330"/>
            <a:ext cx="1173446" cy="98558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s://encrypted-tbn0.gstatic.com/images?q=tbn:ANd9GcSJN67bY8RhMLuPLGgSIPBIc-Zq_y-TOLg8NcdM_x2xuQlcX12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0934" y="4334415"/>
            <a:ext cx="1344622" cy="8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6" descr="http://www.mapsofworld.com/images/world-countries-flags/egypt-flag.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38630" y="4290963"/>
            <a:ext cx="1450488" cy="98558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upload.wikimedia.org/wikipedia/commons/thumb/b/b4/Flag_of_Turkey.svg/1200px-Flag_of_Turkey.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785" y="5217463"/>
            <a:ext cx="1357376" cy="9049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encrypted-tbn2.gstatic.com/images?q=tbn:ANd9GcQCbugmJvPqDxxW16trNXDzyErDZbDfsdTGkZARsNukUiqRaTU85w"/>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38630" y="5000963"/>
            <a:ext cx="1395906" cy="937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http://upload.wikimedia.org/wikipedia/commons/thumb/f/fa/Flag_of_the_People's_Republic_of_China.svg/1500px-Flag_of_the_People's_Republic_of_China.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81118" y="5231887"/>
            <a:ext cx="1335741" cy="89049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1095" y="6000298"/>
            <a:ext cx="2294821" cy="646331"/>
          </a:xfrm>
          <a:prstGeom prst="rect">
            <a:avLst/>
          </a:prstGeom>
          <a:solidFill>
            <a:schemeClr val="bg1"/>
          </a:solidFill>
          <a:ln w="28575">
            <a:solidFill>
              <a:schemeClr val="tx1"/>
            </a:solidFill>
          </a:ln>
        </p:spPr>
        <p:txBody>
          <a:bodyPr wrap="square" rtlCol="0">
            <a:spAutoFit/>
          </a:bodyPr>
          <a:lstStyle/>
          <a:p>
            <a:pPr>
              <a:defRPr/>
            </a:pPr>
            <a:r>
              <a:rPr lang="en-US" b="1" dirty="0" smtClean="0"/>
              <a:t>Culture sensitive </a:t>
            </a:r>
          </a:p>
          <a:p>
            <a:pPr>
              <a:defRPr/>
            </a:pPr>
            <a:r>
              <a:rPr lang="en-US" b="1" dirty="0"/>
              <a:t>n</a:t>
            </a:r>
            <a:r>
              <a:rPr lang="en-US" b="1" dirty="0" smtClean="0"/>
              <a:t>egotiation agent </a:t>
            </a:r>
            <a:endParaRPr lang="he-IL" b="1" dirty="0"/>
          </a:p>
        </p:txBody>
      </p:sp>
      <p:pic>
        <p:nvPicPr>
          <p:cNvPr id="22" name="תמונה 104" descr="med-during-full.pn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26330" y="4535360"/>
            <a:ext cx="2370094" cy="148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7107275" y="6000299"/>
            <a:ext cx="1455057" cy="646331"/>
          </a:xfrm>
          <a:prstGeom prst="rect">
            <a:avLst/>
          </a:prstGeom>
          <a:solidFill>
            <a:schemeClr val="bg1"/>
          </a:solidFill>
          <a:ln w="28575">
            <a:solidFill>
              <a:schemeClr val="tx1"/>
            </a:solidFill>
          </a:ln>
        </p:spPr>
        <p:txBody>
          <a:bodyPr wrap="square" rtlCol="0">
            <a:spAutoFit/>
          </a:bodyPr>
          <a:lstStyle/>
          <a:p>
            <a:pPr>
              <a:defRPr/>
            </a:pPr>
            <a:r>
              <a:rPr lang="en-US" b="1" dirty="0"/>
              <a:t>Automated </a:t>
            </a:r>
            <a:endParaRPr lang="en-US" b="1" dirty="0" smtClean="0"/>
          </a:p>
          <a:p>
            <a:pPr>
              <a:defRPr/>
            </a:pPr>
            <a:r>
              <a:rPr lang="en-US" b="1" dirty="0" smtClean="0"/>
              <a:t>mediators</a:t>
            </a:r>
            <a:endParaRPr lang="he-IL" b="1" dirty="0"/>
          </a:p>
        </p:txBody>
      </p:sp>
      <p:sp>
        <p:nvSpPr>
          <p:cNvPr id="24" name="TextBox 23"/>
          <p:cNvSpPr txBox="1"/>
          <p:nvPr/>
        </p:nvSpPr>
        <p:spPr>
          <a:xfrm>
            <a:off x="2390001" y="5964401"/>
            <a:ext cx="2294821" cy="646331"/>
          </a:xfrm>
          <a:prstGeom prst="rect">
            <a:avLst/>
          </a:prstGeom>
          <a:solidFill>
            <a:schemeClr val="bg1"/>
          </a:solidFill>
          <a:ln w="28575">
            <a:solidFill>
              <a:schemeClr val="tx1"/>
            </a:solidFill>
          </a:ln>
        </p:spPr>
        <p:txBody>
          <a:bodyPr wrap="square" rtlCol="0">
            <a:spAutoFit/>
          </a:bodyPr>
          <a:lstStyle/>
          <a:p>
            <a:pPr>
              <a:defRPr/>
            </a:pPr>
            <a:r>
              <a:rPr lang="en-US" b="1" dirty="0" smtClean="0"/>
              <a:t>Agent supports Argumentation</a:t>
            </a:r>
            <a:endParaRPr lang="he-IL" b="1" dirty="0"/>
          </a:p>
        </p:txBody>
      </p:sp>
      <p:pic>
        <p:nvPicPr>
          <p:cNvPr id="23" name="Picture 1" descr="image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47192" y="1931472"/>
            <a:ext cx="1974950" cy="135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22" name="Picture 2" descr="C:\Users\user\AppData\Local\Microsoft\Windows\Temporary Internet Files\Content.Outlook\G2I95GG6\VirtualSuspect3.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18964" y="1920586"/>
            <a:ext cx="2509532" cy="164524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blog.netsciwestpoint.org/wp-content/uploads/2012/02/MTTs.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99140" y="1887705"/>
            <a:ext cx="2529329" cy="1641812"/>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2684592" y="3134086"/>
            <a:ext cx="1730701" cy="1200329"/>
          </a:xfrm>
          <a:prstGeom prst="rect">
            <a:avLst/>
          </a:prstGeom>
          <a:solidFill>
            <a:schemeClr val="bg1"/>
          </a:solidFill>
          <a:ln w="38100">
            <a:solidFill>
              <a:schemeClr val="tx1"/>
            </a:solidFill>
          </a:ln>
        </p:spPr>
        <p:txBody>
          <a:bodyPr wrap="square">
            <a:spAutoFit/>
          </a:bodyPr>
          <a:lstStyle/>
          <a:p>
            <a:pPr algn="l"/>
            <a:r>
              <a:rPr lang="en-US" b="1" dirty="0" smtClean="0"/>
              <a:t>Supporting Teams of Robots &amp; Operator</a:t>
            </a:r>
          </a:p>
        </p:txBody>
      </p:sp>
      <p:sp>
        <p:nvSpPr>
          <p:cNvPr id="21" name="Rectangle 20"/>
          <p:cNvSpPr/>
          <p:nvPr/>
        </p:nvSpPr>
        <p:spPr>
          <a:xfrm>
            <a:off x="6526553" y="3632182"/>
            <a:ext cx="2701943" cy="646331"/>
          </a:xfrm>
          <a:prstGeom prst="rect">
            <a:avLst/>
          </a:prstGeom>
          <a:solidFill>
            <a:schemeClr val="bg1"/>
          </a:solidFill>
          <a:ln w="38100">
            <a:solidFill>
              <a:schemeClr val="tx1"/>
            </a:solidFill>
          </a:ln>
        </p:spPr>
        <p:txBody>
          <a:bodyPr wrap="square">
            <a:spAutoFit/>
          </a:bodyPr>
          <a:lstStyle/>
          <a:p>
            <a:pPr algn="l"/>
            <a:r>
              <a:rPr lang="en-US" b="1" dirty="0" smtClean="0"/>
              <a:t>Virtual suspect for training investigators</a:t>
            </a:r>
          </a:p>
        </p:txBody>
      </p:sp>
      <p:sp>
        <p:nvSpPr>
          <p:cNvPr id="16" name="Rectangle 15"/>
          <p:cNvSpPr/>
          <p:nvPr/>
        </p:nvSpPr>
        <p:spPr>
          <a:xfrm>
            <a:off x="4207113" y="3595018"/>
            <a:ext cx="2294822" cy="646331"/>
          </a:xfrm>
          <a:prstGeom prst="rect">
            <a:avLst/>
          </a:prstGeom>
          <a:solidFill>
            <a:schemeClr val="bg1"/>
          </a:solidFill>
          <a:ln w="38100">
            <a:solidFill>
              <a:schemeClr val="tx1"/>
            </a:solidFill>
          </a:ln>
        </p:spPr>
        <p:txBody>
          <a:bodyPr wrap="square">
            <a:spAutoFit/>
          </a:bodyPr>
          <a:lstStyle/>
          <a:p>
            <a:pPr algn="l"/>
            <a:r>
              <a:rPr lang="en-US" b="1" dirty="0" smtClean="0"/>
              <a:t>Training people in </a:t>
            </a:r>
          </a:p>
          <a:p>
            <a:pPr algn="l" rtl="0"/>
            <a:r>
              <a:rPr lang="en-US" b="1" dirty="0" smtClean="0"/>
              <a:t>negotiations</a:t>
            </a:r>
          </a:p>
        </p:txBody>
      </p:sp>
    </p:spTree>
    <p:extLst>
      <p:ext uri="{BB962C8B-B14F-4D97-AF65-F5344CB8AC3E}">
        <p14:creationId xmlns:p14="http://schemas.microsoft.com/office/powerpoint/2010/main" val="70698237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rmAutofit fontScale="90000"/>
          </a:bodyPr>
          <a:lstStyle/>
          <a:p>
            <a:r>
              <a:rPr lang="en-US" dirty="0"/>
              <a:t>Task and </a:t>
            </a:r>
            <a:r>
              <a:rPr lang="en-US" dirty="0" smtClean="0"/>
              <a:t>Goal </a:t>
            </a:r>
            <a:r>
              <a:rPr lang="en-US" dirty="0"/>
              <a:t>Oriented Data </a:t>
            </a:r>
            <a:r>
              <a:rPr lang="en-US" dirty="0" smtClean="0"/>
              <a:t/>
            </a:r>
            <a:br>
              <a:rPr lang="en-US" dirty="0" smtClean="0"/>
            </a:br>
            <a:r>
              <a:rPr lang="en-US" dirty="0" smtClean="0"/>
              <a:t>Collection </a:t>
            </a:r>
            <a:r>
              <a:rPr lang="en-US" dirty="0"/>
              <a:t>is </a:t>
            </a:r>
            <a:r>
              <a:rPr lang="en-US" dirty="0" smtClean="0"/>
              <a:t>Difficult</a:t>
            </a:r>
            <a:endParaRPr lang="en-US" dirty="0"/>
          </a:p>
        </p:txBody>
      </p:sp>
      <p:sp>
        <p:nvSpPr>
          <p:cNvPr id="3" name="Content Placeholder 2"/>
          <p:cNvSpPr>
            <a:spLocks noGrp="1"/>
          </p:cNvSpPr>
          <p:nvPr>
            <p:ph idx="1"/>
          </p:nvPr>
        </p:nvSpPr>
        <p:spPr>
          <a:xfrm>
            <a:off x="457200" y="2392680"/>
            <a:ext cx="8229600" cy="4389120"/>
          </a:xfrm>
        </p:spPr>
        <p:txBody>
          <a:bodyPr/>
          <a:lstStyle/>
          <a:p>
            <a:pPr algn="l" rtl="0"/>
            <a:r>
              <a:rPr lang="en-US" dirty="0" smtClean="0"/>
              <a:t>Need to create the situation for the collection of relevant data.</a:t>
            </a:r>
          </a:p>
          <a:p>
            <a:pPr algn="l" rtl="0"/>
            <a:r>
              <a:rPr lang="en-US" dirty="0" smtClean="0"/>
              <a:t>For human-agent interaction, the behavior of the agent may change the human’s behavior.</a:t>
            </a:r>
          </a:p>
          <a:p>
            <a:pPr marL="0" indent="0" algn="l" rtl="0">
              <a:buNone/>
            </a:pPr>
            <a:endParaRPr lang="en-US" dirty="0" smtClean="0"/>
          </a:p>
          <a:p>
            <a:pPr algn="l" rtl="0"/>
            <a:r>
              <a:rPr lang="en-US" dirty="0" smtClean="0"/>
              <a:t>Choosing the right incentives.</a:t>
            </a:r>
          </a:p>
          <a:p>
            <a:pPr algn="l" rtl="0"/>
            <a:r>
              <a:rPr lang="en-US" dirty="0" smtClean="0"/>
              <a:t>Abstraction or real situation?</a:t>
            </a:r>
          </a:p>
          <a:p>
            <a:pPr algn="l" rtl="0"/>
            <a:r>
              <a:rPr lang="en-US" dirty="0" smtClean="0"/>
              <a:t>Avoid confirmation Bias</a:t>
            </a:r>
          </a:p>
          <a:p>
            <a:pPr algn="l" rtl="0"/>
            <a:r>
              <a:rPr lang="en-US" dirty="0" smtClean="0"/>
              <a:t>Etc…</a:t>
            </a:r>
          </a:p>
          <a:p>
            <a:pPr algn="l" rtl="0"/>
            <a:endParaRPr lang="en-US" dirty="0" smtClean="0"/>
          </a:p>
          <a:p>
            <a:pPr algn="l" rtl="0"/>
            <a:endParaRPr lang="en-US" dirty="0" smtClean="0"/>
          </a:p>
          <a:p>
            <a:pPr algn="l" rtl="0"/>
            <a:endParaRPr lang="en-US" dirty="0"/>
          </a:p>
        </p:txBody>
      </p:sp>
      <p:pic>
        <p:nvPicPr>
          <p:cNvPr id="8" name="Picture 2" descr="C:\Users\user\Desktop\Pictures\sar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2537" y="5278437"/>
            <a:ext cx="1541463" cy="1541463"/>
          </a:xfrm>
          <a:prstGeom prst="rect">
            <a:avLst/>
          </a:prstGeom>
          <a:noFill/>
          <a:extLst>
            <a:ext uri="{909E8E84-426E-40DD-AFC4-6F175D3DCCD1}">
              <a14:hiddenFill xmlns:a14="http://schemas.microsoft.com/office/drawing/2010/main">
                <a:solidFill>
                  <a:srgbClr val="FFFFFF"/>
                </a:solidFill>
              </a14:hiddenFill>
            </a:ext>
          </a:extLst>
        </p:spPr>
      </p:pic>
      <p:sp>
        <p:nvSpPr>
          <p:cNvPr id="9" name="Oval Callout 8"/>
          <p:cNvSpPr/>
          <p:nvPr/>
        </p:nvSpPr>
        <p:spPr>
          <a:xfrm>
            <a:off x="3238500" y="3581400"/>
            <a:ext cx="4800600" cy="2057400"/>
          </a:xfrm>
          <a:prstGeom prst="wedgeEllipseCallout">
            <a:avLst>
              <a:gd name="adj1" fmla="val 45834"/>
              <a:gd name="adj2" fmla="val 51389"/>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smtClean="0"/>
              <a:t>People keep ruining our experiments…</a:t>
            </a:r>
            <a:endParaRPr lang="he-IL" sz="2800" dirty="0"/>
          </a:p>
        </p:txBody>
      </p:sp>
    </p:spTree>
    <p:extLst>
      <p:ext uri="{BB962C8B-B14F-4D97-AF65-F5344CB8AC3E}">
        <p14:creationId xmlns:p14="http://schemas.microsoft.com/office/powerpoint/2010/main" val="58480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Supervised </a:t>
            </a:r>
            <a:r>
              <a:rPr lang="en-US" sz="4400" dirty="0" smtClean="0"/>
              <a:t>learning</a:t>
            </a:r>
            <a:endParaRPr lang="en-US" sz="4400" dirty="0"/>
          </a:p>
        </p:txBody>
      </p:sp>
      <p:sp>
        <p:nvSpPr>
          <p:cNvPr id="3" name="Content Placeholder 2"/>
          <p:cNvSpPr>
            <a:spLocks noGrp="1"/>
          </p:cNvSpPr>
          <p:nvPr>
            <p:ph idx="1"/>
          </p:nvPr>
        </p:nvSpPr>
        <p:spPr/>
        <p:txBody>
          <a:bodyPr>
            <a:normAutofit/>
          </a:bodyPr>
          <a:lstStyle/>
          <a:p>
            <a:pPr algn="l" rtl="0"/>
            <a:r>
              <a:rPr lang="en-US" sz="3200" dirty="0" smtClean="0"/>
              <a:t>Decision tree</a:t>
            </a:r>
          </a:p>
          <a:p>
            <a:pPr algn="l" rtl="0"/>
            <a:r>
              <a:rPr lang="en-US" sz="3200" dirty="0" smtClean="0"/>
              <a:t>Perceptron</a:t>
            </a:r>
          </a:p>
          <a:p>
            <a:pPr algn="l" rtl="0"/>
            <a:r>
              <a:rPr lang="en-US" sz="3200" dirty="0" smtClean="0"/>
              <a:t>Artificial neural network</a:t>
            </a:r>
          </a:p>
          <a:p>
            <a:pPr algn="l" rtl="0"/>
            <a:r>
              <a:rPr lang="en-US" sz="3200" dirty="0" smtClean="0"/>
              <a:t>Bayesian approach</a:t>
            </a:r>
          </a:p>
          <a:p>
            <a:pPr algn="l" rtl="0"/>
            <a:r>
              <a:rPr lang="en-US" sz="3200" dirty="0" smtClean="0"/>
              <a:t>Genetic Algorithms</a:t>
            </a:r>
          </a:p>
          <a:p>
            <a:pPr algn="l" rtl="0"/>
            <a:r>
              <a:rPr lang="en-US" sz="3200" dirty="0" smtClean="0"/>
              <a:t>Etc.</a:t>
            </a:r>
          </a:p>
          <a:p>
            <a:pPr algn="l" rtl="0"/>
            <a:endParaRPr lang="en-US" sz="3200" dirty="0"/>
          </a:p>
        </p:txBody>
      </p:sp>
      <p:pic>
        <p:nvPicPr>
          <p:cNvPr id="5" name="Picture 6" descr="http://sewlindsaysew.files.wordpress.com/2014/05/challenge-accept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5512" y="3657600"/>
            <a:ext cx="2767488"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28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algn="l" rtl="0" eaLnBrk="0" fontAlgn="base" hangingPunct="0">
              <a:spcBef>
                <a:spcPct val="0"/>
              </a:spcBef>
              <a:spcAft>
                <a:spcPct val="0"/>
              </a:spcAft>
              <a:defRPr sz="2400">
                <a:solidFill>
                  <a:schemeClr val="tx1"/>
                </a:solidFill>
                <a:latin typeface="Tahoma" pitchFamily="34" charset="0"/>
              </a:defRPr>
            </a:lvl6pPr>
            <a:lvl7pPr marL="2971800" indent="-228600" algn="l" rtl="0" eaLnBrk="0" fontAlgn="base" hangingPunct="0">
              <a:spcBef>
                <a:spcPct val="0"/>
              </a:spcBef>
              <a:spcAft>
                <a:spcPct val="0"/>
              </a:spcAft>
              <a:defRPr sz="2400">
                <a:solidFill>
                  <a:schemeClr val="tx1"/>
                </a:solidFill>
                <a:latin typeface="Tahoma" pitchFamily="34" charset="0"/>
              </a:defRPr>
            </a:lvl7pPr>
            <a:lvl8pPr marL="3429000" indent="-228600" algn="l" rtl="0" eaLnBrk="0" fontAlgn="base" hangingPunct="0">
              <a:spcBef>
                <a:spcPct val="0"/>
              </a:spcBef>
              <a:spcAft>
                <a:spcPct val="0"/>
              </a:spcAft>
              <a:defRPr sz="2400">
                <a:solidFill>
                  <a:schemeClr val="tx1"/>
                </a:solidFill>
                <a:latin typeface="Tahoma" pitchFamily="34" charset="0"/>
              </a:defRPr>
            </a:lvl8pPr>
            <a:lvl9pPr marL="3886200" indent="-228600" algn="l" rtl="0" eaLnBrk="0" fontAlgn="base" hangingPunct="0">
              <a:spcBef>
                <a:spcPct val="0"/>
              </a:spcBef>
              <a:spcAft>
                <a:spcPct val="0"/>
              </a:spcAft>
              <a:defRPr sz="2400">
                <a:solidFill>
                  <a:schemeClr val="tx1"/>
                </a:solidFill>
                <a:latin typeface="Tahoma" pitchFamily="34" charset="0"/>
              </a:defRPr>
            </a:lvl9pPr>
          </a:lstStyle>
          <a:p>
            <a:pPr eaLnBrk="1" hangingPunct="1"/>
            <a:fld id="{CEA2B20B-CE37-48D3-8449-D945B0949E54}" type="slidenum">
              <a:rPr lang="he-IL" altLang="he-IL" sz="1400"/>
              <a:pPr eaLnBrk="1" hangingPunct="1"/>
              <a:t>118</a:t>
            </a:fld>
            <a:endParaRPr lang="en-US" altLang="he-IL" sz="1400"/>
          </a:p>
        </p:txBody>
      </p:sp>
      <p:sp>
        <p:nvSpPr>
          <p:cNvPr id="6147" name="Line 2"/>
          <p:cNvSpPr>
            <a:spLocks noChangeShapeType="1"/>
          </p:cNvSpPr>
          <p:nvPr/>
        </p:nvSpPr>
        <p:spPr bwMode="auto">
          <a:xfrm flipH="1">
            <a:off x="1600200" y="2209800"/>
            <a:ext cx="2590800" cy="16764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he-IL"/>
          </a:p>
        </p:txBody>
      </p:sp>
      <p:sp>
        <p:nvSpPr>
          <p:cNvPr id="6148" name="Line 3"/>
          <p:cNvSpPr>
            <a:spLocks noChangeShapeType="1"/>
          </p:cNvSpPr>
          <p:nvPr/>
        </p:nvSpPr>
        <p:spPr bwMode="auto">
          <a:xfrm>
            <a:off x="4876800" y="2209800"/>
            <a:ext cx="1905000" cy="1676400"/>
          </a:xfrm>
          <a:prstGeom prst="line">
            <a:avLst/>
          </a:prstGeom>
          <a:noFill/>
          <a:ln w="38100">
            <a:solidFill>
              <a:schemeClr val="tx1"/>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he-IL"/>
          </a:p>
        </p:txBody>
      </p:sp>
      <p:sp>
        <p:nvSpPr>
          <p:cNvPr id="6149" name="Line 4"/>
          <p:cNvSpPr>
            <a:spLocks noChangeShapeType="1"/>
          </p:cNvSpPr>
          <p:nvPr/>
        </p:nvSpPr>
        <p:spPr bwMode="auto">
          <a:xfrm flipH="1">
            <a:off x="457200" y="4343400"/>
            <a:ext cx="914400" cy="14478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he-IL"/>
          </a:p>
        </p:txBody>
      </p:sp>
      <p:sp>
        <p:nvSpPr>
          <p:cNvPr id="6150" name="Line 5"/>
          <p:cNvSpPr>
            <a:spLocks noChangeShapeType="1"/>
          </p:cNvSpPr>
          <p:nvPr/>
        </p:nvSpPr>
        <p:spPr bwMode="auto">
          <a:xfrm>
            <a:off x="1676400" y="4343400"/>
            <a:ext cx="1066800" cy="14478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he-IL"/>
          </a:p>
        </p:txBody>
      </p:sp>
      <p:sp>
        <p:nvSpPr>
          <p:cNvPr id="6151" name="Line 6"/>
          <p:cNvSpPr>
            <a:spLocks noChangeShapeType="1"/>
          </p:cNvSpPr>
          <p:nvPr/>
        </p:nvSpPr>
        <p:spPr bwMode="auto">
          <a:xfrm>
            <a:off x="4419600" y="2286000"/>
            <a:ext cx="0" cy="1600200"/>
          </a:xfrm>
          <a:prstGeom prst="line">
            <a:avLst/>
          </a:prstGeom>
          <a:noFill/>
          <a:ln w="38100">
            <a:solidFill>
              <a:schemeClr val="tx1"/>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he-IL"/>
          </a:p>
        </p:txBody>
      </p:sp>
      <p:sp>
        <p:nvSpPr>
          <p:cNvPr id="6152" name="Rectangle 7"/>
          <p:cNvSpPr>
            <a:spLocks noGrp="1" noChangeArrowheads="1"/>
          </p:cNvSpPr>
          <p:nvPr>
            <p:ph type="title"/>
          </p:nvPr>
        </p:nvSpPr>
        <p:spPr/>
        <p:txBody>
          <a:bodyPr/>
          <a:lstStyle/>
          <a:p>
            <a:pPr eaLnBrk="1" hangingPunct="1"/>
            <a:r>
              <a:rPr lang="en-US" altLang="he-IL" smtClean="0"/>
              <a:t>Decision Tree for PlayTennis</a:t>
            </a:r>
          </a:p>
        </p:txBody>
      </p:sp>
      <p:sp>
        <p:nvSpPr>
          <p:cNvPr id="6153" name="Text Box 8"/>
          <p:cNvSpPr txBox="1">
            <a:spLocks noChangeArrowheads="1"/>
          </p:cNvSpPr>
          <p:nvPr/>
        </p:nvSpPr>
        <p:spPr bwMode="auto">
          <a:xfrm>
            <a:off x="3810000" y="1752600"/>
            <a:ext cx="1262063" cy="495300"/>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algn="l" rtl="0" eaLnBrk="0" fontAlgn="base" hangingPunct="0">
              <a:spcBef>
                <a:spcPct val="0"/>
              </a:spcBef>
              <a:spcAft>
                <a:spcPct val="0"/>
              </a:spcAft>
              <a:defRPr sz="2400">
                <a:solidFill>
                  <a:schemeClr val="tx1"/>
                </a:solidFill>
                <a:latin typeface="Tahoma" pitchFamily="34" charset="0"/>
              </a:defRPr>
            </a:lvl6pPr>
            <a:lvl7pPr marL="2971800" indent="-228600" algn="l" rtl="0" eaLnBrk="0" fontAlgn="base" hangingPunct="0">
              <a:spcBef>
                <a:spcPct val="0"/>
              </a:spcBef>
              <a:spcAft>
                <a:spcPct val="0"/>
              </a:spcAft>
              <a:defRPr sz="2400">
                <a:solidFill>
                  <a:schemeClr val="tx1"/>
                </a:solidFill>
                <a:latin typeface="Tahoma" pitchFamily="34" charset="0"/>
              </a:defRPr>
            </a:lvl7pPr>
            <a:lvl8pPr marL="3429000" indent="-228600" algn="l" rtl="0" eaLnBrk="0" fontAlgn="base" hangingPunct="0">
              <a:spcBef>
                <a:spcPct val="0"/>
              </a:spcBef>
              <a:spcAft>
                <a:spcPct val="0"/>
              </a:spcAft>
              <a:defRPr sz="2400">
                <a:solidFill>
                  <a:schemeClr val="tx1"/>
                </a:solidFill>
                <a:latin typeface="Tahoma" pitchFamily="34" charset="0"/>
              </a:defRPr>
            </a:lvl8pPr>
            <a:lvl9pPr marL="3886200" indent="-228600" algn="l" rtl="0" eaLnBrk="0" fontAlgn="base" hangingPunct="0">
              <a:spcBef>
                <a:spcPct val="0"/>
              </a:spcBef>
              <a:spcAft>
                <a:spcPct val="0"/>
              </a:spcAft>
              <a:defRPr sz="2400">
                <a:solidFill>
                  <a:schemeClr val="tx1"/>
                </a:solidFill>
                <a:latin typeface="Tahoma" pitchFamily="34" charset="0"/>
              </a:defRPr>
            </a:lvl9pPr>
          </a:lstStyle>
          <a:p>
            <a:pPr eaLnBrk="1" hangingPunct="1"/>
            <a:r>
              <a:rPr lang="en-US" altLang="he-IL"/>
              <a:t>Outlook</a:t>
            </a:r>
          </a:p>
        </p:txBody>
      </p:sp>
      <p:sp>
        <p:nvSpPr>
          <p:cNvPr id="6154" name="Text Box 9"/>
          <p:cNvSpPr txBox="1">
            <a:spLocks noChangeArrowheads="1"/>
          </p:cNvSpPr>
          <p:nvPr/>
        </p:nvSpPr>
        <p:spPr bwMode="auto">
          <a:xfrm>
            <a:off x="2362200" y="2743200"/>
            <a:ext cx="1054100"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algn="l" rtl="0" eaLnBrk="0" fontAlgn="base" hangingPunct="0">
              <a:spcBef>
                <a:spcPct val="0"/>
              </a:spcBef>
              <a:spcAft>
                <a:spcPct val="0"/>
              </a:spcAft>
              <a:defRPr sz="2400">
                <a:solidFill>
                  <a:schemeClr val="tx1"/>
                </a:solidFill>
                <a:latin typeface="Tahoma" pitchFamily="34" charset="0"/>
              </a:defRPr>
            </a:lvl6pPr>
            <a:lvl7pPr marL="2971800" indent="-228600" algn="l" rtl="0" eaLnBrk="0" fontAlgn="base" hangingPunct="0">
              <a:spcBef>
                <a:spcPct val="0"/>
              </a:spcBef>
              <a:spcAft>
                <a:spcPct val="0"/>
              </a:spcAft>
              <a:defRPr sz="2400">
                <a:solidFill>
                  <a:schemeClr val="tx1"/>
                </a:solidFill>
                <a:latin typeface="Tahoma" pitchFamily="34" charset="0"/>
              </a:defRPr>
            </a:lvl7pPr>
            <a:lvl8pPr marL="3429000" indent="-228600" algn="l" rtl="0" eaLnBrk="0" fontAlgn="base" hangingPunct="0">
              <a:spcBef>
                <a:spcPct val="0"/>
              </a:spcBef>
              <a:spcAft>
                <a:spcPct val="0"/>
              </a:spcAft>
              <a:defRPr sz="2400">
                <a:solidFill>
                  <a:schemeClr val="tx1"/>
                </a:solidFill>
                <a:latin typeface="Tahoma" pitchFamily="34" charset="0"/>
              </a:defRPr>
            </a:lvl8pPr>
            <a:lvl9pPr marL="3886200" indent="-228600" algn="l" rtl="0" eaLnBrk="0" fontAlgn="base" hangingPunct="0">
              <a:spcBef>
                <a:spcPct val="0"/>
              </a:spcBef>
              <a:spcAft>
                <a:spcPct val="0"/>
              </a:spcAft>
              <a:defRPr sz="2400">
                <a:solidFill>
                  <a:schemeClr val="tx1"/>
                </a:solidFill>
                <a:latin typeface="Tahoma" pitchFamily="34" charset="0"/>
              </a:defRPr>
            </a:lvl9pPr>
          </a:lstStyle>
          <a:p>
            <a:pPr eaLnBrk="1" hangingPunct="1"/>
            <a:r>
              <a:rPr lang="en-US" altLang="he-IL"/>
              <a:t>Sunny</a:t>
            </a:r>
          </a:p>
        </p:txBody>
      </p:sp>
      <p:sp>
        <p:nvSpPr>
          <p:cNvPr id="6155" name="Text Box 10"/>
          <p:cNvSpPr txBox="1">
            <a:spLocks noChangeArrowheads="1"/>
          </p:cNvSpPr>
          <p:nvPr/>
        </p:nvSpPr>
        <p:spPr bwMode="auto">
          <a:xfrm>
            <a:off x="3733800" y="2743200"/>
            <a:ext cx="1400175" cy="495300"/>
          </a:xfrm>
          <a:prstGeom prst="rect">
            <a:avLst/>
          </a:prstGeom>
          <a:solidFill>
            <a:schemeClr val="bg1"/>
          </a:solidFill>
          <a:ln w="38100">
            <a:solidFill>
              <a:schemeClr val="tx2"/>
            </a:solidFill>
            <a:prstDash val="dash"/>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algn="l" rtl="0" eaLnBrk="0" fontAlgn="base" hangingPunct="0">
              <a:spcBef>
                <a:spcPct val="0"/>
              </a:spcBef>
              <a:spcAft>
                <a:spcPct val="0"/>
              </a:spcAft>
              <a:defRPr sz="2400">
                <a:solidFill>
                  <a:schemeClr val="tx1"/>
                </a:solidFill>
                <a:latin typeface="Tahoma" pitchFamily="34" charset="0"/>
              </a:defRPr>
            </a:lvl6pPr>
            <a:lvl7pPr marL="2971800" indent="-228600" algn="l" rtl="0" eaLnBrk="0" fontAlgn="base" hangingPunct="0">
              <a:spcBef>
                <a:spcPct val="0"/>
              </a:spcBef>
              <a:spcAft>
                <a:spcPct val="0"/>
              </a:spcAft>
              <a:defRPr sz="2400">
                <a:solidFill>
                  <a:schemeClr val="tx1"/>
                </a:solidFill>
                <a:latin typeface="Tahoma" pitchFamily="34" charset="0"/>
              </a:defRPr>
            </a:lvl7pPr>
            <a:lvl8pPr marL="3429000" indent="-228600" algn="l" rtl="0" eaLnBrk="0" fontAlgn="base" hangingPunct="0">
              <a:spcBef>
                <a:spcPct val="0"/>
              </a:spcBef>
              <a:spcAft>
                <a:spcPct val="0"/>
              </a:spcAft>
              <a:defRPr sz="2400">
                <a:solidFill>
                  <a:schemeClr val="tx1"/>
                </a:solidFill>
                <a:latin typeface="Tahoma" pitchFamily="34" charset="0"/>
              </a:defRPr>
            </a:lvl8pPr>
            <a:lvl9pPr marL="3886200" indent="-228600" algn="l" rtl="0" eaLnBrk="0" fontAlgn="base" hangingPunct="0">
              <a:spcBef>
                <a:spcPct val="0"/>
              </a:spcBef>
              <a:spcAft>
                <a:spcPct val="0"/>
              </a:spcAft>
              <a:defRPr sz="2400">
                <a:solidFill>
                  <a:schemeClr val="tx1"/>
                </a:solidFill>
                <a:latin typeface="Tahoma" pitchFamily="34" charset="0"/>
              </a:defRPr>
            </a:lvl9pPr>
          </a:lstStyle>
          <a:p>
            <a:pPr eaLnBrk="1" hangingPunct="1"/>
            <a:r>
              <a:rPr lang="en-US" altLang="he-IL"/>
              <a:t>Overcast</a:t>
            </a:r>
          </a:p>
        </p:txBody>
      </p:sp>
      <p:sp>
        <p:nvSpPr>
          <p:cNvPr id="6156" name="Text Box 11"/>
          <p:cNvSpPr txBox="1">
            <a:spLocks noChangeArrowheads="1"/>
          </p:cNvSpPr>
          <p:nvPr/>
        </p:nvSpPr>
        <p:spPr bwMode="auto">
          <a:xfrm>
            <a:off x="5486400" y="2743200"/>
            <a:ext cx="811213" cy="495300"/>
          </a:xfrm>
          <a:prstGeom prst="rect">
            <a:avLst/>
          </a:prstGeom>
          <a:solidFill>
            <a:schemeClr val="bg1"/>
          </a:solidFill>
          <a:ln w="38100">
            <a:solidFill>
              <a:schemeClr val="tx2"/>
            </a:solidFill>
            <a:prstDash val="dash"/>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algn="l" rtl="0" eaLnBrk="0" fontAlgn="base" hangingPunct="0">
              <a:spcBef>
                <a:spcPct val="0"/>
              </a:spcBef>
              <a:spcAft>
                <a:spcPct val="0"/>
              </a:spcAft>
              <a:defRPr sz="2400">
                <a:solidFill>
                  <a:schemeClr val="tx1"/>
                </a:solidFill>
                <a:latin typeface="Tahoma" pitchFamily="34" charset="0"/>
              </a:defRPr>
            </a:lvl6pPr>
            <a:lvl7pPr marL="2971800" indent="-228600" algn="l" rtl="0" eaLnBrk="0" fontAlgn="base" hangingPunct="0">
              <a:spcBef>
                <a:spcPct val="0"/>
              </a:spcBef>
              <a:spcAft>
                <a:spcPct val="0"/>
              </a:spcAft>
              <a:defRPr sz="2400">
                <a:solidFill>
                  <a:schemeClr val="tx1"/>
                </a:solidFill>
                <a:latin typeface="Tahoma" pitchFamily="34" charset="0"/>
              </a:defRPr>
            </a:lvl7pPr>
            <a:lvl8pPr marL="3429000" indent="-228600" algn="l" rtl="0" eaLnBrk="0" fontAlgn="base" hangingPunct="0">
              <a:spcBef>
                <a:spcPct val="0"/>
              </a:spcBef>
              <a:spcAft>
                <a:spcPct val="0"/>
              </a:spcAft>
              <a:defRPr sz="2400">
                <a:solidFill>
                  <a:schemeClr val="tx1"/>
                </a:solidFill>
                <a:latin typeface="Tahoma" pitchFamily="34" charset="0"/>
              </a:defRPr>
            </a:lvl8pPr>
            <a:lvl9pPr marL="3886200" indent="-228600" algn="l" rtl="0" eaLnBrk="0" fontAlgn="base" hangingPunct="0">
              <a:spcBef>
                <a:spcPct val="0"/>
              </a:spcBef>
              <a:spcAft>
                <a:spcPct val="0"/>
              </a:spcAft>
              <a:defRPr sz="2400">
                <a:solidFill>
                  <a:schemeClr val="tx1"/>
                </a:solidFill>
                <a:latin typeface="Tahoma" pitchFamily="34" charset="0"/>
              </a:defRPr>
            </a:lvl9pPr>
          </a:lstStyle>
          <a:p>
            <a:pPr eaLnBrk="1" hangingPunct="1"/>
            <a:r>
              <a:rPr lang="en-US" altLang="he-IL"/>
              <a:t>Rain</a:t>
            </a:r>
          </a:p>
        </p:txBody>
      </p:sp>
      <p:sp>
        <p:nvSpPr>
          <p:cNvPr id="6157" name="Text Box 12"/>
          <p:cNvSpPr txBox="1">
            <a:spLocks noChangeArrowheads="1"/>
          </p:cNvSpPr>
          <p:nvPr/>
        </p:nvSpPr>
        <p:spPr bwMode="auto">
          <a:xfrm>
            <a:off x="838200" y="3886200"/>
            <a:ext cx="1416050" cy="495300"/>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algn="l" rtl="0" eaLnBrk="0" fontAlgn="base" hangingPunct="0">
              <a:spcBef>
                <a:spcPct val="0"/>
              </a:spcBef>
              <a:spcAft>
                <a:spcPct val="0"/>
              </a:spcAft>
              <a:defRPr sz="2400">
                <a:solidFill>
                  <a:schemeClr val="tx1"/>
                </a:solidFill>
                <a:latin typeface="Tahoma" pitchFamily="34" charset="0"/>
              </a:defRPr>
            </a:lvl6pPr>
            <a:lvl7pPr marL="2971800" indent="-228600" algn="l" rtl="0" eaLnBrk="0" fontAlgn="base" hangingPunct="0">
              <a:spcBef>
                <a:spcPct val="0"/>
              </a:spcBef>
              <a:spcAft>
                <a:spcPct val="0"/>
              </a:spcAft>
              <a:defRPr sz="2400">
                <a:solidFill>
                  <a:schemeClr val="tx1"/>
                </a:solidFill>
                <a:latin typeface="Tahoma" pitchFamily="34" charset="0"/>
              </a:defRPr>
            </a:lvl7pPr>
            <a:lvl8pPr marL="3429000" indent="-228600" algn="l" rtl="0" eaLnBrk="0" fontAlgn="base" hangingPunct="0">
              <a:spcBef>
                <a:spcPct val="0"/>
              </a:spcBef>
              <a:spcAft>
                <a:spcPct val="0"/>
              </a:spcAft>
              <a:defRPr sz="2400">
                <a:solidFill>
                  <a:schemeClr val="tx1"/>
                </a:solidFill>
                <a:latin typeface="Tahoma" pitchFamily="34" charset="0"/>
              </a:defRPr>
            </a:lvl8pPr>
            <a:lvl9pPr marL="3886200" indent="-228600" algn="l" rtl="0" eaLnBrk="0" fontAlgn="base" hangingPunct="0">
              <a:spcBef>
                <a:spcPct val="0"/>
              </a:spcBef>
              <a:spcAft>
                <a:spcPct val="0"/>
              </a:spcAft>
              <a:defRPr sz="2400">
                <a:solidFill>
                  <a:schemeClr val="tx1"/>
                </a:solidFill>
                <a:latin typeface="Tahoma" pitchFamily="34" charset="0"/>
              </a:defRPr>
            </a:lvl9pPr>
          </a:lstStyle>
          <a:p>
            <a:pPr eaLnBrk="1" hangingPunct="1"/>
            <a:r>
              <a:rPr lang="en-US" altLang="he-IL"/>
              <a:t>Humidity</a:t>
            </a:r>
          </a:p>
        </p:txBody>
      </p:sp>
      <p:sp>
        <p:nvSpPr>
          <p:cNvPr id="6158" name="Text Box 13"/>
          <p:cNvSpPr txBox="1">
            <a:spLocks noChangeArrowheads="1"/>
          </p:cNvSpPr>
          <p:nvPr/>
        </p:nvSpPr>
        <p:spPr bwMode="auto">
          <a:xfrm>
            <a:off x="304800" y="4953000"/>
            <a:ext cx="836613"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algn="l" rtl="0" eaLnBrk="0" fontAlgn="base" hangingPunct="0">
              <a:spcBef>
                <a:spcPct val="0"/>
              </a:spcBef>
              <a:spcAft>
                <a:spcPct val="0"/>
              </a:spcAft>
              <a:defRPr sz="2400">
                <a:solidFill>
                  <a:schemeClr val="tx1"/>
                </a:solidFill>
                <a:latin typeface="Tahoma" pitchFamily="34" charset="0"/>
              </a:defRPr>
            </a:lvl6pPr>
            <a:lvl7pPr marL="2971800" indent="-228600" algn="l" rtl="0" eaLnBrk="0" fontAlgn="base" hangingPunct="0">
              <a:spcBef>
                <a:spcPct val="0"/>
              </a:spcBef>
              <a:spcAft>
                <a:spcPct val="0"/>
              </a:spcAft>
              <a:defRPr sz="2400">
                <a:solidFill>
                  <a:schemeClr val="tx1"/>
                </a:solidFill>
                <a:latin typeface="Tahoma" pitchFamily="34" charset="0"/>
              </a:defRPr>
            </a:lvl7pPr>
            <a:lvl8pPr marL="3429000" indent="-228600" algn="l" rtl="0" eaLnBrk="0" fontAlgn="base" hangingPunct="0">
              <a:spcBef>
                <a:spcPct val="0"/>
              </a:spcBef>
              <a:spcAft>
                <a:spcPct val="0"/>
              </a:spcAft>
              <a:defRPr sz="2400">
                <a:solidFill>
                  <a:schemeClr val="tx1"/>
                </a:solidFill>
                <a:latin typeface="Tahoma" pitchFamily="34" charset="0"/>
              </a:defRPr>
            </a:lvl8pPr>
            <a:lvl9pPr marL="3886200" indent="-228600" algn="l" rtl="0" eaLnBrk="0" fontAlgn="base" hangingPunct="0">
              <a:spcBef>
                <a:spcPct val="0"/>
              </a:spcBef>
              <a:spcAft>
                <a:spcPct val="0"/>
              </a:spcAft>
              <a:defRPr sz="2400">
                <a:solidFill>
                  <a:schemeClr val="tx1"/>
                </a:solidFill>
                <a:latin typeface="Tahoma" pitchFamily="34" charset="0"/>
              </a:defRPr>
            </a:lvl9pPr>
          </a:lstStyle>
          <a:p>
            <a:pPr eaLnBrk="1" hangingPunct="1"/>
            <a:r>
              <a:rPr lang="en-US" altLang="he-IL"/>
              <a:t>High</a:t>
            </a:r>
          </a:p>
        </p:txBody>
      </p:sp>
      <p:sp>
        <p:nvSpPr>
          <p:cNvPr id="6159" name="Text Box 14"/>
          <p:cNvSpPr txBox="1">
            <a:spLocks noChangeArrowheads="1"/>
          </p:cNvSpPr>
          <p:nvPr/>
        </p:nvSpPr>
        <p:spPr bwMode="auto">
          <a:xfrm>
            <a:off x="1828800" y="4953000"/>
            <a:ext cx="1185863"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algn="l" rtl="0" eaLnBrk="0" fontAlgn="base" hangingPunct="0">
              <a:spcBef>
                <a:spcPct val="0"/>
              </a:spcBef>
              <a:spcAft>
                <a:spcPct val="0"/>
              </a:spcAft>
              <a:defRPr sz="2400">
                <a:solidFill>
                  <a:schemeClr val="tx1"/>
                </a:solidFill>
                <a:latin typeface="Tahoma" pitchFamily="34" charset="0"/>
              </a:defRPr>
            </a:lvl6pPr>
            <a:lvl7pPr marL="2971800" indent="-228600" algn="l" rtl="0" eaLnBrk="0" fontAlgn="base" hangingPunct="0">
              <a:spcBef>
                <a:spcPct val="0"/>
              </a:spcBef>
              <a:spcAft>
                <a:spcPct val="0"/>
              </a:spcAft>
              <a:defRPr sz="2400">
                <a:solidFill>
                  <a:schemeClr val="tx1"/>
                </a:solidFill>
                <a:latin typeface="Tahoma" pitchFamily="34" charset="0"/>
              </a:defRPr>
            </a:lvl7pPr>
            <a:lvl8pPr marL="3429000" indent="-228600" algn="l" rtl="0" eaLnBrk="0" fontAlgn="base" hangingPunct="0">
              <a:spcBef>
                <a:spcPct val="0"/>
              </a:spcBef>
              <a:spcAft>
                <a:spcPct val="0"/>
              </a:spcAft>
              <a:defRPr sz="2400">
                <a:solidFill>
                  <a:schemeClr val="tx1"/>
                </a:solidFill>
                <a:latin typeface="Tahoma" pitchFamily="34" charset="0"/>
              </a:defRPr>
            </a:lvl8pPr>
            <a:lvl9pPr marL="3886200" indent="-228600" algn="l" rtl="0" eaLnBrk="0" fontAlgn="base" hangingPunct="0">
              <a:spcBef>
                <a:spcPct val="0"/>
              </a:spcBef>
              <a:spcAft>
                <a:spcPct val="0"/>
              </a:spcAft>
              <a:defRPr sz="2400">
                <a:solidFill>
                  <a:schemeClr val="tx1"/>
                </a:solidFill>
                <a:latin typeface="Tahoma" pitchFamily="34" charset="0"/>
              </a:defRPr>
            </a:lvl9pPr>
          </a:lstStyle>
          <a:p>
            <a:pPr eaLnBrk="1" hangingPunct="1"/>
            <a:r>
              <a:rPr lang="en-US" altLang="he-IL"/>
              <a:t>Normal</a:t>
            </a:r>
          </a:p>
        </p:txBody>
      </p:sp>
      <p:sp>
        <p:nvSpPr>
          <p:cNvPr id="6160" name="Text Box 15"/>
          <p:cNvSpPr txBox="1">
            <a:spLocks noChangeArrowheads="1"/>
          </p:cNvSpPr>
          <p:nvPr/>
        </p:nvSpPr>
        <p:spPr bwMode="auto">
          <a:xfrm>
            <a:off x="152400" y="5791200"/>
            <a:ext cx="590550"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algn="l" rtl="0" eaLnBrk="0" fontAlgn="base" hangingPunct="0">
              <a:spcBef>
                <a:spcPct val="0"/>
              </a:spcBef>
              <a:spcAft>
                <a:spcPct val="0"/>
              </a:spcAft>
              <a:defRPr sz="2400">
                <a:solidFill>
                  <a:schemeClr val="tx1"/>
                </a:solidFill>
                <a:latin typeface="Tahoma" pitchFamily="34" charset="0"/>
              </a:defRPr>
            </a:lvl6pPr>
            <a:lvl7pPr marL="2971800" indent="-228600" algn="l" rtl="0" eaLnBrk="0" fontAlgn="base" hangingPunct="0">
              <a:spcBef>
                <a:spcPct val="0"/>
              </a:spcBef>
              <a:spcAft>
                <a:spcPct val="0"/>
              </a:spcAft>
              <a:defRPr sz="2400">
                <a:solidFill>
                  <a:schemeClr val="tx1"/>
                </a:solidFill>
                <a:latin typeface="Tahoma" pitchFamily="34" charset="0"/>
              </a:defRPr>
            </a:lvl7pPr>
            <a:lvl8pPr marL="3429000" indent="-228600" algn="l" rtl="0" eaLnBrk="0" fontAlgn="base" hangingPunct="0">
              <a:spcBef>
                <a:spcPct val="0"/>
              </a:spcBef>
              <a:spcAft>
                <a:spcPct val="0"/>
              </a:spcAft>
              <a:defRPr sz="2400">
                <a:solidFill>
                  <a:schemeClr val="tx1"/>
                </a:solidFill>
                <a:latin typeface="Tahoma" pitchFamily="34" charset="0"/>
              </a:defRPr>
            </a:lvl8pPr>
            <a:lvl9pPr marL="3886200" indent="-228600" algn="l" rtl="0" eaLnBrk="0" fontAlgn="base" hangingPunct="0">
              <a:spcBef>
                <a:spcPct val="0"/>
              </a:spcBef>
              <a:spcAft>
                <a:spcPct val="0"/>
              </a:spcAft>
              <a:defRPr sz="2400">
                <a:solidFill>
                  <a:schemeClr val="tx1"/>
                </a:solidFill>
                <a:latin typeface="Tahoma" pitchFamily="34" charset="0"/>
              </a:defRPr>
            </a:lvl9pPr>
          </a:lstStyle>
          <a:p>
            <a:pPr eaLnBrk="1" hangingPunct="1"/>
            <a:r>
              <a:rPr lang="en-US" altLang="he-IL"/>
              <a:t>No</a:t>
            </a:r>
          </a:p>
        </p:txBody>
      </p:sp>
      <p:sp>
        <p:nvSpPr>
          <p:cNvPr id="6161" name="Text Box 16"/>
          <p:cNvSpPr txBox="1">
            <a:spLocks noChangeArrowheads="1"/>
          </p:cNvSpPr>
          <p:nvPr/>
        </p:nvSpPr>
        <p:spPr bwMode="auto">
          <a:xfrm>
            <a:off x="2438400" y="5791200"/>
            <a:ext cx="695325"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algn="l" rtl="0" eaLnBrk="0" fontAlgn="base" hangingPunct="0">
              <a:spcBef>
                <a:spcPct val="0"/>
              </a:spcBef>
              <a:spcAft>
                <a:spcPct val="0"/>
              </a:spcAft>
              <a:defRPr sz="2400">
                <a:solidFill>
                  <a:schemeClr val="tx1"/>
                </a:solidFill>
                <a:latin typeface="Tahoma" pitchFamily="34" charset="0"/>
              </a:defRPr>
            </a:lvl6pPr>
            <a:lvl7pPr marL="2971800" indent="-228600" algn="l" rtl="0" eaLnBrk="0" fontAlgn="base" hangingPunct="0">
              <a:spcBef>
                <a:spcPct val="0"/>
              </a:spcBef>
              <a:spcAft>
                <a:spcPct val="0"/>
              </a:spcAft>
              <a:defRPr sz="2400">
                <a:solidFill>
                  <a:schemeClr val="tx1"/>
                </a:solidFill>
                <a:latin typeface="Tahoma" pitchFamily="34" charset="0"/>
              </a:defRPr>
            </a:lvl7pPr>
            <a:lvl8pPr marL="3429000" indent="-228600" algn="l" rtl="0" eaLnBrk="0" fontAlgn="base" hangingPunct="0">
              <a:spcBef>
                <a:spcPct val="0"/>
              </a:spcBef>
              <a:spcAft>
                <a:spcPct val="0"/>
              </a:spcAft>
              <a:defRPr sz="2400">
                <a:solidFill>
                  <a:schemeClr val="tx1"/>
                </a:solidFill>
                <a:latin typeface="Tahoma" pitchFamily="34" charset="0"/>
              </a:defRPr>
            </a:lvl8pPr>
            <a:lvl9pPr marL="3886200" indent="-228600" algn="l" rtl="0" eaLnBrk="0" fontAlgn="base" hangingPunct="0">
              <a:spcBef>
                <a:spcPct val="0"/>
              </a:spcBef>
              <a:spcAft>
                <a:spcPct val="0"/>
              </a:spcAft>
              <a:defRPr sz="2400">
                <a:solidFill>
                  <a:schemeClr val="tx1"/>
                </a:solidFill>
                <a:latin typeface="Tahoma" pitchFamily="34" charset="0"/>
              </a:defRPr>
            </a:lvl9pPr>
          </a:lstStyle>
          <a:p>
            <a:pPr eaLnBrk="1" hangingPunct="1"/>
            <a:r>
              <a:rPr lang="en-US" altLang="he-IL"/>
              <a:t>Yes</a:t>
            </a:r>
          </a:p>
        </p:txBody>
      </p:sp>
      <p:grpSp>
        <p:nvGrpSpPr>
          <p:cNvPr id="2" name="Group 17"/>
          <p:cNvGrpSpPr>
            <a:grpSpLocks/>
          </p:cNvGrpSpPr>
          <p:nvPr/>
        </p:nvGrpSpPr>
        <p:grpSpPr bwMode="auto">
          <a:xfrm>
            <a:off x="2286000" y="3886200"/>
            <a:ext cx="6078538" cy="457200"/>
            <a:chOff x="1440" y="2448"/>
            <a:chExt cx="3829" cy="288"/>
          </a:xfrm>
        </p:grpSpPr>
        <p:sp>
          <p:nvSpPr>
            <p:cNvPr id="6169" name="Text Box 18"/>
            <p:cNvSpPr txBox="1">
              <a:spLocks noChangeArrowheads="1"/>
            </p:cNvSpPr>
            <p:nvPr/>
          </p:nvSpPr>
          <p:spPr bwMode="auto">
            <a:xfrm>
              <a:off x="2064" y="2448"/>
              <a:ext cx="320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algn="l" rtl="0" eaLnBrk="0" fontAlgn="base" hangingPunct="0">
                <a:spcBef>
                  <a:spcPct val="0"/>
                </a:spcBef>
                <a:spcAft>
                  <a:spcPct val="0"/>
                </a:spcAft>
                <a:defRPr sz="2400">
                  <a:solidFill>
                    <a:schemeClr val="tx1"/>
                  </a:solidFill>
                  <a:latin typeface="Tahoma" pitchFamily="34" charset="0"/>
                </a:defRPr>
              </a:lvl6pPr>
              <a:lvl7pPr marL="2971800" indent="-228600" algn="l" rtl="0" eaLnBrk="0" fontAlgn="base" hangingPunct="0">
                <a:spcBef>
                  <a:spcPct val="0"/>
                </a:spcBef>
                <a:spcAft>
                  <a:spcPct val="0"/>
                </a:spcAft>
                <a:defRPr sz="2400">
                  <a:solidFill>
                    <a:schemeClr val="tx1"/>
                  </a:solidFill>
                  <a:latin typeface="Tahoma" pitchFamily="34" charset="0"/>
                </a:defRPr>
              </a:lvl7pPr>
              <a:lvl8pPr marL="3429000" indent="-228600" algn="l" rtl="0" eaLnBrk="0" fontAlgn="base" hangingPunct="0">
                <a:spcBef>
                  <a:spcPct val="0"/>
                </a:spcBef>
                <a:spcAft>
                  <a:spcPct val="0"/>
                </a:spcAft>
                <a:defRPr sz="2400">
                  <a:solidFill>
                    <a:schemeClr val="tx1"/>
                  </a:solidFill>
                  <a:latin typeface="Tahoma" pitchFamily="34" charset="0"/>
                </a:defRPr>
              </a:lvl8pPr>
              <a:lvl9pPr marL="3886200" indent="-228600" algn="l" rtl="0" eaLnBrk="0" fontAlgn="base" hangingPunct="0">
                <a:spcBef>
                  <a:spcPct val="0"/>
                </a:spcBef>
                <a:spcAft>
                  <a:spcPct val="0"/>
                </a:spcAft>
                <a:defRPr sz="2400">
                  <a:solidFill>
                    <a:schemeClr val="tx1"/>
                  </a:solidFill>
                  <a:latin typeface="Tahoma" pitchFamily="34" charset="0"/>
                </a:defRPr>
              </a:lvl9pPr>
            </a:lstStyle>
            <a:p>
              <a:pPr eaLnBrk="1" hangingPunct="1"/>
              <a:r>
                <a:rPr lang="en-US" altLang="he-IL"/>
                <a:t>Each internal node tests an attribute</a:t>
              </a:r>
            </a:p>
          </p:txBody>
        </p:sp>
        <p:sp>
          <p:nvSpPr>
            <p:cNvPr id="6170" name="Line 19"/>
            <p:cNvSpPr>
              <a:spLocks noChangeShapeType="1"/>
            </p:cNvSpPr>
            <p:nvPr/>
          </p:nvSpPr>
          <p:spPr bwMode="auto">
            <a:xfrm flipH="1" flipV="1">
              <a:off x="1440" y="2592"/>
              <a:ext cx="624" cy="0"/>
            </a:xfrm>
            <a:prstGeom prst="line">
              <a:avLst/>
            </a:prstGeom>
            <a:noFill/>
            <a:ln w="38100">
              <a:solidFill>
                <a:schemeClr va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he-IL"/>
            </a:p>
          </p:txBody>
        </p:sp>
      </p:grpSp>
      <p:grpSp>
        <p:nvGrpSpPr>
          <p:cNvPr id="3" name="Group 20"/>
          <p:cNvGrpSpPr>
            <a:grpSpLocks/>
          </p:cNvGrpSpPr>
          <p:nvPr/>
        </p:nvGrpSpPr>
        <p:grpSpPr bwMode="auto">
          <a:xfrm>
            <a:off x="3065463" y="4953000"/>
            <a:ext cx="5345112" cy="822325"/>
            <a:chOff x="1931" y="3120"/>
            <a:chExt cx="3367" cy="518"/>
          </a:xfrm>
        </p:grpSpPr>
        <p:sp>
          <p:nvSpPr>
            <p:cNvPr id="6167" name="Text Box 21"/>
            <p:cNvSpPr txBox="1">
              <a:spLocks noChangeArrowheads="1"/>
            </p:cNvSpPr>
            <p:nvPr/>
          </p:nvSpPr>
          <p:spPr bwMode="auto">
            <a:xfrm>
              <a:off x="2555" y="3120"/>
              <a:ext cx="2743"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algn="l" rtl="0" eaLnBrk="0" fontAlgn="base" hangingPunct="0">
                <a:spcBef>
                  <a:spcPct val="0"/>
                </a:spcBef>
                <a:spcAft>
                  <a:spcPct val="0"/>
                </a:spcAft>
                <a:defRPr sz="2400">
                  <a:solidFill>
                    <a:schemeClr val="tx1"/>
                  </a:solidFill>
                  <a:latin typeface="Tahoma" pitchFamily="34" charset="0"/>
                </a:defRPr>
              </a:lvl6pPr>
              <a:lvl7pPr marL="2971800" indent="-228600" algn="l" rtl="0" eaLnBrk="0" fontAlgn="base" hangingPunct="0">
                <a:spcBef>
                  <a:spcPct val="0"/>
                </a:spcBef>
                <a:spcAft>
                  <a:spcPct val="0"/>
                </a:spcAft>
                <a:defRPr sz="2400">
                  <a:solidFill>
                    <a:schemeClr val="tx1"/>
                  </a:solidFill>
                  <a:latin typeface="Tahoma" pitchFamily="34" charset="0"/>
                </a:defRPr>
              </a:lvl7pPr>
              <a:lvl8pPr marL="3429000" indent="-228600" algn="l" rtl="0" eaLnBrk="0" fontAlgn="base" hangingPunct="0">
                <a:spcBef>
                  <a:spcPct val="0"/>
                </a:spcBef>
                <a:spcAft>
                  <a:spcPct val="0"/>
                </a:spcAft>
                <a:defRPr sz="2400">
                  <a:solidFill>
                    <a:schemeClr val="tx1"/>
                  </a:solidFill>
                  <a:latin typeface="Tahoma" pitchFamily="34" charset="0"/>
                </a:defRPr>
              </a:lvl8pPr>
              <a:lvl9pPr marL="3886200" indent="-228600" algn="l" rtl="0" eaLnBrk="0" fontAlgn="base" hangingPunct="0">
                <a:spcBef>
                  <a:spcPct val="0"/>
                </a:spcBef>
                <a:spcAft>
                  <a:spcPct val="0"/>
                </a:spcAft>
                <a:defRPr sz="2400">
                  <a:solidFill>
                    <a:schemeClr val="tx1"/>
                  </a:solidFill>
                  <a:latin typeface="Tahoma" pitchFamily="34" charset="0"/>
                </a:defRPr>
              </a:lvl9pPr>
            </a:lstStyle>
            <a:p>
              <a:pPr eaLnBrk="1" hangingPunct="1"/>
              <a:r>
                <a:rPr lang="en-US" altLang="he-IL"/>
                <a:t>Each branch corresponds to an</a:t>
              </a:r>
            </a:p>
            <a:p>
              <a:pPr eaLnBrk="1" hangingPunct="1"/>
              <a:r>
                <a:rPr lang="en-US" altLang="he-IL"/>
                <a:t>attribute value node</a:t>
              </a:r>
            </a:p>
          </p:txBody>
        </p:sp>
        <p:sp>
          <p:nvSpPr>
            <p:cNvPr id="6168" name="Line 22"/>
            <p:cNvSpPr>
              <a:spLocks noChangeShapeType="1"/>
            </p:cNvSpPr>
            <p:nvPr/>
          </p:nvSpPr>
          <p:spPr bwMode="auto">
            <a:xfrm flipH="1" flipV="1">
              <a:off x="1931" y="3264"/>
              <a:ext cx="624" cy="0"/>
            </a:xfrm>
            <a:prstGeom prst="line">
              <a:avLst/>
            </a:prstGeom>
            <a:noFill/>
            <a:ln w="38100">
              <a:solidFill>
                <a:schemeClr val="fo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he-IL"/>
            </a:p>
          </p:txBody>
        </p:sp>
      </p:grpSp>
      <p:grpSp>
        <p:nvGrpSpPr>
          <p:cNvPr id="4" name="Group 23"/>
          <p:cNvGrpSpPr>
            <a:grpSpLocks/>
          </p:cNvGrpSpPr>
          <p:nvPr/>
        </p:nvGrpSpPr>
        <p:grpSpPr bwMode="auto">
          <a:xfrm>
            <a:off x="3200400" y="5791200"/>
            <a:ext cx="5943600" cy="457200"/>
            <a:chOff x="2016" y="3648"/>
            <a:chExt cx="3744" cy="288"/>
          </a:xfrm>
        </p:grpSpPr>
        <p:sp>
          <p:nvSpPr>
            <p:cNvPr id="6165" name="Text Box 24"/>
            <p:cNvSpPr txBox="1">
              <a:spLocks noChangeArrowheads="1"/>
            </p:cNvSpPr>
            <p:nvPr/>
          </p:nvSpPr>
          <p:spPr bwMode="auto">
            <a:xfrm>
              <a:off x="2433" y="3648"/>
              <a:ext cx="33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algn="l" rtl="0" eaLnBrk="0" fontAlgn="base" hangingPunct="0">
                <a:spcBef>
                  <a:spcPct val="0"/>
                </a:spcBef>
                <a:spcAft>
                  <a:spcPct val="0"/>
                </a:spcAft>
                <a:defRPr sz="2400">
                  <a:solidFill>
                    <a:schemeClr val="tx1"/>
                  </a:solidFill>
                  <a:latin typeface="Tahoma" pitchFamily="34" charset="0"/>
                </a:defRPr>
              </a:lvl6pPr>
              <a:lvl7pPr marL="2971800" indent="-228600" algn="l" rtl="0" eaLnBrk="0" fontAlgn="base" hangingPunct="0">
                <a:spcBef>
                  <a:spcPct val="0"/>
                </a:spcBef>
                <a:spcAft>
                  <a:spcPct val="0"/>
                </a:spcAft>
                <a:defRPr sz="2400">
                  <a:solidFill>
                    <a:schemeClr val="tx1"/>
                  </a:solidFill>
                  <a:latin typeface="Tahoma" pitchFamily="34" charset="0"/>
                </a:defRPr>
              </a:lvl7pPr>
              <a:lvl8pPr marL="3429000" indent="-228600" algn="l" rtl="0" eaLnBrk="0" fontAlgn="base" hangingPunct="0">
                <a:spcBef>
                  <a:spcPct val="0"/>
                </a:spcBef>
                <a:spcAft>
                  <a:spcPct val="0"/>
                </a:spcAft>
                <a:defRPr sz="2400">
                  <a:solidFill>
                    <a:schemeClr val="tx1"/>
                  </a:solidFill>
                  <a:latin typeface="Tahoma" pitchFamily="34" charset="0"/>
                </a:defRPr>
              </a:lvl8pPr>
              <a:lvl9pPr marL="3886200" indent="-228600" algn="l" rtl="0" eaLnBrk="0" fontAlgn="base" hangingPunct="0">
                <a:spcBef>
                  <a:spcPct val="0"/>
                </a:spcBef>
                <a:spcAft>
                  <a:spcPct val="0"/>
                </a:spcAft>
                <a:defRPr sz="2400">
                  <a:solidFill>
                    <a:schemeClr val="tx1"/>
                  </a:solidFill>
                  <a:latin typeface="Tahoma" pitchFamily="34" charset="0"/>
                </a:defRPr>
              </a:lvl9pPr>
            </a:lstStyle>
            <a:p>
              <a:pPr eaLnBrk="1" hangingPunct="1"/>
              <a:r>
                <a:rPr lang="en-US" altLang="he-IL"/>
                <a:t>Each leaf node assigns a classification</a:t>
              </a:r>
            </a:p>
          </p:txBody>
        </p:sp>
        <p:sp>
          <p:nvSpPr>
            <p:cNvPr id="6166" name="Line 25"/>
            <p:cNvSpPr>
              <a:spLocks noChangeShapeType="1"/>
            </p:cNvSpPr>
            <p:nvPr/>
          </p:nvSpPr>
          <p:spPr bwMode="auto">
            <a:xfrm flipH="1" flipV="1">
              <a:off x="2016" y="3792"/>
              <a:ext cx="384" cy="0"/>
            </a:xfrm>
            <a:prstGeom prst="line">
              <a:avLst/>
            </a:prstGeom>
            <a:noFill/>
            <a:ln w="38100">
              <a:solidFill>
                <a:schemeClr val="accent2"/>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he-IL"/>
            </a:p>
          </p:txBody>
        </p:sp>
      </p:grpSp>
    </p:spTree>
    <p:extLst>
      <p:ext uri="{BB962C8B-B14F-4D97-AF65-F5344CB8AC3E}">
        <p14:creationId xmlns:p14="http://schemas.microsoft.com/office/powerpoint/2010/main" val="3648174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457200" y="609600"/>
            <a:ext cx="7793038" cy="1143000"/>
          </a:xfrm>
        </p:spPr>
        <p:txBody>
          <a:bodyPr>
            <a:normAutofit fontScale="90000"/>
          </a:bodyPr>
          <a:lstStyle/>
          <a:p>
            <a:pPr eaLnBrk="1" hangingPunct="1"/>
            <a:r>
              <a:rPr lang="en-US" altLang="he-IL" sz="4000" dirty="0" smtClean="0"/>
              <a:t>Top-Down Induction of Decision Trees ID3</a:t>
            </a:r>
          </a:p>
        </p:txBody>
      </p:sp>
      <p:sp>
        <p:nvSpPr>
          <p:cNvPr id="16388" name="Text Box 3"/>
          <p:cNvSpPr txBox="1">
            <a:spLocks noChangeArrowheads="1"/>
          </p:cNvSpPr>
          <p:nvPr/>
        </p:nvSpPr>
        <p:spPr bwMode="auto">
          <a:xfrm>
            <a:off x="457200" y="2054225"/>
            <a:ext cx="828357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algn="l" rtl="0" eaLnBrk="0" fontAlgn="base" hangingPunct="0">
              <a:spcBef>
                <a:spcPct val="0"/>
              </a:spcBef>
              <a:spcAft>
                <a:spcPct val="0"/>
              </a:spcAft>
              <a:defRPr sz="2400">
                <a:solidFill>
                  <a:schemeClr val="tx1"/>
                </a:solidFill>
                <a:latin typeface="Tahoma" pitchFamily="34" charset="0"/>
              </a:defRPr>
            </a:lvl6pPr>
            <a:lvl7pPr marL="2971800" indent="-228600" algn="l" rtl="0" eaLnBrk="0" fontAlgn="base" hangingPunct="0">
              <a:spcBef>
                <a:spcPct val="0"/>
              </a:spcBef>
              <a:spcAft>
                <a:spcPct val="0"/>
              </a:spcAft>
              <a:defRPr sz="2400">
                <a:solidFill>
                  <a:schemeClr val="tx1"/>
                </a:solidFill>
                <a:latin typeface="Tahoma" pitchFamily="34" charset="0"/>
              </a:defRPr>
            </a:lvl7pPr>
            <a:lvl8pPr marL="3429000" indent="-228600" algn="l" rtl="0" eaLnBrk="0" fontAlgn="base" hangingPunct="0">
              <a:spcBef>
                <a:spcPct val="0"/>
              </a:spcBef>
              <a:spcAft>
                <a:spcPct val="0"/>
              </a:spcAft>
              <a:defRPr sz="2400">
                <a:solidFill>
                  <a:schemeClr val="tx1"/>
                </a:solidFill>
                <a:latin typeface="Tahoma" pitchFamily="34" charset="0"/>
              </a:defRPr>
            </a:lvl8pPr>
            <a:lvl9pPr marL="3886200" indent="-228600" algn="l" rtl="0" eaLnBrk="0" fontAlgn="base" hangingPunct="0">
              <a:spcBef>
                <a:spcPct val="0"/>
              </a:spcBef>
              <a:spcAft>
                <a:spcPct val="0"/>
              </a:spcAft>
              <a:defRPr sz="2400">
                <a:solidFill>
                  <a:schemeClr val="tx1"/>
                </a:solidFill>
                <a:latin typeface="Tahoma" pitchFamily="34" charset="0"/>
              </a:defRPr>
            </a:lvl9pPr>
          </a:lstStyle>
          <a:p>
            <a:pPr eaLnBrk="1" hangingPunct="1">
              <a:buFontTx/>
              <a:buAutoNum type="arabicPeriod"/>
            </a:pPr>
            <a:r>
              <a:rPr lang="en-US" altLang="he-IL" sz="2800" dirty="0"/>
              <a:t>A </a:t>
            </a:r>
            <a:r>
              <a:rPr lang="en-US" altLang="he-IL" sz="2800" dirty="0">
                <a:sym typeface="Symbol" pitchFamily="18" charset="2"/>
              </a:rPr>
              <a:t> the “best” decision attribute for next </a:t>
            </a:r>
            <a:r>
              <a:rPr lang="en-US" altLang="he-IL" sz="2800" i="1" dirty="0">
                <a:sym typeface="Symbol" pitchFamily="18" charset="2"/>
              </a:rPr>
              <a:t>node</a:t>
            </a:r>
          </a:p>
          <a:p>
            <a:pPr eaLnBrk="1" hangingPunct="1">
              <a:buFontTx/>
              <a:buAutoNum type="arabicPeriod"/>
            </a:pPr>
            <a:r>
              <a:rPr lang="en-US" altLang="he-IL" sz="2800" dirty="0"/>
              <a:t>Assign A as decision attribute for </a:t>
            </a:r>
            <a:r>
              <a:rPr lang="en-US" altLang="he-IL" sz="2800" i="1" dirty="0"/>
              <a:t>node</a:t>
            </a:r>
          </a:p>
          <a:p>
            <a:pPr eaLnBrk="1" hangingPunct="1">
              <a:buFontTx/>
              <a:buAutoNum type="arabicPeriod"/>
            </a:pPr>
            <a:r>
              <a:rPr lang="en-US" altLang="he-IL" sz="2800" dirty="0"/>
              <a:t>For each value of A create new descendant </a:t>
            </a:r>
            <a:endParaRPr lang="en-US" altLang="he-IL" sz="2800" i="1" dirty="0"/>
          </a:p>
          <a:p>
            <a:pPr eaLnBrk="1" hangingPunct="1">
              <a:buFontTx/>
              <a:buAutoNum type="arabicPeriod" startAt="4"/>
            </a:pPr>
            <a:r>
              <a:rPr lang="en-US" altLang="he-IL" sz="2800" dirty="0"/>
              <a:t>Sort training examples to leaf node according to</a:t>
            </a:r>
          </a:p>
          <a:p>
            <a:pPr eaLnBrk="1" hangingPunct="1"/>
            <a:r>
              <a:rPr lang="en-US" altLang="he-IL" sz="2800" dirty="0"/>
              <a:t>     the attribute value of the branch</a:t>
            </a:r>
          </a:p>
          <a:p>
            <a:pPr eaLnBrk="1" hangingPunct="1">
              <a:buFontTx/>
              <a:buAutoNum type="arabicPeriod" startAt="5"/>
            </a:pPr>
            <a:r>
              <a:rPr lang="en-US" altLang="he-IL" sz="2800" dirty="0"/>
              <a:t>If all training examples are perfectly classified (same value of target attribute) stop, else iterate over new</a:t>
            </a:r>
            <a:r>
              <a:rPr lang="sv-SE" altLang="he-IL" sz="2800" dirty="0"/>
              <a:t> </a:t>
            </a:r>
            <a:r>
              <a:rPr lang="en-US" altLang="he-IL" sz="2800" dirty="0"/>
              <a:t>leaf nodes.</a:t>
            </a:r>
          </a:p>
        </p:txBody>
      </p:sp>
    </p:spTree>
    <p:extLst>
      <p:ext uri="{BB962C8B-B14F-4D97-AF65-F5344CB8AC3E}">
        <p14:creationId xmlns:p14="http://schemas.microsoft.com/office/powerpoint/2010/main" val="14007646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a:p>
        </p:txBody>
      </p:sp>
      <p:sp>
        <p:nvSpPr>
          <p:cNvPr id="3" name="Content Placeholder 2"/>
          <p:cNvSpPr>
            <a:spLocks noGrp="1"/>
          </p:cNvSpPr>
          <p:nvPr>
            <p:ph idx="1"/>
          </p:nvPr>
        </p:nvSpPr>
        <p:spPr/>
        <p:txBody>
          <a:bodyPr/>
          <a:lstStyle/>
          <a:p>
            <a:pPr marL="0" indent="0" algn="l" rtl="0">
              <a:buNone/>
            </a:pPr>
            <a:endParaRPr lang="he-IL" dirty="0"/>
          </a:p>
        </p:txBody>
      </p:sp>
      <p:pic>
        <p:nvPicPr>
          <p:cNvPr id="10242" name="Picture 2" descr="תוצאת תמונה עבור ‪DID YOU ME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2590800"/>
            <a:ext cx="6267450" cy="2028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20409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539750" y="384175"/>
            <a:ext cx="7772400" cy="758825"/>
          </a:xfrm>
        </p:spPr>
        <p:txBody>
          <a:bodyPr/>
          <a:lstStyle/>
          <a:p>
            <a:r>
              <a:rPr lang="en-US" sz="3200" b="1"/>
              <a:t>Perceptrons</a:t>
            </a:r>
          </a:p>
        </p:txBody>
      </p:sp>
      <p:sp>
        <p:nvSpPr>
          <p:cNvPr id="194563" name="Rectangle 3"/>
          <p:cNvSpPr>
            <a:spLocks noGrp="1" noChangeArrowheads="1"/>
          </p:cNvSpPr>
          <p:nvPr>
            <p:ph type="body" sz="half" idx="1"/>
          </p:nvPr>
        </p:nvSpPr>
        <p:spPr>
          <a:xfrm>
            <a:off x="568815" y="4648200"/>
            <a:ext cx="5960082" cy="3132348"/>
          </a:xfrm>
        </p:spPr>
        <p:txBody>
          <a:bodyPr>
            <a:normAutofit/>
          </a:bodyPr>
          <a:lstStyle/>
          <a:p>
            <a:pPr algn="l" rtl="0"/>
            <a:r>
              <a:rPr lang="en-US" sz="3200" dirty="0" smtClean="0"/>
              <a:t>The step function is:</a:t>
            </a:r>
          </a:p>
          <a:p>
            <a:pPr algn="l" rtl="0"/>
            <a:r>
              <a:rPr lang="en-US" sz="3200" dirty="0" smtClean="0"/>
              <a:t>F(x)=      1 if x&gt;2, </a:t>
            </a:r>
          </a:p>
          <a:p>
            <a:pPr marL="0" indent="0" algn="l" rtl="0">
              <a:buNone/>
            </a:pPr>
            <a:r>
              <a:rPr lang="en-US" sz="3200" dirty="0"/>
              <a:t>	</a:t>
            </a:r>
            <a:r>
              <a:rPr lang="en-US" sz="3200" dirty="0" smtClean="0"/>
              <a:t>	0 otherwise</a:t>
            </a:r>
          </a:p>
        </p:txBody>
      </p:sp>
      <p:graphicFrame>
        <p:nvGraphicFramePr>
          <p:cNvPr id="194564" name="Object 4"/>
          <p:cNvGraphicFramePr>
            <a:graphicFrameLocks noGrp="1" noChangeAspect="1"/>
          </p:cNvGraphicFramePr>
          <p:nvPr>
            <p:ph sz="quarter" idx="2"/>
            <p:extLst>
              <p:ext uri="{D42A27DB-BD31-4B8C-83A1-F6EECF244321}">
                <p14:modId xmlns:p14="http://schemas.microsoft.com/office/powerpoint/2010/main" val="3769700481"/>
              </p:ext>
            </p:extLst>
          </p:nvPr>
        </p:nvGraphicFramePr>
        <p:xfrm>
          <a:off x="914400" y="1871663"/>
          <a:ext cx="6991350" cy="2152650"/>
        </p:xfrm>
        <a:graphic>
          <a:graphicData uri="http://schemas.openxmlformats.org/presentationml/2006/ole">
            <mc:AlternateContent xmlns:mc="http://schemas.openxmlformats.org/markup-compatibility/2006">
              <mc:Choice xmlns:v="urn:schemas-microsoft-com:vml" Requires="v">
                <p:oleObj spid="_x0000_s17487" name="Bitmap Image" r:id="rId3" imgW="6219048" imgH="1914286" progId="PBrush">
                  <p:embed/>
                </p:oleObj>
              </mc:Choice>
              <mc:Fallback>
                <p:oleObj name="Bitmap Image" r:id="rId3" imgW="6219048" imgH="1914286"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871663"/>
                        <a:ext cx="6991350"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566" name="Text Box 6"/>
          <p:cNvSpPr txBox="1">
            <a:spLocks noChangeArrowheads="1"/>
          </p:cNvSpPr>
          <p:nvPr/>
        </p:nvSpPr>
        <p:spPr bwMode="auto">
          <a:xfrm>
            <a:off x="2998788" y="2611438"/>
            <a:ext cx="1100137" cy="336550"/>
          </a:xfrm>
          <a:prstGeom prst="rect">
            <a:avLst/>
          </a:prstGeom>
          <a:noFill/>
          <a:ln w="9525">
            <a:noFill/>
            <a:miter lim="800000"/>
            <a:headEnd/>
            <a:tailEnd/>
          </a:ln>
          <a:effectLst/>
        </p:spPr>
        <p:txBody>
          <a:bodyPr>
            <a:spAutoFit/>
          </a:bodyPr>
          <a:lstStyle/>
          <a:p>
            <a:pPr algn="l" rtl="0">
              <a:spcBef>
                <a:spcPct val="50000"/>
              </a:spcBef>
            </a:pPr>
            <a:r>
              <a:rPr lang="en-US" sz="1600" b="1"/>
              <a:t>(1.6, -1.6)</a:t>
            </a:r>
          </a:p>
        </p:txBody>
      </p:sp>
      <p:sp>
        <p:nvSpPr>
          <p:cNvPr id="194567" name="Text Box 7"/>
          <p:cNvSpPr txBox="1">
            <a:spLocks noChangeArrowheads="1"/>
          </p:cNvSpPr>
          <p:nvPr/>
        </p:nvSpPr>
        <p:spPr bwMode="auto">
          <a:xfrm>
            <a:off x="1349375" y="2419350"/>
            <a:ext cx="1100138" cy="336550"/>
          </a:xfrm>
          <a:prstGeom prst="rect">
            <a:avLst/>
          </a:prstGeom>
          <a:noFill/>
          <a:ln w="9525">
            <a:noFill/>
            <a:miter lim="800000"/>
            <a:headEnd/>
            <a:tailEnd/>
          </a:ln>
          <a:effectLst/>
        </p:spPr>
        <p:txBody>
          <a:bodyPr>
            <a:spAutoFit/>
          </a:bodyPr>
          <a:lstStyle/>
          <a:p>
            <a:pPr algn="l" rtl="0">
              <a:spcBef>
                <a:spcPct val="50000"/>
              </a:spcBef>
            </a:pPr>
            <a:r>
              <a:rPr lang="en-US" sz="1600" b="1"/>
              <a:t>(-1, -1)</a:t>
            </a:r>
          </a:p>
        </p:txBody>
      </p:sp>
    </p:spTree>
    <p:extLst>
      <p:ext uri="{BB962C8B-B14F-4D97-AF65-F5344CB8AC3E}">
        <p14:creationId xmlns:p14="http://schemas.microsoft.com/office/powerpoint/2010/main" val="37772348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673100" y="893763"/>
            <a:ext cx="7772400" cy="401637"/>
          </a:xfrm>
        </p:spPr>
        <p:txBody>
          <a:bodyPr>
            <a:normAutofit fontScale="90000"/>
          </a:bodyPr>
          <a:lstStyle/>
          <a:p>
            <a:r>
              <a:rPr lang="en-US" sz="3200" b="1" dirty="0" err="1" smtClean="0"/>
              <a:t>Perceptron</a:t>
            </a:r>
            <a:r>
              <a:rPr lang="en-US" sz="3200" b="1" dirty="0" smtClean="0"/>
              <a:t> Learning Algorithm</a:t>
            </a:r>
            <a:endParaRPr lang="en-US" sz="3200" b="1" dirty="0"/>
          </a:p>
        </p:txBody>
      </p:sp>
      <p:sp>
        <p:nvSpPr>
          <p:cNvPr id="197635" name="Rectangle 3"/>
          <p:cNvSpPr>
            <a:spLocks noGrp="1" noChangeArrowheads="1"/>
          </p:cNvSpPr>
          <p:nvPr>
            <p:ph type="body" sz="half" idx="1"/>
          </p:nvPr>
        </p:nvSpPr>
        <p:spPr>
          <a:xfrm>
            <a:off x="460374" y="1493838"/>
            <a:ext cx="8493185" cy="5440362"/>
          </a:xfrm>
        </p:spPr>
        <p:txBody>
          <a:bodyPr/>
          <a:lstStyle/>
          <a:p>
            <a:pPr marL="457200" indent="-457200" algn="l" rtl="0">
              <a:buFont typeface="+mj-lt"/>
              <a:buAutoNum type="arabicPeriod"/>
            </a:pPr>
            <a:r>
              <a:rPr lang="en-US" sz="2400" dirty="0" smtClean="0"/>
              <a:t>Initialize weights and threshold:</a:t>
            </a:r>
          </a:p>
          <a:p>
            <a:pPr marL="457200" indent="-457200" algn="l" rtl="0">
              <a:buNone/>
            </a:pPr>
            <a:r>
              <a:rPr lang="en-US" sz="2000" dirty="0" smtClean="0"/>
              <a:t>	Set </a:t>
            </a:r>
            <a:r>
              <a:rPr lang="en-US" sz="2000" i="1" dirty="0" err="1" smtClean="0"/>
              <a:t>w</a:t>
            </a:r>
            <a:r>
              <a:rPr lang="en-US" sz="2000" i="1" baseline="-25000" dirty="0" err="1" smtClean="0"/>
              <a:t>i</a:t>
            </a:r>
            <a:r>
              <a:rPr lang="en-US" sz="2000" i="1" dirty="0" smtClean="0"/>
              <a:t>(t)</a:t>
            </a:r>
            <a:r>
              <a:rPr lang="en-US" sz="2000" dirty="0" smtClean="0"/>
              <a:t>, (0 &lt;= </a:t>
            </a:r>
            <a:r>
              <a:rPr lang="en-US" sz="2000" i="1" dirty="0" err="1" smtClean="0"/>
              <a:t>i</a:t>
            </a:r>
            <a:r>
              <a:rPr lang="en-US" sz="2000" dirty="0" smtClean="0"/>
              <a:t> &lt;= </a:t>
            </a:r>
            <a:r>
              <a:rPr lang="en-US" sz="2000" i="1" dirty="0" smtClean="0"/>
              <a:t>n</a:t>
            </a:r>
            <a:r>
              <a:rPr lang="en-US" sz="2000" dirty="0" smtClean="0"/>
              <a:t>), to be the weight </a:t>
            </a:r>
            <a:r>
              <a:rPr lang="en-US" sz="2000" i="1" dirty="0" err="1" smtClean="0"/>
              <a:t>i</a:t>
            </a:r>
            <a:r>
              <a:rPr lang="en-US" sz="2000" dirty="0" smtClean="0"/>
              <a:t> at time </a:t>
            </a:r>
            <a:r>
              <a:rPr lang="en-US" sz="2000" i="1" dirty="0" smtClean="0"/>
              <a:t>t</a:t>
            </a:r>
            <a:r>
              <a:rPr lang="en-US" sz="2000" dirty="0" smtClean="0"/>
              <a:t>, and </a:t>
            </a:r>
            <a:r>
              <a:rPr lang="en-US" sz="2000" i="1" dirty="0" smtClean="0"/>
              <a:t>ø</a:t>
            </a:r>
            <a:r>
              <a:rPr lang="en-US" sz="2000" dirty="0" smtClean="0"/>
              <a:t> to be the threshold value in the output node. </a:t>
            </a:r>
          </a:p>
          <a:p>
            <a:pPr marL="457200" indent="-457200" algn="l" rtl="0">
              <a:buFont typeface="+mj-lt"/>
              <a:buAutoNum type="arabicPeriod" startAt="2"/>
            </a:pPr>
            <a:r>
              <a:rPr lang="en-US" sz="2400" dirty="0" smtClean="0"/>
              <a:t>Present input and desired output</a:t>
            </a:r>
          </a:p>
          <a:p>
            <a:pPr marL="457200" indent="-457200" algn="l" rtl="0">
              <a:buNone/>
            </a:pPr>
            <a:r>
              <a:rPr lang="en-US" sz="2000" dirty="0" smtClean="0"/>
              <a:t>	Present input </a:t>
            </a:r>
            <a:r>
              <a:rPr lang="en-US" sz="2000" i="1" dirty="0" smtClean="0"/>
              <a:t>x</a:t>
            </a:r>
            <a:r>
              <a:rPr lang="en-US" sz="2000" i="1" baseline="-25000" dirty="0" smtClean="0"/>
              <a:t>0</a:t>
            </a:r>
            <a:r>
              <a:rPr lang="en-US" sz="2000" dirty="0" smtClean="0"/>
              <a:t>, </a:t>
            </a:r>
            <a:r>
              <a:rPr lang="en-US" sz="2000" i="1" dirty="0" smtClean="0"/>
              <a:t>x</a:t>
            </a:r>
            <a:r>
              <a:rPr lang="en-US" sz="2000" i="1" baseline="-25000" dirty="0" smtClean="0"/>
              <a:t>1</a:t>
            </a:r>
            <a:r>
              <a:rPr lang="en-US" sz="2000" dirty="0" smtClean="0"/>
              <a:t>, </a:t>
            </a:r>
            <a:r>
              <a:rPr lang="en-US" sz="2000" i="1" dirty="0" smtClean="0"/>
              <a:t>x</a:t>
            </a:r>
            <a:r>
              <a:rPr lang="en-US" sz="2000" i="1" baseline="-25000" dirty="0" smtClean="0"/>
              <a:t>2</a:t>
            </a:r>
            <a:r>
              <a:rPr lang="en-US" sz="2000" dirty="0" smtClean="0"/>
              <a:t>, ..., </a:t>
            </a:r>
            <a:r>
              <a:rPr lang="en-US" sz="2000" i="1" dirty="0" err="1" smtClean="0"/>
              <a:t>x</a:t>
            </a:r>
            <a:r>
              <a:rPr lang="en-US" sz="2000" i="1" baseline="-25000" dirty="0" err="1" smtClean="0"/>
              <a:t>n</a:t>
            </a:r>
            <a:r>
              <a:rPr lang="en-US" sz="2000" dirty="0" smtClean="0"/>
              <a:t> and desired output </a:t>
            </a:r>
            <a:r>
              <a:rPr lang="en-US" sz="2000" i="1" dirty="0" smtClean="0"/>
              <a:t>d(t). (x</a:t>
            </a:r>
            <a:r>
              <a:rPr lang="en-US" sz="2000" i="1" baseline="-25000" dirty="0" smtClean="0"/>
              <a:t>0</a:t>
            </a:r>
            <a:r>
              <a:rPr lang="en-US" sz="2000" i="1" dirty="0" smtClean="0"/>
              <a:t> is always1).</a:t>
            </a:r>
            <a:endParaRPr lang="en-US" sz="2000" dirty="0" smtClean="0"/>
          </a:p>
          <a:p>
            <a:pPr marL="457200" indent="-457200" algn="l" rtl="0">
              <a:buFont typeface="+mj-lt"/>
              <a:buAutoNum type="arabicPeriod" startAt="3"/>
            </a:pPr>
            <a:r>
              <a:rPr lang="en-US" sz="2400" dirty="0" smtClean="0"/>
              <a:t>Calculate the actual output:</a:t>
            </a:r>
            <a:endParaRPr lang="en-US" sz="2000" dirty="0" smtClean="0"/>
          </a:p>
          <a:p>
            <a:pPr marL="457200" indent="-457200" algn="l" rtl="0">
              <a:buNone/>
            </a:pPr>
            <a:r>
              <a:rPr lang="en-US" sz="2000" i="1" dirty="0" smtClean="0"/>
              <a:t>	y(t)</a:t>
            </a:r>
            <a:r>
              <a:rPr lang="en-US" sz="2000" dirty="0" smtClean="0"/>
              <a:t> = </a:t>
            </a:r>
            <a:r>
              <a:rPr lang="en-US" sz="2000" i="1" dirty="0" err="1" smtClean="0"/>
              <a:t>f</a:t>
            </a:r>
            <a:r>
              <a:rPr lang="en-US" sz="2000" i="1" baseline="-25000" dirty="0" err="1" smtClean="0"/>
              <a:t>h</a:t>
            </a:r>
            <a:r>
              <a:rPr lang="en-US" sz="2000" dirty="0" smtClean="0"/>
              <a:t>[</a:t>
            </a:r>
            <a:r>
              <a:rPr lang="en-US" sz="2000" i="1" dirty="0" smtClean="0"/>
              <a:t>w</a:t>
            </a:r>
            <a:r>
              <a:rPr lang="en-US" sz="2000" i="1" baseline="-25000" dirty="0" smtClean="0"/>
              <a:t>0</a:t>
            </a:r>
            <a:r>
              <a:rPr lang="en-US" sz="2000" i="1" dirty="0" smtClean="0"/>
              <a:t>(t)x</a:t>
            </a:r>
            <a:r>
              <a:rPr lang="en-US" sz="2000" i="1" baseline="-25000" dirty="0" smtClean="0"/>
              <a:t>0</a:t>
            </a:r>
            <a:r>
              <a:rPr lang="en-US" sz="2000" i="1" dirty="0" smtClean="0"/>
              <a:t>(t)</a:t>
            </a:r>
            <a:r>
              <a:rPr lang="en-US" sz="2000" dirty="0" smtClean="0"/>
              <a:t> + </a:t>
            </a:r>
            <a:r>
              <a:rPr lang="en-US" sz="2000" i="1" dirty="0" smtClean="0"/>
              <a:t>w</a:t>
            </a:r>
            <a:r>
              <a:rPr lang="en-US" sz="2000" i="1" baseline="-25000" dirty="0" smtClean="0"/>
              <a:t>1</a:t>
            </a:r>
            <a:r>
              <a:rPr lang="en-US" sz="2000" i="1" dirty="0" smtClean="0"/>
              <a:t>(t)x</a:t>
            </a:r>
            <a:r>
              <a:rPr lang="en-US" sz="2000" i="1" baseline="-25000" dirty="0" smtClean="0"/>
              <a:t>1</a:t>
            </a:r>
            <a:r>
              <a:rPr lang="en-US" sz="2000" i="1" dirty="0" smtClean="0"/>
              <a:t>(t)</a:t>
            </a:r>
            <a:r>
              <a:rPr lang="en-US" sz="2000" dirty="0" smtClean="0"/>
              <a:t> + .... + </a:t>
            </a:r>
            <a:r>
              <a:rPr lang="en-US" sz="2000" i="1" dirty="0" err="1" smtClean="0"/>
              <a:t>w</a:t>
            </a:r>
            <a:r>
              <a:rPr lang="en-US" sz="2000" i="1" baseline="-25000" dirty="0" err="1" smtClean="0"/>
              <a:t>n</a:t>
            </a:r>
            <a:r>
              <a:rPr lang="en-US" sz="2000" i="1" dirty="0" smtClean="0"/>
              <a:t>(t)</a:t>
            </a:r>
            <a:r>
              <a:rPr lang="en-US" sz="2000" i="1" dirty="0" err="1" smtClean="0"/>
              <a:t>x</a:t>
            </a:r>
            <a:r>
              <a:rPr lang="en-US" sz="2000" i="1" baseline="-25000" dirty="0" err="1" smtClean="0"/>
              <a:t>n</a:t>
            </a:r>
            <a:r>
              <a:rPr lang="en-US" sz="2000" i="1" dirty="0" smtClean="0"/>
              <a:t>(t)</a:t>
            </a:r>
            <a:r>
              <a:rPr lang="en-US" sz="2000" dirty="0" smtClean="0"/>
              <a:t>]</a:t>
            </a:r>
          </a:p>
          <a:p>
            <a:pPr marL="457200" indent="-457200" algn="l" rtl="0">
              <a:buFont typeface="+mj-lt"/>
              <a:buAutoNum type="arabicPeriod" startAt="4"/>
            </a:pPr>
            <a:r>
              <a:rPr lang="en-US" sz="2400" dirty="0" smtClean="0"/>
              <a:t>Adapts weights</a:t>
            </a:r>
          </a:p>
          <a:p>
            <a:pPr marL="457200" indent="-457200" algn="l" rtl="0">
              <a:buNone/>
            </a:pPr>
            <a:r>
              <a:rPr lang="en-US" sz="2000" i="1" dirty="0" smtClean="0"/>
              <a:t>	</a:t>
            </a:r>
            <a:r>
              <a:rPr lang="en-US" sz="2000" i="1" dirty="0" err="1" smtClean="0"/>
              <a:t>w</a:t>
            </a:r>
            <a:r>
              <a:rPr lang="en-US" sz="2000" i="1" baseline="-25000" dirty="0" err="1" smtClean="0"/>
              <a:t>i</a:t>
            </a:r>
            <a:r>
              <a:rPr lang="en-US" sz="2000" i="1" dirty="0" smtClean="0"/>
              <a:t>(t+</a:t>
            </a:r>
            <a:r>
              <a:rPr lang="en-US" sz="2000" dirty="0" smtClean="0"/>
              <a:t>1</a:t>
            </a:r>
            <a:r>
              <a:rPr lang="en-US" sz="2000" i="1" dirty="0" smtClean="0"/>
              <a:t>)</a:t>
            </a:r>
            <a:r>
              <a:rPr lang="en-US" sz="2000" dirty="0" smtClean="0"/>
              <a:t> = </a:t>
            </a:r>
            <a:r>
              <a:rPr lang="en-US" sz="2000" i="1" dirty="0" err="1" smtClean="0"/>
              <a:t>w</a:t>
            </a:r>
            <a:r>
              <a:rPr lang="en-US" sz="2000" i="1" baseline="-25000" dirty="0" err="1" smtClean="0"/>
              <a:t>i</a:t>
            </a:r>
            <a:r>
              <a:rPr lang="en-US" sz="2000" i="1" dirty="0" smtClean="0"/>
              <a:t>(t) </a:t>
            </a:r>
            <a:r>
              <a:rPr lang="en-US" sz="2000" dirty="0" smtClean="0"/>
              <a:t>+ η</a:t>
            </a:r>
            <a:r>
              <a:rPr lang="en-US" sz="2000" i="1" dirty="0" smtClean="0"/>
              <a:t>[d(t) </a:t>
            </a:r>
            <a:r>
              <a:rPr lang="en-US" sz="2000" dirty="0" smtClean="0"/>
              <a:t>- </a:t>
            </a:r>
            <a:r>
              <a:rPr lang="en-US" sz="2000" i="1" dirty="0" smtClean="0"/>
              <a:t>y(t)]x</a:t>
            </a:r>
            <a:r>
              <a:rPr lang="en-US" sz="2000" i="1" baseline="-25000" dirty="0" smtClean="0"/>
              <a:t>i</a:t>
            </a:r>
            <a:r>
              <a:rPr lang="en-US" sz="2000" i="1" dirty="0" smtClean="0"/>
              <a:t>(t)</a:t>
            </a:r>
            <a:r>
              <a:rPr lang="en-US" sz="2000" dirty="0" smtClean="0"/>
              <a:t> , where 0 &lt;= η &lt;= 1 is a positive gain function that controls the adaption rate.</a:t>
            </a:r>
          </a:p>
          <a:p>
            <a:pPr algn="l" rtl="0"/>
            <a:r>
              <a:rPr lang="en-US" sz="2000" dirty="0" smtClean="0"/>
              <a:t>Steps 3 and 4. are repeated until the iteration error is less than a user-specified error threshold or a predetermined number of iterations have been completed. </a:t>
            </a:r>
          </a:p>
          <a:p>
            <a:pPr marL="292100" indent="-292100" algn="l" rtl="0">
              <a:lnSpc>
                <a:spcPct val="90000"/>
              </a:lnSpc>
            </a:pPr>
            <a:endParaRPr lang="el-GR" sz="2000" dirty="0"/>
          </a:p>
        </p:txBody>
      </p:sp>
    </p:spTree>
    <p:extLst>
      <p:ext uri="{BB962C8B-B14F-4D97-AF65-F5344CB8AC3E}">
        <p14:creationId xmlns:p14="http://schemas.microsoft.com/office/powerpoint/2010/main" val="147458146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a:t>
            </a:r>
            <a:endParaRPr lang="he-IL" dirty="0"/>
          </a:p>
        </p:txBody>
      </p:sp>
      <p:sp>
        <p:nvSpPr>
          <p:cNvPr id="3" name="Content Placeholder 2"/>
          <p:cNvSpPr>
            <a:spLocks noGrp="1"/>
          </p:cNvSpPr>
          <p:nvPr>
            <p:ph idx="1"/>
          </p:nvPr>
        </p:nvSpPr>
        <p:spPr/>
        <p:txBody>
          <a:bodyPr/>
          <a:lstStyle/>
          <a:p>
            <a:endParaRPr lang="he-IL"/>
          </a:p>
        </p:txBody>
      </p:sp>
      <p:pic>
        <p:nvPicPr>
          <p:cNvPr id="4" name="Picture 4" descr="ml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799" y="2819400"/>
            <a:ext cx="6121921"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081015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a:p>
        </p:txBody>
      </p:sp>
      <p:sp>
        <p:nvSpPr>
          <p:cNvPr id="3" name="Content Placeholder 2"/>
          <p:cNvSpPr>
            <a:spLocks noGrp="1"/>
          </p:cNvSpPr>
          <p:nvPr>
            <p:ph idx="1"/>
          </p:nvPr>
        </p:nvSpPr>
        <p:spPr/>
        <p:txBody>
          <a:bodyPr/>
          <a:lstStyle/>
          <a:p>
            <a:endParaRPr lang="he-IL"/>
          </a:p>
        </p:txBody>
      </p:sp>
      <p:pic>
        <p:nvPicPr>
          <p:cNvPr id="4" name="Picture 3"/>
          <p:cNvPicPr>
            <a:picLocks noChangeAspect="1" noChangeArrowheads="1"/>
          </p:cNvPicPr>
          <p:nvPr/>
        </p:nvPicPr>
        <p:blipFill>
          <a:blip r:embed="rId2" cstate="print"/>
          <a:srcRect/>
          <a:stretch>
            <a:fillRect/>
          </a:stretch>
        </p:blipFill>
        <p:spPr bwMode="auto">
          <a:xfrm>
            <a:off x="80901" y="836577"/>
            <a:ext cx="8917047" cy="5467850"/>
          </a:xfrm>
          <a:prstGeom prst="rect">
            <a:avLst/>
          </a:prstGeom>
          <a:noFill/>
          <a:ln w="9525">
            <a:noFill/>
            <a:miter lim="800000"/>
            <a:headEnd/>
            <a:tailEnd/>
          </a:ln>
          <a:effectLst/>
        </p:spPr>
      </p:pic>
    </p:spTree>
    <p:extLst>
      <p:ext uri="{BB962C8B-B14F-4D97-AF65-F5344CB8AC3E}">
        <p14:creationId xmlns:p14="http://schemas.microsoft.com/office/powerpoint/2010/main" val="145798345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28600"/>
            <a:ext cx="8229600" cy="1143000"/>
          </a:xfrm>
        </p:spPr>
        <p:txBody>
          <a:bodyPr/>
          <a:lstStyle/>
          <a:p>
            <a:pPr eaLnBrk="1" hangingPunct="1"/>
            <a:r>
              <a:rPr lang="en-US" altLang="he-IL" smtClean="0"/>
              <a:t>The Bayes Classifier</a:t>
            </a:r>
          </a:p>
        </p:txBody>
      </p:sp>
      <p:sp>
        <p:nvSpPr>
          <p:cNvPr id="8195" name="Rectangle 3"/>
          <p:cNvSpPr>
            <a:spLocks noGrp="1" noChangeArrowheads="1"/>
          </p:cNvSpPr>
          <p:nvPr>
            <p:ph idx="1"/>
          </p:nvPr>
        </p:nvSpPr>
        <p:spPr/>
        <p:txBody>
          <a:bodyPr/>
          <a:lstStyle/>
          <a:p>
            <a:pPr marL="0" indent="0" algn="l" rtl="0" eaLnBrk="1" hangingPunct="1">
              <a:buNone/>
            </a:pPr>
            <a:endParaRPr lang="en-US" altLang="he-IL" sz="2400" dirty="0" smtClean="0"/>
          </a:p>
          <a:p>
            <a:pPr marL="393192" lvl="1" indent="0" algn="l" rtl="0" eaLnBrk="1" hangingPunct="1">
              <a:buNone/>
            </a:pPr>
            <a:endParaRPr lang="en-US" altLang="he-IL" sz="2400" dirty="0" smtClean="0"/>
          </a:p>
          <a:p>
            <a:pPr lvl="1" algn="l" rtl="0" eaLnBrk="1" hangingPunct="1"/>
            <a:endParaRPr lang="en-US" altLang="he-IL" sz="2400" dirty="0" smtClean="0"/>
          </a:p>
          <a:p>
            <a:pPr lvl="1" algn="l" rtl="0" eaLnBrk="1" hangingPunct="1"/>
            <a:endParaRPr lang="en-US" altLang="he-IL" sz="2400" dirty="0" smtClean="0"/>
          </a:p>
          <a:p>
            <a:pPr algn="l" rtl="0" eaLnBrk="1" hangingPunct="1"/>
            <a:r>
              <a:rPr lang="en-US" altLang="he-IL" sz="2400" dirty="0" smtClean="0"/>
              <a:t>So … How do we compute that?</a:t>
            </a:r>
          </a:p>
        </p:txBody>
      </p:sp>
      <p:pic>
        <p:nvPicPr>
          <p:cNvPr id="8196"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43150" y="2368550"/>
            <a:ext cx="38100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11172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he-IL" smtClean="0"/>
              <a:t>The Bayes Classifier</a:t>
            </a:r>
          </a:p>
        </p:txBody>
      </p:sp>
      <p:sp>
        <p:nvSpPr>
          <p:cNvPr id="9219" name="Rectangle 3"/>
          <p:cNvSpPr>
            <a:spLocks noGrp="1" noChangeArrowheads="1"/>
          </p:cNvSpPr>
          <p:nvPr>
            <p:ph idx="1"/>
          </p:nvPr>
        </p:nvSpPr>
        <p:spPr/>
        <p:txBody>
          <a:bodyPr/>
          <a:lstStyle/>
          <a:p>
            <a:pPr eaLnBrk="1" hangingPunct="1">
              <a:lnSpc>
                <a:spcPct val="90000"/>
              </a:lnSpc>
            </a:pPr>
            <a:r>
              <a:rPr lang="en-US" altLang="he-IL" sz="2400" dirty="0" smtClean="0"/>
              <a:t>Use Bayes Rule!</a:t>
            </a:r>
          </a:p>
          <a:p>
            <a:pPr eaLnBrk="1" hangingPunct="1">
              <a:lnSpc>
                <a:spcPct val="90000"/>
              </a:lnSpc>
            </a:pPr>
            <a:endParaRPr lang="en-US" altLang="he-IL" sz="2400" dirty="0" smtClean="0"/>
          </a:p>
          <a:p>
            <a:pPr eaLnBrk="1" hangingPunct="1">
              <a:lnSpc>
                <a:spcPct val="90000"/>
              </a:lnSpc>
            </a:pPr>
            <a:endParaRPr lang="en-US" altLang="he-IL" sz="2400" dirty="0" smtClean="0"/>
          </a:p>
          <a:p>
            <a:pPr eaLnBrk="1" hangingPunct="1">
              <a:lnSpc>
                <a:spcPct val="90000"/>
              </a:lnSpc>
            </a:pPr>
            <a:endParaRPr lang="en-US" altLang="he-IL" sz="2400" dirty="0" smtClean="0"/>
          </a:p>
          <a:p>
            <a:pPr eaLnBrk="1" hangingPunct="1">
              <a:lnSpc>
                <a:spcPct val="90000"/>
              </a:lnSpc>
            </a:pPr>
            <a:endParaRPr lang="en-US" altLang="he-IL" sz="2400" dirty="0" smtClean="0"/>
          </a:p>
          <a:p>
            <a:pPr eaLnBrk="1" hangingPunct="1">
              <a:lnSpc>
                <a:spcPct val="90000"/>
              </a:lnSpc>
            </a:pPr>
            <a:endParaRPr lang="en-US" altLang="he-IL" sz="2400" dirty="0" smtClean="0"/>
          </a:p>
          <a:p>
            <a:pPr eaLnBrk="1" hangingPunct="1">
              <a:lnSpc>
                <a:spcPct val="90000"/>
              </a:lnSpc>
            </a:pPr>
            <a:endParaRPr lang="en-US" altLang="he-IL" sz="2400" dirty="0" smtClean="0"/>
          </a:p>
          <a:p>
            <a:pPr algn="l" rtl="0" eaLnBrk="1" hangingPunct="1">
              <a:lnSpc>
                <a:spcPct val="90000"/>
              </a:lnSpc>
            </a:pPr>
            <a:r>
              <a:rPr lang="en-US" altLang="he-IL" sz="2400" dirty="0" smtClean="0"/>
              <a:t>Why did this help?  Well, we think that we might be able to specify how features are “generated” by the class label</a:t>
            </a:r>
          </a:p>
          <a:p>
            <a:pPr eaLnBrk="1" hangingPunct="1">
              <a:lnSpc>
                <a:spcPct val="90000"/>
              </a:lnSpc>
            </a:pPr>
            <a:endParaRPr lang="en-US" altLang="he-IL" sz="2400" dirty="0" smtClean="0"/>
          </a:p>
        </p:txBody>
      </p:sp>
      <p:pic>
        <p:nvPicPr>
          <p:cNvPr id="922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711450"/>
            <a:ext cx="678180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6"/>
          <p:cNvSpPr txBox="1">
            <a:spLocks noChangeArrowheads="1"/>
          </p:cNvSpPr>
          <p:nvPr/>
        </p:nvSpPr>
        <p:spPr bwMode="auto">
          <a:xfrm>
            <a:off x="5029200" y="4114800"/>
            <a:ext cx="243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US" altLang="he-IL" sz="1600">
                <a:solidFill>
                  <a:srgbClr val="7030A0"/>
                </a:solidFill>
                <a:latin typeface="Arial" pitchFamily="34" charset="0"/>
              </a:rPr>
              <a:t>Normalization Constant</a:t>
            </a:r>
          </a:p>
        </p:txBody>
      </p:sp>
      <p:sp>
        <p:nvSpPr>
          <p:cNvPr id="9222" name="Text Box 7"/>
          <p:cNvSpPr txBox="1">
            <a:spLocks noChangeArrowheads="1"/>
          </p:cNvSpPr>
          <p:nvPr/>
        </p:nvSpPr>
        <p:spPr bwMode="auto">
          <a:xfrm>
            <a:off x="4495800" y="2406650"/>
            <a:ext cx="243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US" altLang="he-IL" sz="1600">
                <a:solidFill>
                  <a:srgbClr val="0000FF"/>
                </a:solidFill>
                <a:latin typeface="Arial" pitchFamily="34" charset="0"/>
              </a:rPr>
              <a:t>Likelihood</a:t>
            </a:r>
          </a:p>
        </p:txBody>
      </p:sp>
      <p:sp>
        <p:nvSpPr>
          <p:cNvPr id="9223" name="Text Box 8"/>
          <p:cNvSpPr txBox="1">
            <a:spLocks noChangeArrowheads="1"/>
          </p:cNvSpPr>
          <p:nvPr/>
        </p:nvSpPr>
        <p:spPr bwMode="auto">
          <a:xfrm>
            <a:off x="7696200" y="2406650"/>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US" altLang="he-IL" sz="1600">
                <a:solidFill>
                  <a:srgbClr val="800080"/>
                </a:solidFill>
                <a:latin typeface="Arial" pitchFamily="34" charset="0"/>
              </a:rPr>
              <a:t>Prior</a:t>
            </a:r>
          </a:p>
        </p:txBody>
      </p:sp>
      <p:sp>
        <p:nvSpPr>
          <p:cNvPr id="9224" name="Line 9"/>
          <p:cNvSpPr>
            <a:spLocks noChangeShapeType="1"/>
          </p:cNvSpPr>
          <p:nvPr/>
        </p:nvSpPr>
        <p:spPr bwMode="auto">
          <a:xfrm flipH="1">
            <a:off x="7924800" y="2711450"/>
            <a:ext cx="762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9225" name="Line 10"/>
          <p:cNvSpPr>
            <a:spLocks noChangeShapeType="1"/>
          </p:cNvSpPr>
          <p:nvPr/>
        </p:nvSpPr>
        <p:spPr bwMode="auto">
          <a:xfrm>
            <a:off x="5029200" y="2711450"/>
            <a:ext cx="1524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9226" name="Line 12"/>
          <p:cNvSpPr>
            <a:spLocks noChangeShapeType="1"/>
          </p:cNvSpPr>
          <p:nvPr/>
        </p:nvSpPr>
        <p:spPr bwMode="auto">
          <a:xfrm flipV="1">
            <a:off x="6172200" y="4006850"/>
            <a:ext cx="2286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Tree>
    <p:extLst>
      <p:ext uri="{BB962C8B-B14F-4D97-AF65-F5344CB8AC3E}">
        <p14:creationId xmlns:p14="http://schemas.microsoft.com/office/powerpoint/2010/main" val="6255856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he-IL" smtClean="0"/>
              <a:t>The Naïve Bayes Model</a:t>
            </a:r>
          </a:p>
        </p:txBody>
      </p:sp>
      <p:sp>
        <p:nvSpPr>
          <p:cNvPr id="14339" name="Rectangle 3"/>
          <p:cNvSpPr>
            <a:spLocks noGrp="1" noChangeArrowheads="1"/>
          </p:cNvSpPr>
          <p:nvPr>
            <p:ph idx="1"/>
          </p:nvPr>
        </p:nvSpPr>
        <p:spPr/>
        <p:txBody>
          <a:bodyPr/>
          <a:lstStyle/>
          <a:p>
            <a:pPr algn="l" rtl="0" eaLnBrk="1" hangingPunct="1">
              <a:lnSpc>
                <a:spcPct val="90000"/>
              </a:lnSpc>
            </a:pPr>
            <a:r>
              <a:rPr lang="en-US" altLang="he-IL" sz="2400" dirty="0" smtClean="0"/>
              <a:t>The </a:t>
            </a:r>
            <a:r>
              <a:rPr lang="en-US" altLang="he-IL" sz="2400" i="1" dirty="0" smtClean="0"/>
              <a:t>Naïve Bayes Assumption</a:t>
            </a:r>
            <a:r>
              <a:rPr lang="en-US" altLang="he-IL" sz="2400" dirty="0" smtClean="0"/>
              <a:t>: Assume that all features are independent </a:t>
            </a:r>
            <a:r>
              <a:rPr lang="en-US" altLang="he-IL" sz="2400" b="1" dirty="0" smtClean="0"/>
              <a:t>given the class label Y</a:t>
            </a:r>
            <a:endParaRPr lang="en-US" altLang="he-IL" sz="2400" dirty="0" smtClean="0"/>
          </a:p>
          <a:p>
            <a:pPr algn="l" rtl="0" eaLnBrk="1" hangingPunct="1">
              <a:lnSpc>
                <a:spcPct val="90000"/>
              </a:lnSpc>
            </a:pPr>
            <a:r>
              <a:rPr lang="en-US" altLang="he-IL" sz="2400" dirty="0" err="1" smtClean="0"/>
              <a:t>Equationally</a:t>
            </a:r>
            <a:r>
              <a:rPr lang="en-US" altLang="he-IL" sz="2400" dirty="0" smtClean="0"/>
              <a:t> speaking:</a:t>
            </a:r>
          </a:p>
          <a:p>
            <a:pPr algn="l" rtl="0" eaLnBrk="1" hangingPunct="1">
              <a:lnSpc>
                <a:spcPct val="90000"/>
              </a:lnSpc>
            </a:pPr>
            <a:endParaRPr lang="en-US" altLang="he-IL" sz="2400" dirty="0" smtClean="0"/>
          </a:p>
          <a:p>
            <a:pPr algn="l" rtl="0" eaLnBrk="1" hangingPunct="1">
              <a:lnSpc>
                <a:spcPct val="90000"/>
              </a:lnSpc>
            </a:pPr>
            <a:endParaRPr lang="en-US" altLang="he-IL" sz="2400" dirty="0" smtClean="0"/>
          </a:p>
          <a:p>
            <a:pPr algn="l" rtl="0" eaLnBrk="1" hangingPunct="1">
              <a:lnSpc>
                <a:spcPct val="90000"/>
              </a:lnSpc>
            </a:pPr>
            <a:endParaRPr lang="en-US" altLang="he-IL" sz="2400" dirty="0" smtClean="0"/>
          </a:p>
          <a:p>
            <a:pPr algn="l" rtl="0" eaLnBrk="1" hangingPunct="1">
              <a:lnSpc>
                <a:spcPct val="90000"/>
              </a:lnSpc>
            </a:pPr>
            <a:endParaRPr lang="en-US" altLang="he-IL" sz="2400" dirty="0" smtClean="0"/>
          </a:p>
          <a:p>
            <a:pPr algn="l" rtl="0" eaLnBrk="1" hangingPunct="1">
              <a:lnSpc>
                <a:spcPct val="90000"/>
              </a:lnSpc>
            </a:pPr>
            <a:endParaRPr lang="en-US" altLang="he-IL" sz="2400" dirty="0" smtClean="0"/>
          </a:p>
          <a:p>
            <a:pPr algn="l" rtl="0" eaLnBrk="1" hangingPunct="1">
              <a:lnSpc>
                <a:spcPct val="90000"/>
              </a:lnSpc>
            </a:pPr>
            <a:endParaRPr lang="en-US" altLang="he-IL" sz="2400" dirty="0" smtClean="0"/>
          </a:p>
          <a:p>
            <a:pPr algn="l" rtl="0" eaLnBrk="1" hangingPunct="1">
              <a:lnSpc>
                <a:spcPct val="90000"/>
              </a:lnSpc>
            </a:pPr>
            <a:r>
              <a:rPr lang="en-US" altLang="he-IL" sz="2400" dirty="0" smtClean="0"/>
              <a:t>(Not realistic, but works… sometimes..)	</a:t>
            </a:r>
          </a:p>
        </p:txBody>
      </p:sp>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1713" y="3438525"/>
            <a:ext cx="460057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265733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sz="5400" b="1" dirty="0"/>
              <a:t>Evolution in the real world</a:t>
            </a:r>
          </a:p>
        </p:txBody>
      </p:sp>
      <p:sp>
        <p:nvSpPr>
          <p:cNvPr id="3" name="Content Placeholder 2"/>
          <p:cNvSpPr>
            <a:spLocks noGrp="1"/>
          </p:cNvSpPr>
          <p:nvPr>
            <p:ph idx="1"/>
          </p:nvPr>
        </p:nvSpPr>
        <p:spPr>
          <a:xfrm>
            <a:off x="392090" y="2062827"/>
            <a:ext cx="7913710" cy="3880773"/>
          </a:xfrm>
        </p:spPr>
        <p:txBody>
          <a:bodyPr>
            <a:normAutofit fontScale="92500"/>
          </a:bodyPr>
          <a:lstStyle/>
          <a:p>
            <a:pPr lvl="1" algn="l" rtl="0"/>
            <a:r>
              <a:rPr lang="en-US" dirty="0" smtClean="0"/>
              <a:t>Each cell of a living thing contains chromosomes – strings of DNA.</a:t>
            </a:r>
          </a:p>
          <a:p>
            <a:pPr lvl="1" algn="l" rtl="0"/>
            <a:r>
              <a:rPr lang="en-US" dirty="0" smtClean="0"/>
              <a:t>Each chromosome contains a set of genes – blocks of DNA.</a:t>
            </a:r>
          </a:p>
          <a:p>
            <a:pPr lvl="1" algn="l" rtl="0"/>
            <a:r>
              <a:rPr lang="en-US" dirty="0" smtClean="0"/>
              <a:t>Each gene determines some aspect of the organism (like eye color).</a:t>
            </a:r>
          </a:p>
          <a:p>
            <a:pPr lvl="1" algn="l" rtl="0"/>
            <a:r>
              <a:rPr lang="en-US" dirty="0" smtClean="0"/>
              <a:t>Reproduction involves recombination of genes from parents and then small amount of mutations (errors) in copying.</a:t>
            </a:r>
          </a:p>
          <a:p>
            <a:pPr lvl="1" algn="l" rtl="0"/>
            <a:r>
              <a:rPr lang="en-US" dirty="0" smtClean="0"/>
              <a:t>The fitness of an organism is how much it can</a:t>
            </a:r>
            <a:br>
              <a:rPr lang="en-US" dirty="0" smtClean="0"/>
            </a:br>
            <a:r>
              <a:rPr lang="en-US" dirty="0" smtClean="0"/>
              <a:t> reproduce before he dies</a:t>
            </a:r>
            <a:endParaRPr lang="he-IL"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4876206"/>
            <a:ext cx="1722549" cy="1600172"/>
          </a:xfrm>
          <a:prstGeom prst="rect">
            <a:avLst/>
          </a:prstGeom>
        </p:spPr>
      </p:pic>
    </p:spTree>
    <p:extLst>
      <p:ext uri="{BB962C8B-B14F-4D97-AF65-F5344CB8AC3E}">
        <p14:creationId xmlns:p14="http://schemas.microsoft.com/office/powerpoint/2010/main" val="208023596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6104" y="357809"/>
            <a:ext cx="6241774" cy="6095999"/>
          </a:xfrm>
        </p:spPr>
      </p:pic>
    </p:spTree>
    <p:extLst>
      <p:ext uri="{BB962C8B-B14F-4D97-AF65-F5344CB8AC3E}">
        <p14:creationId xmlns:p14="http://schemas.microsoft.com/office/powerpoint/2010/main" val="369124877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Examples</a:t>
            </a:r>
            <a:endParaRPr lang="he-IL" dirty="0"/>
          </a:p>
        </p:txBody>
      </p:sp>
      <p:sp>
        <p:nvSpPr>
          <p:cNvPr id="3" name="Content Placeholder 2"/>
          <p:cNvSpPr>
            <a:spLocks noGrp="1"/>
          </p:cNvSpPr>
          <p:nvPr>
            <p:ph idx="1"/>
          </p:nvPr>
        </p:nvSpPr>
        <p:spPr/>
        <p:txBody>
          <a:bodyPr/>
          <a:lstStyle/>
          <a:p>
            <a:endParaRPr lang="he-IL"/>
          </a:p>
        </p:txBody>
      </p:sp>
    </p:spTree>
    <p:extLst>
      <p:ext uri="{BB962C8B-B14F-4D97-AF65-F5344CB8AC3E}">
        <p14:creationId xmlns:p14="http://schemas.microsoft.com/office/powerpoint/2010/main" val="2564977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drives human DM?</a:t>
            </a:r>
            <a:endParaRPr lang="he-IL" dirty="0"/>
          </a:p>
        </p:txBody>
      </p:sp>
      <p:sp>
        <p:nvSpPr>
          <p:cNvPr id="3" name="Content Placeholder 2"/>
          <p:cNvSpPr>
            <a:spLocks noGrp="1"/>
          </p:cNvSpPr>
          <p:nvPr>
            <p:ph idx="1"/>
          </p:nvPr>
        </p:nvSpPr>
        <p:spPr/>
        <p:txBody>
          <a:bodyPr>
            <a:normAutofit/>
          </a:bodyPr>
          <a:lstStyle/>
          <a:p>
            <a:pPr algn="l" rtl="0"/>
            <a:r>
              <a:rPr lang="en-US" dirty="0" smtClean="0"/>
              <a:t>Among others…</a:t>
            </a:r>
          </a:p>
          <a:p>
            <a:pPr lvl="1" algn="l" rtl="0"/>
            <a:r>
              <a:rPr lang="en-US" b="1" u="sng" dirty="0" smtClean="0"/>
              <a:t>Past </a:t>
            </a:r>
            <a:r>
              <a:rPr lang="en-US" b="1" u="sng" dirty="0"/>
              <a:t>experience </a:t>
            </a:r>
            <a:r>
              <a:rPr lang="en-US" sz="1500" dirty="0"/>
              <a:t>(</a:t>
            </a:r>
            <a:r>
              <a:rPr lang="en-US" sz="1500" dirty="0" err="1"/>
              <a:t>Juliusson</a:t>
            </a:r>
            <a:r>
              <a:rPr lang="en-US" sz="1500" dirty="0"/>
              <a:t>, </a:t>
            </a:r>
            <a:r>
              <a:rPr lang="en-US" sz="1500" dirty="0" err="1"/>
              <a:t>Karlsson</a:t>
            </a:r>
            <a:r>
              <a:rPr lang="en-US" sz="1500" dirty="0"/>
              <a:t>, &amp; </a:t>
            </a:r>
            <a:r>
              <a:rPr lang="en-US" sz="1500" dirty="0" err="1"/>
              <a:t>Gӓrling</a:t>
            </a:r>
            <a:r>
              <a:rPr lang="en-US" sz="1500" dirty="0"/>
              <a:t>, </a:t>
            </a:r>
            <a:r>
              <a:rPr lang="en-US" sz="1500" dirty="0" smtClean="0"/>
              <a:t>2005, </a:t>
            </a:r>
            <a:r>
              <a:rPr lang="en-US" sz="1500" dirty="0" err="1" smtClean="0"/>
              <a:t>Sagi</a:t>
            </a:r>
            <a:r>
              <a:rPr lang="en-US" sz="1500" dirty="0"/>
              <a:t>, &amp; </a:t>
            </a:r>
            <a:r>
              <a:rPr lang="en-US" sz="1500" dirty="0" err="1"/>
              <a:t>Friedland</a:t>
            </a:r>
            <a:r>
              <a:rPr lang="en-US" sz="1500" dirty="0"/>
              <a:t>, </a:t>
            </a:r>
            <a:r>
              <a:rPr lang="en-US" sz="1500" dirty="0" smtClean="0"/>
              <a:t>2007)</a:t>
            </a:r>
            <a:endParaRPr lang="en-US" dirty="0" smtClean="0"/>
          </a:p>
          <a:p>
            <a:pPr lvl="1" algn="l" rtl="0"/>
            <a:r>
              <a:rPr lang="en-US" b="1" u="sng" dirty="0" smtClean="0"/>
              <a:t>MANY Cognitive biases </a:t>
            </a:r>
            <a:r>
              <a:rPr lang="de-DE" dirty="0"/>
              <a:t> </a:t>
            </a:r>
            <a:r>
              <a:rPr lang="de-DE" sz="1600" dirty="0" smtClean="0"/>
              <a:t>(e.g., Marsh</a:t>
            </a:r>
            <a:r>
              <a:rPr lang="de-DE" sz="1600" dirty="0"/>
              <a:t>, &amp; Hanlon, 2007; Nestler. &amp; von Collani, 2008; Stanovich &amp; West, 2008; </a:t>
            </a:r>
            <a:r>
              <a:rPr lang="de-DE" sz="1600" dirty="0" smtClean="0"/>
              <a:t>West </a:t>
            </a:r>
            <a:r>
              <a:rPr lang="de-DE" sz="1600" dirty="0"/>
              <a:t>et al., </a:t>
            </a:r>
            <a:r>
              <a:rPr lang="de-DE" sz="1600" dirty="0" smtClean="0"/>
              <a:t>2008, </a:t>
            </a:r>
            <a:r>
              <a:rPr lang="en-US" sz="1600" dirty="0" err="1"/>
              <a:t>Epley</a:t>
            </a:r>
            <a:r>
              <a:rPr lang="en-US" sz="1600" dirty="0"/>
              <a:t>, &amp; </a:t>
            </a:r>
            <a:r>
              <a:rPr lang="en-US" sz="1600" dirty="0" err="1"/>
              <a:t>Gilovich</a:t>
            </a:r>
            <a:r>
              <a:rPr lang="en-US" sz="1600" dirty="0"/>
              <a:t>, 2006</a:t>
            </a:r>
            <a:r>
              <a:rPr lang="de-DE" sz="1600" dirty="0" smtClean="0"/>
              <a:t>).</a:t>
            </a:r>
            <a:endParaRPr lang="en-US" dirty="0" smtClean="0"/>
          </a:p>
          <a:p>
            <a:pPr lvl="1" algn="l" rtl="0"/>
            <a:r>
              <a:rPr lang="en-US" b="1" u="sng" dirty="0" smtClean="0"/>
              <a:t>Individual </a:t>
            </a:r>
            <a:r>
              <a:rPr lang="en-US" b="1" u="sng" dirty="0"/>
              <a:t>differences </a:t>
            </a:r>
            <a:r>
              <a:rPr lang="en-US" b="1" u="sng" dirty="0" smtClean="0"/>
              <a:t>such as </a:t>
            </a:r>
            <a:r>
              <a:rPr lang="en-US" b="1" u="sng" dirty="0"/>
              <a:t>Age, cognitive abilities, </a:t>
            </a:r>
            <a:r>
              <a:rPr lang="en-US" b="1" u="sng" dirty="0" smtClean="0"/>
              <a:t>gender…</a:t>
            </a:r>
            <a:r>
              <a:rPr lang="en-US" dirty="0"/>
              <a:t> </a:t>
            </a:r>
            <a:r>
              <a:rPr lang="en-US" sz="1600" dirty="0"/>
              <a:t>(de Bruin, Parker, &amp; </a:t>
            </a:r>
            <a:r>
              <a:rPr lang="en-US" sz="1600" dirty="0" err="1"/>
              <a:t>Fischoff</a:t>
            </a:r>
            <a:r>
              <a:rPr lang="en-US" sz="1600" dirty="0"/>
              <a:t>, 2007; Finucane, Mertz, </a:t>
            </a:r>
            <a:r>
              <a:rPr lang="en-US" sz="1600" dirty="0" err="1"/>
              <a:t>Slovic</a:t>
            </a:r>
            <a:r>
              <a:rPr lang="en-US" sz="1600" dirty="0"/>
              <a:t>, &amp; Schmidt, </a:t>
            </a:r>
            <a:r>
              <a:rPr lang="en-US" sz="1600" dirty="0" smtClean="0"/>
              <a:t>2005, Reed</a:t>
            </a:r>
            <a:r>
              <a:rPr lang="en-US" sz="1600" dirty="0"/>
              <a:t>, </a:t>
            </a:r>
            <a:r>
              <a:rPr lang="en-US" sz="1600" dirty="0" err="1"/>
              <a:t>Mikels</a:t>
            </a:r>
            <a:r>
              <a:rPr lang="en-US" sz="1600" dirty="0"/>
              <a:t>, &amp; Simon, </a:t>
            </a:r>
            <a:r>
              <a:rPr lang="en-US" sz="1600" dirty="0" smtClean="0"/>
              <a:t>2008)</a:t>
            </a:r>
            <a:endParaRPr lang="en-US" dirty="0" smtClean="0"/>
          </a:p>
          <a:p>
            <a:pPr lvl="1" algn="l" rtl="0"/>
            <a:r>
              <a:rPr lang="en-US" b="1" u="sng" dirty="0" smtClean="0"/>
              <a:t>Decision Complexity</a:t>
            </a:r>
            <a:r>
              <a:rPr lang="en-US" dirty="0" smtClean="0"/>
              <a:t> </a:t>
            </a:r>
            <a:r>
              <a:rPr lang="en-US" sz="1600" dirty="0" smtClean="0"/>
              <a:t>(</a:t>
            </a:r>
            <a:r>
              <a:rPr lang="de-DE" sz="1600" dirty="0" smtClean="0"/>
              <a:t>Goldstein </a:t>
            </a:r>
            <a:r>
              <a:rPr lang="de-DE" sz="1600" dirty="0"/>
              <a:t>&amp; Gigerenzer, 2002; Hilbig &amp; Pohl, 2008)</a:t>
            </a:r>
            <a:endParaRPr lang="en-US" dirty="0" smtClean="0"/>
          </a:p>
          <a:p>
            <a:pPr lvl="1" algn="l" rtl="0"/>
            <a:r>
              <a:rPr lang="en-US" b="1" u="sng" dirty="0" smtClean="0"/>
              <a:t>Social aspects </a:t>
            </a:r>
            <a:r>
              <a:rPr lang="en-US" sz="1500" dirty="0" smtClean="0"/>
              <a:t>(Acevedo </a:t>
            </a:r>
            <a:r>
              <a:rPr lang="en-US" sz="1500" dirty="0"/>
              <a:t>and </a:t>
            </a:r>
            <a:r>
              <a:rPr lang="en-US" sz="1500" dirty="0" smtClean="0"/>
              <a:t>Krueger , 2004).</a:t>
            </a:r>
            <a:r>
              <a:rPr lang="en-US" sz="1500" dirty="0"/>
              <a:t> </a:t>
            </a:r>
            <a:endParaRPr lang="en-US" sz="1500" dirty="0" smtClean="0"/>
          </a:p>
          <a:p>
            <a:pPr algn="l" rtl="0"/>
            <a:endParaRPr lang="he-IL" dirty="0"/>
          </a:p>
        </p:txBody>
      </p:sp>
    </p:spTree>
    <p:extLst>
      <p:ext uri="{BB962C8B-B14F-4D97-AF65-F5344CB8AC3E}">
        <p14:creationId xmlns:p14="http://schemas.microsoft.com/office/powerpoint/2010/main" val="98510991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Cooperative Agents</a:t>
            </a:r>
            <a:endParaRPr lang="he-IL" dirty="0"/>
          </a:p>
        </p:txBody>
      </p:sp>
      <p:sp>
        <p:nvSpPr>
          <p:cNvPr id="3" name="Content Placeholder 2"/>
          <p:cNvSpPr>
            <a:spLocks noGrp="1"/>
          </p:cNvSpPr>
          <p:nvPr>
            <p:ph idx="1"/>
          </p:nvPr>
        </p:nvSpPr>
        <p:spPr/>
        <p:txBody>
          <a:bodyPr/>
          <a:lstStyle/>
          <a:p>
            <a:pPr algn="l" rtl="0"/>
            <a:r>
              <a:rPr lang="en-US" dirty="0" smtClean="0"/>
              <a:t>No hidden agenda.</a:t>
            </a:r>
            <a:endParaRPr lang="he-IL" dirty="0"/>
          </a:p>
        </p:txBody>
      </p:sp>
    </p:spTree>
    <p:extLst>
      <p:ext uri="{BB962C8B-B14F-4D97-AF65-F5344CB8AC3E}">
        <p14:creationId xmlns:p14="http://schemas.microsoft.com/office/powerpoint/2010/main" val="304394415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smtClean="0"/>
              <a:t>Time to Graduate?</a:t>
            </a:r>
            <a:endParaRPr lang="en-US" sz="4400" dirty="0"/>
          </a:p>
        </p:txBody>
      </p:sp>
      <p:sp>
        <p:nvSpPr>
          <p:cNvPr id="9" name="AutoShape 8" descr="data:image/jpeg;base64,/9j/4AAQSkZJRgABAQAAAQABAAD/2wCEAAkGBggGEQkIBwgKCQkRDRYZGBESDRoQEBMSHxwhGRQUHh4jLzIeHyUvJRMWKzsgLzM1ODg4FiMxQTwuQSYtLCwBCQoKDQwOGQ8PGTUiHyIuNTA0Lyk1NTAtLCwpNSs1NSksLDU1MiwsKTUpNSo1NCksLDU1Mi01NS4wKSk0NSotMP/AABEIAJ8BPgMBIgACEQEDEQH/xAAbAAEAAgMBAQAAAAAAAAAAAAAAAgYDBAcFAf/EADwQAAEDAQQGCAUDAwQDAAAAAAABAgMEBRFT0RITFBYhkjEyQVRyoqOxBjRRdLIHImFCYqEjcZHhFSRS/8QAGgEBAAMAAwAAAAAAAAAAAAAAAAECAwQFBv/EAC8RAAECAgkCBgIDAQAAAAAAAAABAwJRBBESExQVIVKRodEFMTIzQfBhcSKBwfH/2gAMAwEAAhEDEQA/ANuGGJWxqsbFXRT+lPoT1EWFHyoIOrH4E9iZ6OGGGpNDycccVpdSGoiwo+VBqIsKPlQmCbMMituKZDURYUfKg1EWFHyoTAswyFuKZDURYUfKg1EWFHyoTAswyFuKZDURYUfKg1EWFHyoTAswyFuKZDURYUfKg1EWFHyoTAswyFuKZDURYUfKg1EWFHyoTAswyFuKZDURYUfKg1EWFHyoTAswyFuKZDURYUfKg1EWFHyoTAswyFuKZDURYUfKg1EWFHyoTAswyFuKZDURYUfKg1EWFHyoTAswyFuKZDURYUfKg1EWFHyoTAswyFuKZDURYUfKg1EWFHyoTAswyFuKZDURYUfKg1EWFHyoTAswyFuKZDURYUfKg1EWFHyoTAswyFuKZDURYUfKg1EWFHyoTAswyFuKZDURYUfKg1EWFHyoTAswyFuKZDURYUfKg1EWFHyoTAswyFuKZDURYUfKg1EWFHyoTAswyFuKZDURYUfKhq2jFG1qK1jEXSToaidim6alpdRPGnspk/Cl2uhvR4or2HU2IOrH4E9iZCDqx+BPYmaw+lDCP1KAAWKgAAAAAAAAAAAAAAAAAAAAAAAAAAAAAAAAAAAAAAAAAAAAAAAAAAA1LS6ieNPZTbNS0uonjT2Uxf8AbU3o3uw/s2IOrH4E9iZCDqx+BPYmaQ+lDKP1KAAWKgAAAAAAAAAAAAAAAAAAAAAAAAAAAAAAAAAAAAAAAAAAAAAAAAAAA1LS6ieNPZTbNS0uonjT2Uxf9tTeje7D+y0UHwVX1MVNMyamRromql7nX3KiKnZ/Jn3DtHGped2RbrC+Ws/7aP8AFDeOqSmOpod2tAZVayh7h2jjUvO7Ibh2jjUvO7IvgJxrpGXsFD3DtHGped2Q3DtHGped2RfAMa6MvYKHuHaONS87shuHaONS87si+AY10ZewUPcO0cal53ZDcO0cal53ZF8Axroy9goe4do41LzuyG4do41LzuyL4BjXRl7BQ9w7RxqXndkNw7RxqXndkXwDGujL2Ch7h2jjUvO7Ibh2jjUvO7IvgGNdGXsFD3DtHGped2Q3DtHGped2RfAMa6MvYKHuHaONS87shuHaONS87si0WtbSUF9PExVqnwPdFpN/03vanBl6cb+jh/KceJ4VV8VVMra10Mmp06SN0PBFVr9JWSJevBVvv5FUyj8Tig81+/f8LJ4a0vkimpuHaONS87shuHaONS87sj0pPimo06rZkZMi6mOJqpc1Z3X6fFONydC/y1E4X3nvWdasFqa59NpLGyTR01S5r1uRVVv1Tj0/wTD4jHEtSKQvhzKfClP3DtHGped2Q3DtHGped2RfAaY10jL2Ch7h2jjUvO7Ibh2jjUvO7IvgGNdGXsFD3DtHGped2Q3DtHGped2RfAMa6MvYKHuHaONS87shuHaONS87si+AY10ZewUPcO0cal53ZDcO0cal53ZF8Axroy9goe4do41LzuyG4do41LzuyL4BjXRl7BQ9w7RxqXndkNw7RxqXndkXwDGujL2Ch7h2jjUvO7Ibh2jjUvO7IvgGNdGXsFD3DtHGped2R5PxL8LVllRMmnkgc1ZUT9rlVb7lXtT+DqRVv1E+Wh+5b+LysVLciSpS0FBZgiSJD27C+Ws/7aP8UN40bC+Ws/7aP8UN44pzQAAAAAAAAAAAAAAAAAAAAAebbVprQIxkEtMlSqoqMldoo9qKmmiLeiIvHheekVb4jtOGJ8kDrUjaqIn/AK8lMr41W6/rIiqnSn/Ri9HYgVfvX7+FLQpWpXK6qfRq2lpYpqZmta+OGREasUvG5GKvC5eOjfciqnRw/dopUuqHRJBG50TZNLRan7Uarmquii8btFLruxY1ReK3k66VKvQgZTrHGt6XX3xqi8XNRL14LoJei/VFvvRD5E226aqSmjijWzb79Zotu0e1OnS0uCcej6Jclx5SlUlFrWvrUmlXzVr5pUlSf0iIh2DcH4MdNW1NLqo3Ru1yJcidqPWNjXKn8qqOXj1Uh016Ll9ayqty6mVIHViwN/0mNVG00blvvmc5eHG91yr08eKcETyKaG2LQfUstqCNtM1jkT9rFa5en9v9V1ycUW/s7UvTYpJ3I1Wzta+53TIrlj0uhzluVXL0dlyXJdoqiIaUalfyrtddK/jWqSS+Na9FSsbenkdJsquZXRtck8E8rbmvWJVWNJLkVyJfxu4/5Nwr/wAK1sU2sgZajKzRal0baXUMjS9b7uCX9P8AgsB6puK1Ci/f9OAqVKAAXIAAAAAAAAAAAAAAAAAABVv1E+Wh+5b+Ly0lW/UT5aH7lv4vAPbsL5az/to/xQ3jRsL5az/to/xQ3gAAAAAAAAAAAAAAAAAAAAAAVz4lfVteyGKsqtCRvCCCmveqJ1l1n9KcUyUsZqWnZzLUjWmlkljjVUv0HI1XIi3q1f4XtKOQrFCqISi1KcwtGBsLo9RG1JVVUuY9r3/RU0mpcqql/G9rW8XKiXIi5quofbMLW0c0TJ0c1f3XtavC9FRyXqxblvTJUcvp2hZS3wxyQRUckz9FkHByshTi+SRU63Qirx6L+PBNHzZrPhV0UzWqrV/fouRFdq9Y1NJ3+6t0V7LmJ0I5EPLUui61qnlr+fiv8S00+F01Q57bhlSq/wDHwxUznMlqUYjdFjUa1V6ERL7ku7EXt/3VGrjsaBqo18bNZNf0sekVRf8A/Tb0Ryrw6tyuToVUS5VUdixtugkW92s1fFERUfoMaxXfVHOiRb/7HOTjcqezZNkx2ikaupkqqeRVZJ0MnppU6Vv6br/6f7k4LxvvQ6GsEVSJ/wB0/H+aa+eqpDjlaalg+G56ipbLJPWyVDUcjdGSl1Ekbk4uReNzus3ieyYqWFaZkUKyyTK1iJpvW97rkuvVfqZT08KVIiHBUAAsQAAAAAAAAAAAAAAAAAACrfqJ8tD9y38XlpKt+ony0P3LfxeAe3YXy1n/AG0f4obxzGj+KbWgjgijqtFjY2oiati3IiIidhm3utjvnpMyOclBcVK60OuXxFpFqqX7/Z0gHN97rY756TMhvdbHfPSZkMC5NCMyakvTudIBzfe62O+ekzIb3Wx3z0mZDAuTQZk1Jenc6QDm+91sd89JmQ3utjvnpMyGBcmgzJqS9O50gHN97rY756TMhvdbHfPSZkMC5NBmTUl6dzpAOb73Wx3z0mZDe62O+ekzIYFyaDMmpL07nSAc33utjvnpMyG91sd89JmQwLk0GZNSXp3OkA5vvdbHfPSZkN7rY756TMhgXJoMyakvTudIBzfe62O+ekzIb3Wx3z0mZDAuTQZk1Jencv8AWWfBWpM2Rui98SsV7URJEYvSiKeXVfC7JUr0p5kiWWnjYy9mkkWh0dvFODeH9pVN7rY756TMhvdbHfPSZkVi8Oii86iU8TaT4Xp3LjP8OQVLqt8sj9CaONtzf2q1zL7nov16vZ2L03nqRwRRLI6ONjHPW9yo1EVy3XXr9eCJ/wAHOt7rY756TMhvdbHfPSZkSnh8aeVRGZtSX7/Z0gHN97rY756TMhvdbHfPSZkTgXJoMyakvTudIBzfe62O+ekzIb3Wx3z0mZDAuTQZk1Jenc6QDm+91sd89JmQ3utjvnpMyGBcmgzJqS9O50gHN97rY756TMhvdbHfPSZkMC5NBmTUl6dzpAOb73Wx3z0mZDe62O+ekzIYFyaDMmpL07nSAc33utjvnpMyG91sd89JmQwLk0GZNSXp3OkA5vvdbHfPSZkN7rY756TMhgXJoMyakvTudIBzfe62O+ekzIb3Wx3z0mZDAuTQZk1Jenc6QVb9RPlofuW/i88De62O+ekzI8237ftG0I2R1VRrGJIi3aDU43KnYn8qVjobkKLEqoXgp7UcSQoi6/ZmtB1Y/AnsTIQdWPwJ7EzuIfSh0EfqUAAsVAAAAAAAAAAAAAAAAAAAAAAAAAAAAAAAAAAAAAAAAAAAAAAAAAAABqWl1E8aeym2alpdRPGnspi/7am9G92H9mxB1Y/AnsTIQdWPwJ7EzSH0oZR+pQACxUAAAAAAAAAAAAAAAAAAAAAAAAAAAAAAAAAAAAAAAAAAAAAAAAAAAGpaXUTxp7KbZqWl1E8aeymL/tqb0b3Yf2bEHVj8CexM1YayBrY0WTijU7F+hPbqfE8qkwuwVJ/JOREy5aX+K8GcGDbqfE8qjbqfE8qk3re5OSty5tXgzgwbdT4nlUbdT4nlUXre5ORcubV4M4MG3U+J5VG3U+J5VF63uTkXLm1eDODBt1PieVRt1PieVRet7k5Fy5tXgzgwbdT4nlUbdT4nlUXre5ORcubV4M4MG3U+J5VG3U+J5VF63uTkXLm1eDODBt1PieVRt1PieVRet7k5Fy5tXgzgwbdT4nlUbdT4nlUXre5ORcubV4M4MG3U+J5VG3U+J5VF63uTkXLm1eDODBt1PieVRt1PieVRet7k5Fy5tXgzgwbdT4nlUbdT4nlUXre5ORcubV4M4MG3U+J5VG3U+J5VF63uTkXLm1eDODBt1PieVRt1PieVRet7k5Fy5tXgzgwbdT4nlUbdT4nlUXre5ORcubV4M4MG3U+J5VG3U+J5VF63uTkXLm1eDODBt1PieVRt1PieVRet7k5Fy5tXgzgwbdT4nlUbdT4nlUXre5ORcubV4M4MG3U+J5VG3U+J5VF63uTkXLm1eDOalpdRPGnspk26nxPKprV9VFK1Gsfeul9F+imTzkCtrUqG1HacRyFVhXg//9k="/>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0" name="AutoShape 12" descr="data:image/jpeg;base64,/9j/4AAQSkZJRgABAQAAAQABAAD/2wCEAAkGBxQSEhQUExQVFhUXFhgZFRcXGBcXGBgYFhggHBYZFxcZHiggHBomHRwaIjEiJSkrLi4uGiIzODUsNygtLisBCgoKDg0OGxAQGywkHyQtNDU3Ly0sLCwsNCwsLywsLCwsLCwsLC0sLCwsLCwsLCwsLCwsLCwsLCwsLCwsLCwsLP/AABEIAPMA0AMBIgACEQEDEQH/xAAcAAEAAgIDAQAAAAAAAAAAAAAABQYEBwECAwj/xAA8EAABAwIEBAQEAwcDBQEAAAABAAIRAyEEBRIxBkFRYRMicYEHMkKRI6HBFFJigrHR8FOS4SQzQ3LCFf/EABoBAQADAQEBAAAAAAAAAAAAAAADBAUCAQb/xAArEQACAgEDAwMDBAMAAAAAAAAAAQIDEQQSITFBUQUTImGRsTJxocEUI1L/2gAMAwEAAhEDEQA/AN4oiIAiIgCIiAIiIDhcFyOdCpPE/EhHlp3G3MX69/T0VfUaiNKy+pLVVKx4ROZvxJSoC5EwSL2MdOZVPz7jSowtbr0kiXNYBLZ2BJ+qOS17xJmztbm3bB+W9uyx8BUNR8vJcSZcSZJ9Vl2X3TW5vC8I0atPXHjGS3uz2vVcdD6mibFxIJHpK7Vc2r04Otx9yrPwvkzXsDtIA5bKYx3D9At8wDeU2H5rOjK+b3LoWJX01va0UbAcZVwf+4Gxye4X7AHdWbKuP2F3h12ljuwPWLtN/tKo3GWSnDu6g/KQoV+LIqAYgXayCRBcNTZYZnzRI+/ZXqNRYllMjtpqn2+x9D0K7XgOaQQdiDIXqtK8BcZuoO0VfNTe6XQLg2gjv16rcmHrte0OaZaRIPULZptVi+plW1ODPZERTEQREQBERAEREAREQBERAEREAXC5XSo6AT0XjeAV3i7NPDYWg8r/ANlq3iitWqVWU6LS+WM84BLQLy4uHKZv2Ul8Rs3IkA3KrvCOJxFYspeYUGmXBrtJqO1SLucJ3PlEeixJy92bsfRGtCKriomfip0GnWqU31iCHkND3HUZGp0HQBfYLCwVOkzEspjtqHWYj3UjmoY17y6qacXBYXF8AfKXOOjVM+Vs91D5Yz/qqdd0lvmbJBLtUSx0SS4xfkJAUbhuizrL7G1XZq4U3upODGUQZBaHayw+aeYbYtteZ6KWx2Z4dzYeQYBNxIBG8naYm3qtf5LmTwYc4ubqIglrhE7BzTIb2I5qcc9tOi5oOpjr3G7XOIPzC5BMX5KsnKv49iOVSbyVziGmK7W1QHFgbZgY3S0EzEiIJN1Xc7pNqUmVKUkNZFWSZB9On6BWLFYXxT5NenTdz3Bomfmeedz22Vdr40UvFog6mvgTsLC50m/Mb9OUrunOeCbKSwV2hV0uttK258OeKTIovdY/KJu0/wBlp2uNJF/7qZyPFlrhDoIv1/PcLQTcGpIhlFSW1n0yih+Fsw8fDsebmIPqFMLUjJSWUZklh4CIi6PAiIgCIiAIiIAiIgCIiALEzN8U3eiy1H5yCaRhQ6h4qk14JKlma/c0bxjSNWuxl/M6LCbHcx2CuODoeHT8GmfwmgxqEwJvJJEO/hLhtsqxn1QtxVNw+l0+2x37K6MoNpAvcS5oBeQ6Yv8AM4gb8uTvUL55T+CRrWcPJEVMMYmmHmoGnTqc4AdwGEs2mPZVvGmjSl1dpc+SWBriCHgTrJFwTa23ykc1s2pllNxbU8oA8zdEE7WjcAb9N1SeKOGC+s6tDzhoHi281NoI1lg+oRq+UkiPRTQi2+SONq6GHleT1GODg55YQC0NDi4juHQ3sYO4U9mWKIbOh7qZEus2WvaLHQ7kRzA5So/IcSKuG85LtLnBjid2lx+nUJkRuLLvi8O2CXkadPlcHOc09i2Q095JXMlz8jrJD5/mT/CaGtgNgRsCeoIOl0GbqCeGimHHzEvjV9ItN7+0duy8cRjgHS4NAuAWkFt7XYbTfeOSkKNWiWS5ggAkAnSXOP8AqOA+QCIAA/vLGtRXQ8yRoAMeKwNEvILXNbLi0FrSZJDRG3crzy901GttO7htHvsV5YzCadJd9fywRB32vOne6n+GMsFStSe3UAwkudfuD1jp7qSycYQcmIptm0vhjXPgvafpI/sf0V3C1bh8HWpP/DqRRc01HNZIJiA1hcORdvESr1we2oMHR8Zxc8tkl28H5QZvYQrOg1UbY7V2RT1VW17skyiItEqBERAEREAREQBERAEREAKg81bUFVhBPhuGlwmwMGLd7X7d1OLDzNpNMxuCD9iq2si3S8duSSp4kjT3EmEAxALrDVBPQSrjhxNR9IjSNDgC46gSRa2x8wlRXGWAJOoDf+o3XUZgQ6m50kQ0Ej94QWydhDYH8x7rAi+xrT+SyWTLWxQpsDXS5jT5iDHlE6vNdRHFznsphlPSalR7BqAiGBwNQntcTHfpax4It0M0kw1rRLjFoi+0LX2ZZkK2LqVWeeabm0AOtOTUdN7luoxFwQp0sPKKsFmXJCZZXOEq1qBLw1rxpDYHiMeZaC47QCD9+inMdjXUmvaHlhNzT1NAAPPy0wZtH6qLzik5ow9U6XThtNYmSHeG5rdQA3+YOmflM2iV5ZXig9sPYDoMedrniTsYLrevYr2fPJYITNw81JGogiQG8hzNwBHcrwx1QCmW0y19Yy0shj3MB3Jc0aZ5WM3U/icF4nl1v0vJBdADSI1PiLgWEjpMrMy7KqDG/h6I6gheu+MUuMs82MppY51RpeBqaxrbTYMFo95WyODHtq1XaWnQyiAS65cXGXAyTPQHsoChlDHVnTVY0dz+ULYGX4ZmDoFzBJdAA3L3Os38yqGr1G9e2urJGtsfqeeOxxdNClGp7xRB/id88dmt1H2CveHpBrWtGzQAPQCFrfgygauYu5swtNwJ/exFUjWe8DUPZbMC2vS9Mqqm+8uTO1Ulu2rscoiLUKoREQBERAEREAREQBERAF0c2bLuuCvGDXud4vw676VWXMIBH8EWEdjE/wAwUJiKzQLQYd5du/aZM/kFm8cyMY97bDw2DuSJNvvuq7k2ENZ5OoikJ1wDuPpbyv22C+cnFKyUfBtxi/ajLyiWr5vU8J0E3EE3Jgi5aL9CJH3XpkGXsbVou80Agtc2NJ8VnhtMncm1v4hK9BlxqOAGoNFvJPl6NPS12nnBWe7BikyncloqAT0DHyD/ACk6vQN6JGXJHJrGCNx+XaMPTA/7bNbQDJGkgiHe+gx2O4VJ8Kph6gcS5oeXM1wCzqIb9MXGn1K2ZmGXmpWYSbB1VlRs2c2o3UG+xMg8oVZz6jowmlzY8Gs1zT1ILj8x6g/L123Xqnh48nsehG1apIaHPlpEyRYTtNwAJO6VWfsz6P7QQ5lYTrY1xDRMXFl2qD98NezyF1NoiRAloEiTvK96lAYhrA+oRUaHeG0idVoDWk3qGehBEhRZS4ZNjjqZlHAYY4qmaVIV2uBJOqGzu0uifLvbnI9FJ5lm+jx6hMjDgNpiImtUEF3YNsAOxXXIaTaVJ7xd7HmmR5R8sEjSBYkxM3/oo3jGaWFp0yPxa9V1R47N8rfvJKij857fC/s4a5yy1/CPLyzC1KzjLq9Uunq1oAn/AHavaFegsDIcIKWHo0xsymwe4aJP3Ugvqa47YpGPZLdJsIiKQ4CIiAIiIAiIgCIiAIiIAuFyiAguI8pp1dJe0E7TMH+t7SovDZWGBoDRpFiBYC9j/m6z+Oq5pYbxRM06lN1umqHD0LSR7qOxuMa5zYJFgQbhhDhqBnl6m0hYetShdx3L9MpuCXYxqgcK4qj5dLmPY4kXbdhBi1xz6g+vXA0L1aLqbW6zqbou2rqABd/ASbEdwVJGvIEtuZBIGoTyM9JjfmVH1aBYdbJBY18kAfKW7T0mCR2b3VWTxLPY7xlGLWdL9QAl+kNBEEvDXl4PQnUB+Sh+I2GvSa9ryGvg6TJEghxLh2aHf7d+Sljig9uHraYBmoBEOFSYdM9y33JXGGu1wBswkW/06jZZH8pB9ZXkvjiXglg+xVqGBc6RTfIaDTcWjm20XuNpVjwxY3BvNZgik41Gv1FhY4fUwgEzJCgsh/6OrUbUDgIbcAnUST5jfmOfZcZlmDX1HU31WeAWmW3HiSZhw5EReP1XCUndx0JZNOGGZeVUXVHkCo4l5DtUWkWD9hcxJKjc7xDcTj4Y4ltMClTPXlq7mSSPZZGVZrT8NzGNBqGm3w3AeUCJcHX3bDr84UbwZhzUxVB3lg12yIuQx1rcwIN/RS0Vvc2++DmT7+Eb8ptgAdAuyIvpTFCIiAIiIAiIgCIiAIiIAiIgCIiAhOMctdicJVpN+YgEdy1wdE8piJVI4dxJqYU0j89OQ4jkW8ud9hHMe62Vjp8N8b6TH2WksBiHUK2kz5iRpMSXA6hqj3PW5WN6lHM1jwX9JzBr6l1yZzouWmBpLRLR0b5TsIG/Yd1k1m6g4AfSdV+Z3hRL2uOlztLYhzXDcsde3OQYkbexKzMBXk1CNRhxEGBHl8u/K/M/85ieepYa7kNiswLS8Ml7mjWGk3L2Q19yNPPtJjabSGR0dNaqJBb4NAFomWmmI/OWqvcSYSozFNLY/Ea4zJs4NuAL7+Xl9JVjyXScRivDmJaBO22wPQBrdtu6s7fgeN8nnnlKnTa173eG4gtbP1Bu0WMEGHey1zmrBUPiDUDcagDEafIRHex7K+5vidRpB1tAceou6AQT6D7qKpVj8ogkH0Ft/STNvZeQahyjrko+Er6WjwzDwJgTMFpBPsTC2T8Msv01aRfMtpucN4k2Jk87n81h1/wmPqFrCYaGw0QS6wJ/m/VXfgbLw1pqXnSGyfW/9FNTP3LopLv+Dy341NstyIi3jICIiAIiIAiIgCIiAIiIAiIgCIiA6uC0zxfhHNe9tPVrpEaXDcaT5Tff5zt0C3MVTOM8rLnh7bBwOrfkJjoNgQd5CzPUo4irF2/DLekliTi+5U8vzf8ACaSGtDYBuYlwOo32G1utvSeyzFgtdbS4mHB2wJ+m3Lf8lTs2ywhpdTMsB1PA3nYEWuL/ANVnYPMmloc2XOjQQ4wQA4FpMWAHJZGE1lGg49iS4gpGrThtntLHB25s43EcoXvwrRFGlUMfutHVwayWgxzgx7L3wDRVZbfnFgDeXDtP6eqxcXjdAYymIZBc5wH1nzDTOx537LqMnjBw1nhEdj8KX1H+bSBDYu67QNW/8UhKdMANA6mB19+UXXhWxPmsQ4zJAgb7mOZXTBV/LBAjkLzueQFgvHJ7eTtRGOb4hp0ocJcxziDq3Ja2Sd9j6XK25lGHDKTR7n3WscgpCrjAXG+oAG4nSBy93X9VtpoWj6bXmTn44+/LKuulhKJ3REWwZwREQBERAEREAREQBERAEREAREQHEKK4nq6MNUeROkSesTBjvCllgZ9R14au3maTwPXSYUV0d1cl9DuDxJM105rhADC9rxeNMGZMydtUbHYheJ4bbPiUHAEhxDDBAkxsbjof+F1wAZVYGPL4EOaWG4dMHQ42g3IB3upfC4apTqyKjA121i4OvBcQILTMc7T1XzUY44RrTnhnm6rVo4Z2tmghpE+V2q0HQBPrE/kojMaZDGsJg3NiDEj29Y6/ZSmZ4kVKrmuJc1gNMwC2B/5HCd9Rhg7esqIqnW4mB1+8WaPaPZeze1YPK1nllafk1UaiH+W+qdzzLpnkSVEYrMKz2MN2sJOkjZw5D84hWbPKNSsRRZ8stFSBvNmAdpIJKh8Jhw6szDNH4dF7i0m7nh5DgXRYHSGq3XL47pCXXCNjfD/B+alIu1t53BDb/mtkQqpwVhhqc7o2Pd19lbVd9NT9rc+7KWsebMeEcoiLRKgREQBERAEREAREQBERAEREAREQBdXiQQuy4KMGmM0oPovrC0ioRYyYaZbp5zcekrIyfN2ve3xHQGuhp3FyN+03+6u/EvDpqvFSmQ02LtvMRYTb9eQ7qh4PLX0XP1aSQ6X6QI1N2A93fcL5y2v25OLNauxTjx1JPHGTpBsTJ/8Ame8XPc9l4YGjqeJbqaTaLSfpb739AJ5LppcTp+o2t3N7/krJ4LcPT6kA7CYBPmcI29egHvBlLk7k2lgr3Fx8MCWjVVB1uJLZi+loBkREC3JVngrLNJNQmZnRHcyfeIHss3iR1TE1mRRlrAdJLhEkbn3IMb2U9wplriA2QXTcwACZMkDkNvYBSbnswurPVHHXsXvhehppT+8Z9hYKZXlh6QY0NGwAC9V9DRX7dcYeEZFs983IIiKU4CIiAIiIAiIgCIiAIiIAiIgCIiALgrlCgPKswEEHote5pTh3aXOPWeX+d1sOsYBVAz/FNpl2xeRLGkwDB5nkOfssL1WX+yMV1wX9F3GBwopUzWeQ0wS2fpHX16BYOY40utrOxJkQST6dthy9Vg1sRB8R5glvy7xsZPQzy+97DEdiIBeRMXDRvYTLugWc1ueC6ljlnGY1CNLbgEXM3/yYHurv8OsP+G5xmbb9Tc/otbY/NrEMJqBpaXuI8peAIazqJd/RWv4T5y9z3sqGz50jo5pMAD/1n7K/pK9tsWyC+Wa3g2iFyuAuVvmUEREAREQBERAEREAREQBERAEREAREQBcFcrgoDCzTEBjJVEx+CNV2tzfNYtHpzM2G/Pop/inGgPa3VAF3ARJ7X9lRc7zn9pmXBtNjjDdOqYP1Tz6C1xyiV8zq826mTXRcfY1NPHZBPyY+YVGRr1h4Bm0gAg7SRBPQbQsrLqTfBa10Q8fiFsOOomQNRvNonnBA5qs4mtqfppulpImAXNkjcN3LjY26BWXCYYmixrS2A6XSYktEyb+xvfawXMoqCRNJ56lcOEc5xc6WQdTtN4ExbvYmyyeGswNCvTczZjpIvdms/KeZgx7rPz97W06mlziHANgjTJB3j90CHX3On0VWwrC2pFrFrjvIBIIF9rbhT1ybWTnC6M+k6NQOAIuCAR6HZeirPw+x/i4NgM6qfkM7nTYH/Oisy3q574qRkzjtk4hERdnIREQBERAEREAREQBERAEREAREQBdXugEnkuSoPizMhRokHd4Ld4MEQVHbYq4OTO4Qc5KKNUcRcchuLJ03a+QRe21wT0WXjMQHjXSIDXtvroHSCYmWtkE2CqWdcOOFXWHhwmXA7gjcWmeituOMYbyBxdpMt0kR0usqNVE/lkt77o8NdCDyjMsO3EA1ajQ3UZ0TExDTDgIG9u3NWGvmLRR1uLW02ta2kAPKdtcAGDAEXgn0Wq35RiJJ8GobiYaTd3K3NZoyzGOYGijW0i92OAvzSWnrfLZGtRPwWGvn+Hg1S4PquEMpkFzKcGB4hPzP0gbbKEr55ScGnzl+7yAAXuv9RuBBjmo3/wDAxMx4L72Ftz0ulHIqrotEmBzMzEW7qSNVUe49659F/Bub4RZ94pcyA0OBIHcGTf0JW0JWhuEaf7DVYQdTtIcw7NINnATzsQt44DFirTa9uzhKs6a2EvhHsc3VzWJS7mSiIrhXCIiAIiIAiIgCIiAIiIAiIgCIiA6uK1rxXj/FqaiTDXDSPQxP3V34nxng4aq/mGwPU2/VaOxHE9J48KsSwx8wEgxMbbX3WZ6gpzSjHp3LmjlGDbkT9OgHuBdZlnm+mQbtiOtj6eqksUGmBMzBaH1NYja0zbdZPDuKo1AfBqMfp0gw5uqADJuZ6SunE2XNdTcWNg6Huu2RpncdHRLh6LGw84Zec02YOGdDnizfxLTPLS1sgDmZO6lxV0NI80kwI7NMkxIgCP8AAobCYtniOYXS7yD2FOQbHueysNKkdOktlri4neegAO8rya5OWyBfTjf5hJnuLGP7qtUsCdeogFpHyiZbBs8iefOOytOOZLHGfMABbd4m+3MiDPoobE1aVNwcwDyE6wAB+G4b+bcggFSVSeT3sRTcZqLGEGGQQ4A2DmzHcEQVsz4fZrOqiTt8vtew7zK0/Wzag0h5OqzgG3lsOOgmLHymPZTHCvEx/aWPaC1ocJEzN7/lZX6a5RsUl0IbrIODi3yfQSLq10rstozAiIgCIiAIiIAiIgCIiAIiIAiIgK7x1QdUwr2N3JH5L5vzfLXCobX5gr6urUg4EHYqrZvwLhq51OYdXVpI+42P2VDUu2E9yWY/TqSLbKOH1NfZDl+GfhWumi4saJDtIeDzsb/ZUHPc3e2q5tKq9rBYBr3RHO0xC3Hjfhdh3CGvqMMcoI9SD+kKhZh8Nq7D8j39CwNIj3IP5KD/AC6m8S4/dHqjJ/pKKM2qh2rWdXW87QL+in8BxzimB7XPc/WLlz3gg9RpcBPrKy6fw/ruMeHUb3dTt+TlMYf4Q1nCTWpt7Fr5Sep02fk0NtqRRsTn9dxJNaob/vn+/wDkKNq4hzjcknuSVst3wlqj62H+Uj+pXvQ+FxFnVm+wkrla3Tr9P8I99q2XX8mr6VIkq68EZO6pUECwNyr7k3wxpA+Zr3xzf5W/Ybq+ZTkFOgAA0W2AEAe3NSqyy3iEWl5Z0q4V8yeX4RJ4ZsNaDyA/ovULlFpJYRXCIi9AREQBERAEREAREQBERAEREAXUoi5YOQuhpDoERcuKa5PTr4DZ2XPhDoiKP2a/+V9hlnU4Vn7rfcSu7WAbAD0C4RSwhFdEeSbO4Qoi6B2REXoCIiAIiIAiIgP/2Q=="/>
          <p:cNvSpPr>
            <a:spLocks noChangeAspect="1" noChangeArrowheads="1"/>
          </p:cNvSpPr>
          <p:nvPr/>
        </p:nvSpPr>
        <p:spPr bwMode="auto">
          <a:xfrm>
            <a:off x="9075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2" name="AutoShape 14" descr="http://diaryofacommunicator.com/wp-content/uploads/2014/06/2014-world-cup.jpg"/>
          <p:cNvSpPr>
            <a:spLocks noChangeAspect="1" noChangeArrowheads="1"/>
          </p:cNvSpPr>
          <p:nvPr/>
        </p:nvSpPr>
        <p:spPr bwMode="auto">
          <a:xfrm>
            <a:off x="-61913" y="-136525"/>
            <a:ext cx="304801"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6" name="AutoShape 21" descr="data:image/jpeg;base64,/9j/4AAQSkZJRgABAQAAAQABAAD/2wCEAAkGBxQTEhQUExQVFhUXGBcXGBgXFBQcFxUYHBcXFxQXFxccHSggGBwlHBQXITEhJSkrLi4uFx8zODMsNygtLisBCgoKDg0OGxAQGywkHyQsLCwsLCwsLCwsLCwsLCwsLCwsLCwsLCwsLCwsLCwsLCwsLCwsLCwsLCwsLCwsLCwsLP/AABEIAOEA4QMBIgACEQEDEQH/xAAcAAACAgMBAQAAAAAAAAAAAAAEBQMGAAIHAQj/xABBEAABAwIEAgYGCQMEAQUAAAABAAIDBBEFEiExQVEGEyJhcYEyUpGSobEHFCNCYnKy0fAzc8GCosLh8SQ0Q5O0/8QAGQEAAwEBAQAAAAAAAAAAAAAAAQIDBAAF/8QAKxEAAgICAgEDAwIHAAAAAAAAAAECEQMhEjFBBDJREyKhBfAUM1JxgZHR/9oADAMBAAIRAxEAPwCuMwhnVRnI3VjD6LeLR3KEUkY+4z3W/snx/oRf2o/0hV6VxuUk1RswwuFkc0EY+4z3W/slU7WX9FvuhF1IcQgoISXKXkaOPkxhQUzDuxvuj9kY+jZwYz3W/sjsOobNusqWgFO4vsnJpOifDqGLjGz3G/smD6KG39KP/wCtv7IWkCneSlbAkhZiFJFwjZ7jf2VfmgaD6DfdCs1UNEiqG6rkwNEDadnqN90KB8Tb+i33QiDKBooXPBTjaGVHFHbVjPdb+yysZFY2Yz3W/stcNgJPcm5wu4S2BplOlLeDG+6EZhNGyQOu0ADXNlFuGm2vD2ppVYQBfRXLAejoFOxziBcZgyxBcDxceBO/hbyDl8AplAjfTNcWviPCxAYb8za3wKOaYCBlEb2Ov9wBwtzBaCDrtvyV7qej1O632TQbcANT3lKqnolDvaxKXmH6bKm+SPZscVwO1drQAM1s2biNR39yB62N9yI2gD8A8uHGxTrEeiejiDoNbdwvYDvVQkJjeXt7Jbve/a10FgnTT6JvlDsYyMbb0Gj/AEj9kMYGn7o9gRcVR1w2N/VJvlPs1UcSBzdokpcPafuj2BGvwltvQb7oUuGAE6qyRwtIStjxjaKNPTNb91vsH7IJ7G39FvsCuOI0beSrddABddsEonlLE0/db7oRv1ZnqN90fsltJLYpiyW6qnaI+SsZRyHsWL26xOdZ0JtaDBGOUbB/tCDiCT4XUEsaO4D4Jm+bKLpJO2enCljoKniaAlReGlDVuKJRJVk3KFEVnUC7MxZoba6U1mKguVakqHc1oJSnctGNyuVnRMMrQQiZJlRsOxKxsn0VfcKbRWM7Dqqo0SGsqUc9xcgK+lNkEdJieorFpBV6hQ1TLFQ03pBUojyZ0LA3CwVibMLKr4K24CcPNlJmmPQRZj3ta8gMuM5OwbftfC481b48aglJET2PtuQbnu8FR2UbpGy2a52VuwtfXhrpfQozo3QtYDMYDTgFzbGQOMhsNQBqB2hrzQukHtlqlmbe2ZocdhffwQ85I0JVJxuj6+73NIbfcC5HKzeeizB2steGZ7xb7zSHDuc07jvSdodSp0PMXqgGmy5rjDxnPPcFXWqgMrXja3Hv4KgVWriDzt8U2MjmbJMPqwXb22sj3Ak3SGmntIAeY1+H+VZoo1WiCejajeQnkE5ASymjF03jaLJWXxrQPUPJSDE4yrI4hKcStZCxpRKwCQUwilsNUK9tzoFq9ruSpHozSdC7OsUGq9TgLJgrbMB7gt8UqNENRzZWDwHyQVfUXKmuzfKVYwZ7ydVtZRM3RLI7pjARZV5ZEdWFgaF1AshaE1w0ElCMammEWBuUa0GLLDS01m3KXYmCdky+tAhE01GHb2U6ost6OfVdK7XRCMgcDchdOqMLbySWswsDgu5HPEa4BUaC6czSqsU/YdZOo6nRBjxeqL30Vc1lPmd95ziT3A5R8j7UJjVc1xaGkHuv7fFCYdLmpo/V7V/J7r/JK6qggkkEhkaRu0OaMuvEEhTbt0VjrZaaCJj2Xtfh/wBFbT0MbdcrQbWvxsl+FydUCGm/83XktSXFI34GaBcQlawOtyXOPqb5S54Fhqb8ABx8FcZmNc5xkNxroiKWhB6jq+y2we9zmgsdxEYHID5rouico82UdnR9zZI3ZszS7tHK9pabEi4O4NjqrN1AATnFZAbjcl+YnuAsLfH4JHNNZXhJtEckFF6B89imEFQLJTIbraN5VHC0Rjm4uhhUThJq6S6nmJQT2pVC2PkzUiOmjun1BhocEniFinuHVlrarRwowwzcmUz6uvFL1qxIagYS9kDuHyQkr1vrYeAQznJEikptoKgRIegY5EQ0ridkoK3AWgCkaEaORgK3inI2XmVRAWTpaBY/w1xcVZYHloSDBHjRWlrBZRkaoIEkqTZL6qoKNq7BAPYCkKCmU3Klbeyjn0KY0hbbVMiLWyw9ELvpns4h5aP9YB+ZKo2F0NfJCTHLIGtf1YY6R1jYC+UO7IAV56GygyTMHqteB4EtP6mo/Jk7IjNgSbAaX1N/ilWmykY8kV7oXS1EbXR1DbWtkdmBuNbg2PCw9qb1jsrSjqZhsXEWtfTklWLTAgAeajPcintEWIS9kgHUhLsU6UTxhkTMgNg3Nl1GwFtbJjNH2tAqni2tQO4gfEKkErIym0tF9hd2ALk2Frk6k8SUHO1QNnWjp1aOPZGeZJG5iWMjXsb1ItShqjypZqnZpIzRASt3TKQ6JbUyAJVDiNkyuekQS6KKOoLVpNKTsgn5roSyD48EuwPrViGuViSzXxZZGYQTG0/hB+CTVmFuadl0rDqW8Mfexn6Qp34G1w2T8NBbORsjN9d0XEy26v1Z0aaNQFVsWo8nckcTgEFSU4uUM1MsJbdyCOJhSEjQKB+Gv5K60tO0BTdU1dKfwOoX2VDDIntKs0FTotKhjeCBe/KpvZSL4hFWSUBLNZaz1qVVFTdLQ7kSTvuVtHUEIISaomnGZwaAS47NAJcfADUrRBKiDlsb9HcSMNQJLG1nNPgbf5AVxd0hYRctd7EB0f6DVEgDpGiBmnak9I32DYh2vet3XTTGcKjic+CI5upLWPdfUyFjXPJ5HtjTuClljqx8c2nSEmIY854s0ZWcSbapPJiBc4NAJJU1RBckHduyMwbCtS9w14KDpFFcjBT2F0llwm8geBclzWjxc4NB9rgrZJGmfRfB3OkbK5too3B7CfvvGrLDiGmxvzDbX1t2O3LQZ1x2UOqicx7mPBDmktcDwINiFC9dh6RdDI6tmZto6jcSW0fp6MoG4tYZtxbiNFy2uwySCQxytyvG+oIOtrtcNHDv9tjovQj8HkZotbfRDTolygYLKCrq8qr0jG1bJppED1WdyAqMQumWDz6+xRyz0a/S4blsaUuDC2y8qcIA4J3S1Ash66pCxts9xRSRzXqF4ps6xVM+jreCw3hi/ts/SEe42WmCN+wh/tx/oC3qitZmA53ghUnpLDfgrhUGwVZxLtFTasYpZiO1kZhl2lMaiEIHZLwAmODihAQ5xV3NLC+68LVyghuTGkWIk7lSyVIskZXhlKDhZymE1El0RguAVFW4thju1vpyO7MUY/HIdB4b9y16PUH1mpihOfK53ayAl5aNwwesbhtzYDNc6BfS2HYfFDGyNkbGtYLBoHZbztf57lBQDyOY4H9G9NGAZjJWScoGv6rwzAhoFuLnHwC6Dg3R6OEWhhgpwbXDGAuP5nNDc2nPMm9XVsjYXyPaxg3c5wa0eZVXrayqrmFlKx9LE64NTOMsjmc4IQc2ov2nltrp6Fsd4piNPRs62eQNA0GYjMTa+WNgtrbkFzjozmminqJGlrp6maXKdw05WsHfozfirPg/0dUkTmvk6ypkbsZnktvz6sdk/wCq6sWIYe2TU6O2Dhy5EcQknG1Q0HTObjBAXl2tvBFGivoBorS7BnjbKfO3zQ7cFlJ+40d7rn2C6yvHIuppHKunmJvp3RxxjtOHWEkXBAdYMtxBLTfu04rrXRqpFRDDOC3LIxr2tbazbgZm92U3bbhZJ+mP0fNrIbtfaoYD1bnaRkEguY4C5ANvS4HzVH6GdKpMJkkpK2GQMLs1rDrIidHPaDpJG61+ydwbXuVpxx4qiM5Wzp3SDHmQysp5S+Bs7HtZV9nq45dmsudA/XNrYaeYQTUnXn6rVsDKrU6WAqrD/wBzSPNgJLDtxH0rG/ByuckUNVBlc1k0ErQebHtI0IPnuNQqxV4LNTM6pzX11CLFrcx+uUpGxieLGQCw4hw14KgjSa2c+xjCJKd2V+rSSGvAOVxGjgQdWPHFh1HeNVVsXK7fSllTCe39cpj2S/aoitfszxgAktto8dsWPffmfT7os+lAlaespnmzJRrY+pJbQG4IB2NuB0T8rVMxS9Pxdx6KBECXK3YRRXAVZhFjdWnDK4NCjPo14fcNy3KLKCaIuQlXiPevafEOZUKPQtdFQ6per3rViqZ7R2jCz/6eH+1H+gKCpegcPxIdTEL7Rs/SFrVVoI3V1JMjxoExGqsFWqmq7XnYd55IrE6lWj6OMNaGGqJzPdmYwWH2QDrOId67uNrWGnEpJy4qxox5OitUvRqtn9CBwad3ykRsHvdo/wClpSzpBgslI4Nkcx1x6TCS0G1y03AN/mu2me+4KruKGA1EQqGRmPVwJY0gPsQ1xadHWud1D67sssCf9zj7XLcvTXpvDGyqHVBgDmBxDAGtvmcA4NGgJA+CW0FNnNloi7VmeS4uiElakK1w4I2yglwlt9EQUXf6CsOIZVVBbYP6uJjueUudKG913NB7x3LoWK4r1WRjGGWaQkRxAgXt6b3uOkcbbjM433AAJIBA6EQCLDqYAbxh+3ruc+/xTSjo7OfIf6j7An1GD0Y29w1cebnOPJcEDw7o8wS/WJrT1PCRw7MI9SnYf6bRz1ceJ2s8IXl1l1xx7ZYR5LxKMY6Rw07msJDpHSMiytIPVveHGPrdewDl8dRzQOG+U8ws80n6IYwaujineGte7O17W7Ne17muaPYmy4J44pbjmCQ1cXVVDA9vA7OYfWY7dp/mqZFeEIHHOKKmqMEfZzn1GGOJu4NvLSOOucsb90m98osb3s0+l0SlqGva17HBzXAOa5puHA6ggr0m3M+O1uXeq/QUzaCZsTLilqHO6tpuRTzhuYxsPCKRrXEN0s5pA9KwIA/Eej0UknXtzQ1A2mi0ee6QbSt7ne1KZnOa8w1EcWecuaBp9Xrxlu4WP9Kew2Ohtx0ItAfdIOnOHiopJo8oL2sMkbrdqORoLmvYRq1w2BHrLjjhnSzo59WntHmMD7ujLgczdSDG++oc3bX5gpW1pAXRMbqfrjGvDQetggqbgjsykSRzADmTC3Tm/wBtUFIChVkZfZLQnM3NQuqSNkzqaBCwUOuqnx2aVJ0IM6xEdWsTUAs0NcRGzXZrfkFqcVPNKi+zW+A+SDmed1KN2Vk1Q1qa3Mr19F+JDqpYCbEPMm++ZrG6e6uX0xJKs3RxzopQfWaWn2gj5fFUybiTg6kddkc63ZI8SL/5VP6SRnQOcHlzrflFjsiKuoJjDbuZcekw6jncHilDKR7AA5+fW4ceXC/LRY0aysdKG2qLfgZ8kNh9TkK0xSq66Z8g9FxGX8oAA+V/NRMiJW+GomKbuTos0WNgCy8oqzrZWRggZ3NbmJADQTq4nuFz5JCIVafo4wls+IwsfqxofK4etkb2Qe7O5h8rcV1go7lh7GCKIMBEeRuQG9w2wLAb8bWRReGgkkDiSdgBuT3LVzvbuk/SYvdC7KOyA979dexGXRttxBfa/wCVE4b0lUyRuaM5hci+uhG97/zVA4bj8M0r4o8xLQTmIGR9jZ2U3vpcbgX4JL0coJX4bla8MfK9zi439AuDXeBysP8A1e416DwMMtRKwWjbljjvuRuXHvIawnvcVxxb3ag6kaEXG44XHek0mAZv/mfs4atabZjc25W4cgLG4TgletXHA+H0hjDgX5rkkdkAN3JAA8fgESBosK1kDtLed+SDdBMK8Xr5NQLHX4Lxzxe19eSFoNGXS7HaYyQuDdXNLZWWNiJI3CRg8y3Ke5xR7j3rGjXVEBkZuSTsPkoDIR2gLveeyDz4X7gLLJpQ0WO258OXidvNRxE5g929xp6oB0b+/euZxyLAJWikoZCMrfq1XmA2zw1Mcm3gH6d61qqDK5wtsTbwvp8F5QU2aKGIg2jr8Rp/I073XHcCb+SdVlndocdR4cEY9iTWir1EYCip6O5TJ9IXOTGmostkyhuzueqOX9SvEXZYloY9OGvytNtC1p+CW1URG4XSYoW9RH/bZ+kKo43ALlZoyLzx0rF+Bw3KuEdKLXG6rWENAKtcT9F0mNjiq2Q1Ve9pAy3vx4IuGpu3tj/xx+aArYCbEOLQdO4JlhMLcoaTmIvrzuojJ+Cr1uF9U8stcbtPrNOx/wAeS3pKUFXSTCxIzLy9Anh+E9yrckJikyuFiDxVFNiPGkzDhWl1bfonwxwqpprdlkRjv+J7mkAeUZPmEBTOBYul9G8LFNTNZaz3nrJOeYgaeTQ0eSpj27FmkkHuchMTF4JQN+rkt7rlJM9RB12Sfkfp/ocrEgOCq6vC2u2Ipb+BMZ/yVr0DZajYeLnPcfeyD4MCTNrOswTM0FxNO1tmgkm0jWOsBvoCmXQeRxooQQ5pvILOaWmwkcdj4rgFmut72ChYOKgxR5DLg21F/Bc3SsK2LsQxQuAGzSdSL3tbS/co6fEHs2JczlfbvBQOYg6kFvDmFDU1rIwdfL5rG8juzUoKqLBS4vc5ToeALrh3gSLg2/nFGuex1nDe2n8/nFUToni7Kh8oc30QHi/Cxdr5Zh7U7lqdbfiPt0z/AO660xlyimyElxdIbyPB04onrOrbrqTzO6TMnZGx08rrNbw4uJ0a1o4uJ0ARFXXxxjrKqRkTGjL23ABzt3AetbQackwrQRDEXHMeOoH/ACPlsOA8VJMbaDU8eQVaqfpOw1lwJZHcy2F9j4E2uoY/pPw46B0gPewD/kuBZVqCivFVX7NsacHDi0PaGHbnmsmTm9kDkq1VdLYCK8wh56+qpqinGU5nOZJGZbjgLNdvzVjxaoAzZdrm3hdNBqxJdAjqhrUFU44wG1x7UhxOoe42alEuGSnW6LypHLG2A/WgvEu6grxJyKUdKFR9jH/bZ+kKuYg+5TZx+yj/ACM/SEumpiQs6NEk2L6OWzrKywzaBVJ7SHp3TSGwRYsb6LVRxhzSCLg8EHTRGGQtO24PMd6YYMdBdTYxCC249Ibd/cpspWrDopdLjit6zD46lobJcOHovbbM327juSbC60HQp9TDilsbtBGDYDFDkfLMSGuu77Ps2BuLm5IGgubEK8yyB9nNcHX1uDcG/I8VSmSkKKlrDSklrHOYTdzWOsRzcwHsk9xtfndWhkrTJTx3stsvL2eKyl2d8QocPxOKduaMiS1swAyyxk6gSRu7TT4+SmfIMpsb8NiD5g8VoRA0iblb2dLnQAAAeQRcTdSeWg/yoG7t7hdSN2XChTUs6QVQjjDnbXt8Dw47IxmgQeLUIqIZInW7Q0Pqu+64efwuhJWqGTpnPcX6VFoc2NrdbhpymwuqhUVUjj2nk6cEyqGPjc6OVpDmEggjX/sHgdiNUomkaeQ13KwmlyHvQqoy1Q19Jj2687Bw046t22V8iAvqbNa0lxJ2A1cSfAErl2EnK7PxGxT3pLjZdSiNgdmkNpLbBgsQ0c85PsaRxVoTSVHRxOckl5GtFiraqodUa/U6MOdEDoZJLemb7nc9wyjmuW1FTNVSOmfmfI4k8TlBJIY3k0X2C6lVYYKehMR+5ELn1nuJc/8A3Epb0fpmsiZYHNoQGgl2+pAaNdCjKfBbL48Mc8+N0l1+/wAlBODVB1ET/YP3QNVhUovmjeLfhXYRh8pGsT/RaBcNGwcDoSLbhDVlC/d0Djtc2aSdRfYk/wDhQ/i4f1L/AGaX+n+n65flHL+itLK6oMcZc3M05yDbK3TtHlw9oV/r4wyNsbfRa0NHgBbXmUHhQa2saA3VzHtO9xoXcdd2NTbEYbrbjacLR5XqMP0snC7FeHQA7psYG24IGKnIW0shCyyezQlRQMoWKK6xWIFogfdkf5G/pCkle0NSSOsOVn5W/ILWeqJ0Ui6ZpKMz02o2WQNFEDqm1MNRdHs1Qw0tjiglITENzJdCEWyWwXNGaXYJVUpjdcbH58k1oaq4QMkue7TsUE2UxOsTpwKm0J0W1kq9dICEqpasO4o5jguGNWxguB1a9novY4te0HgHDW2g7JuDYXBT3BcRe8vjlf1j29XZ2VocWubZpcGgC+Zr9QBsq/JvomWA0bvrTJmnsdVJHIO8OD4T43c4eF1TC2nQuSMXFtlsPHv0UjlG0bd3zWzxc2Woxm4doT5BetGi1k3DRw+alLbBccJelfR2Krh7XZkYD1cg3bzDh95ncfEWK5NimDGCXqpmOzWzAgEse31mu4j5cV3SoH2b/wAp+Sr2NYc2ohyOJaRqx43Y7n3g8RxUpwseMqOSOcGaA+RWzKmw112QtdSSRyujlFntNiRseRHcd17FvYrK1RpjL4LwMVbWn7VxD8gGVugcQSbga231HsVioomwNY0DQi9wN/Fcz9GxHBWBmNveGZzfKMo4ab68ypepgs+NwfYVFp66L3AwyA5Bmtvl1t422QGJwvaDmaR5KuOxVpAuwEjY8R4HcIap6U1UIBgmJ4ZJvtGnzJzjycsMP0zF5k7/AMUGTkto9xecNs8202PK+m6AbiTTxSnpV0plma1ksMMbty6Mu7Vu47e0qvQ1xBXqemxPFj4J2RbuVs6FHICELUuF0qw6vuiampCLTsvyTRSMyxQ9YsWijNY4pqXsNP4R8kLXNyp/TQ/ZM/I39IS+vpr7qPkvVIBwyp4FPWyKusblKYxVGieSo1ejm8jqTLBSVGmqY0sgKrVLPqnVLpqkD6iKjLQ0ewBJsUkF0dNUaJPOczkq7M0uj2kr8ptwT6CtFt/ik7KBpbrsgvqxY+2bs8L8FzXwIk0XCGYcTdW/o6y0Id65Lx+Udlvt38LKmdG8IfU7ktiae288ebWc3fAfBdJp6awBtlYAGsHcBZqthh5ZPNLweQjVERiwLvYt2QqTJfTgFoM5HTw31Xsu4C3mltoN/ktaaI7lA48rjaN3glJHZCZ4m7s2QLBdoQYUVLpV0f8ArALmaTNHZ/GOLT/g81zp2hLXCzhcHgbjQg94XauqN1QOmuEh75JWCzmm7wOIOz/HgVDLFFYWVRtUWbo6mq2nikMk3AqB7yNWlQoqp0WuWdRykEfzRVyLETsbqYVZGt9EKDzsgx83k8kDDHcomvfd1+4IUSWW2EftRlm/uHlE2w3XlZN3pOa4hQy1pKEoBWQBzLEP1ixGgcjpVG8CKP8AI39IQNd2r2Q1PM7Iz8rfkERG/moWkaZStCeemN1rGLJ+S0oWtpABcKqmnpklyg7QLBLY3TKPFLaKumaxsvQbrpR+Cv1nk77LM6szLIBqgKBl04hhKg9HImEtgtKGmM88ULTYyPDL8r+kfIAnyW0kVkT0dqGQ1dPM82ax5cfON7B8XhNCr2M26Ox0OGsiY1jRZrAA0cgPmeJPO6KbFqq1U9O6RjcxlZa4v2gPE6/JE4N0rhqHuEbmloDbEOaSQb62vstSaMbH+Rau0CidWDgoW1Fztc/BEBO1g3Kluomd+qyZ644Br36FaUbeysqWEqaFuyUJBIzcKqY8zJMCdnNse8bH/Cucg4qudLI79WR+L/is3rHxxOS8U/yXwU50/JzLpNg+R2Zmx1ty5qsE9y6NiTczYjxIcPY4tv8ABL67ouyZt2nI/n90+I/yEOPNcl52K3xdMp4iBRLYha1r8+5CV1PLTSFjxZw25OF9C08QmdJRTPZmku1pGjbWJ7zyCRopHZXJ5szjba+ngt2QEoiro8hUbJ7LVjlaM8409kb6S6i+qKd1SFq6oCoImmKOrWLOsXqUc6lh2Fgwxm27G/pCDxKgy7JzhlT9jF/bZ+kIbEJrrK+zZxVFSqJC1bxVeYWK2xNqBpkCTRHVU+t1Cw2KaubcJZUsyq0ZXok1RasJa3KCnFO9t7KkUeIFosp2Vz76JvpqrY8Zyk6SLFi9SBskb5nHZRVErim2CUDpnBjR3knZo4k/y5uFCU1G34N08LUVaFtZlZRSyP7T5JGwtGnYFhI557zaw81WIxbVpLTzboR4EK29OquNuSjicXNhc58jjbWVwAy2GwaL6a72voqlp/Am9O+UOXzv/h5+f3V8HW+iP0lx2bHV/ZuGnWC5jd+biw/DvC6pQSslYHxua5pFw5pBB8wvk8N/l0TR1ksJJikkj/tvc255kA6+a02Rs+sHOygk7BLX4lHexcAe/T5r50d0ur7W+tzW3sSD/hLcRxmqm0lqJX9xcbewaLrDZ9SNePJSsIXybBWzx2Mc0jeOkjxt5p7R9P8AEIrDrc4/GAfiLFdZx9KPISbpFBmh32Pz0K5HhX0o1sj2R9TE5zyALF7bk+JKK6SdM69joo5IGNzk5QHElxBDbE+JHtWf1DUovH5adItiTTU/CZfW4cJIomMFiC4OP4b3A8dR7FOcKZHc3sGtLiSdAOJJ4Lns/THEaVhZ9Rex+YtLnte4B+QPyhrR6hDt9lDg4mxCHrquV72OcbRNOWM5XaF4GrtRoCeCOG4YoqfaR01zyPiO66tiqCx7SHtie4sIsRmy5Trx39vgl9bVbqeaIMAa1oAGgAFgByCCkgupylydl4Q4qiuYs66Qv3VkxCFV+qjsVTE9kcsfJEtZF6CopNVoZmA14vLL1KUHcPot8B8l45YsSlAWdQtWLErFZINlE9eLE0QM0CnYsWIvofH2bFMMK3PgPmvVijk9jNEvAlq/Tf8And8yoisWKy6RifZi9avFiJxsV4sWLgni8csWLjgjD/6rPzBMcb9KLxP6gsWKMv5iHj7GPar0j/cH/wCdySYR/SHiVixUYI9k0qjKxYkHBJUJIsWJ0JIjC8csWJhSNYsWLjj/2Q=="/>
          <p:cNvSpPr>
            <a:spLocks noChangeAspect="1" noChangeArrowheads="1"/>
          </p:cNvSpPr>
          <p:nvPr/>
        </p:nvSpPr>
        <p:spPr bwMode="auto">
          <a:xfrm>
            <a:off x="9228138"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7" name="AutoShape 23" descr="data:image/jpeg;base64,/9j/4AAQSkZJRgABAQAAAQABAAD/2wCEAAkGBxQTEhQUExQVFhUXGBcXGBgXFBQcFxUYHBcXFxQXFxccHSggGBwlHBQXITEhJSkrLi4uFx8zODMsNygtLisBCgoKDg0OGxAQGywkHyQsLCwsLCwsLCwsLCwsLCwsLCwsLCwsLCwsLCwsLCwsLCwsLCwsLCwsLCwsLCwsLCwsLP/AABEIAOEA4QMBIgACEQEDEQH/xAAcAAACAgMBAQAAAAAAAAAAAAAEBQMGAAIHAQj/xABBEAABAwIEAgYGCQMEAQUAAAABAAIDBBEFEiExQVEGEyJhcYEyUpGSobEHFCNCYnKy0fAzc8GCosLh8SQ0Q5O0/8QAGQEAAwEBAQAAAAAAAAAAAAAAAQIDBAAF/8QAKxEAAgICAgEDAwIHAAAAAAAAAAECEQMhEjFBBDJREyKhBfAUM1JxgZHR/9oADAMBAAIRAxEAPwCuMwhnVRnI3VjD6LeLR3KEUkY+4z3W/snx/oRf2o/0hV6VxuUk1RswwuFkc0EY+4z3W/slU7WX9FvuhF1IcQgoISXKXkaOPkxhQUzDuxvuj9kY+jZwYz3W/sjsOobNusqWgFO4vsnJpOifDqGLjGz3G/smD6KG39KP/wCtv7IWkCneSlbAkhZiFJFwjZ7jf2VfmgaD6DfdCs1UNEiqG6rkwNEDadnqN90KB8Tb+i33QiDKBooXPBTjaGVHFHbVjPdb+yysZFY2Yz3W/stcNgJPcm5wu4S2BplOlLeDG+6EZhNGyQOu0ADXNlFuGm2vD2ppVYQBfRXLAejoFOxziBcZgyxBcDxceBO/hbyDl8AplAjfTNcWviPCxAYb8za3wKOaYCBlEb2Ov9wBwtzBaCDrtvyV7qej1O632TQbcANT3lKqnolDvaxKXmH6bKm+SPZscVwO1drQAM1s2biNR39yB62N9yI2gD8A8uHGxTrEeiejiDoNbdwvYDvVQkJjeXt7Jbve/a10FgnTT6JvlDsYyMbb0Gj/AEj9kMYGn7o9gRcVR1w2N/VJvlPs1UcSBzdokpcPafuj2BGvwltvQb7oUuGAE6qyRwtIStjxjaKNPTNb91vsH7IJ7G39FvsCuOI0beSrddABddsEonlLE0/db7oRv1ZnqN90fsltJLYpiyW6qnaI+SsZRyHsWL26xOdZ0JtaDBGOUbB/tCDiCT4XUEsaO4D4Jm+bKLpJO2enCljoKniaAlReGlDVuKJRJVk3KFEVnUC7MxZoba6U1mKguVakqHc1oJSnctGNyuVnRMMrQQiZJlRsOxKxsn0VfcKbRWM7Dqqo0SGsqUc9xcgK+lNkEdJieorFpBV6hQ1TLFQ03pBUojyZ0LA3CwVibMLKr4K24CcPNlJmmPQRZj3ta8gMuM5OwbftfC481b48aglJET2PtuQbnu8FR2UbpGy2a52VuwtfXhrpfQozo3QtYDMYDTgFzbGQOMhsNQBqB2hrzQukHtlqlmbe2ZocdhffwQ85I0JVJxuj6+73NIbfcC5HKzeeizB2steGZ7xb7zSHDuc07jvSdodSp0PMXqgGmy5rjDxnPPcFXWqgMrXja3Hv4KgVWriDzt8U2MjmbJMPqwXb22sj3Ak3SGmntIAeY1+H+VZoo1WiCejajeQnkE5ASymjF03jaLJWXxrQPUPJSDE4yrI4hKcStZCxpRKwCQUwilsNUK9tzoFq9ruSpHozSdC7OsUGq9TgLJgrbMB7gt8UqNENRzZWDwHyQVfUXKmuzfKVYwZ7ydVtZRM3RLI7pjARZV5ZEdWFgaF1AshaE1w0ElCMammEWBuUa0GLLDS01m3KXYmCdky+tAhE01GHb2U6ost6OfVdK7XRCMgcDchdOqMLbySWswsDgu5HPEa4BUaC6czSqsU/YdZOo6nRBjxeqL30Vc1lPmd95ziT3A5R8j7UJjVc1xaGkHuv7fFCYdLmpo/V7V/J7r/JK6qggkkEhkaRu0OaMuvEEhTbt0VjrZaaCJj2Xtfh/wBFbT0MbdcrQbWvxsl+FydUCGm/83XktSXFI34GaBcQlawOtyXOPqb5S54Fhqb8ABx8FcZmNc5xkNxroiKWhB6jq+y2we9zmgsdxEYHID5rouico82UdnR9zZI3ZszS7tHK9pabEi4O4NjqrN1AATnFZAbjcl+YnuAsLfH4JHNNZXhJtEckFF6B89imEFQLJTIbraN5VHC0Rjm4uhhUThJq6S6nmJQT2pVC2PkzUiOmjun1BhocEniFinuHVlrarRwowwzcmUz6uvFL1qxIagYS9kDuHyQkr1vrYeAQznJEikptoKgRIegY5EQ0ridkoK3AWgCkaEaORgK3inI2XmVRAWTpaBY/w1xcVZYHloSDBHjRWlrBZRkaoIEkqTZL6qoKNq7BAPYCkKCmU3Klbeyjn0KY0hbbVMiLWyw9ELvpns4h5aP9YB+ZKo2F0NfJCTHLIGtf1YY6R1jYC+UO7IAV56GygyTMHqteB4EtP6mo/Jk7IjNgSbAaX1N/ilWmykY8kV7oXS1EbXR1DbWtkdmBuNbg2PCw9qb1jsrSjqZhsXEWtfTklWLTAgAeajPcintEWIS9kgHUhLsU6UTxhkTMgNg3Nl1GwFtbJjNH2tAqni2tQO4gfEKkErIym0tF9hd2ALk2Frk6k8SUHO1QNnWjp1aOPZGeZJG5iWMjXsb1ItShqjypZqnZpIzRASt3TKQ6JbUyAJVDiNkyuekQS6KKOoLVpNKTsgn5roSyD48EuwPrViGuViSzXxZZGYQTG0/hB+CTVmFuadl0rDqW8Mfexn6Qp34G1w2T8NBbORsjN9d0XEy26v1Z0aaNQFVsWo8nckcTgEFSU4uUM1MsJbdyCOJhSEjQKB+Gv5K60tO0BTdU1dKfwOoX2VDDIntKs0FTotKhjeCBe/KpvZSL4hFWSUBLNZaz1qVVFTdLQ7kSTvuVtHUEIISaomnGZwaAS47NAJcfADUrRBKiDlsb9HcSMNQJLG1nNPgbf5AVxd0hYRctd7EB0f6DVEgDpGiBmnak9I32DYh2vet3XTTGcKjic+CI5upLWPdfUyFjXPJ5HtjTuClljqx8c2nSEmIY854s0ZWcSbapPJiBc4NAJJU1RBckHduyMwbCtS9w14KDpFFcjBT2F0llwm8geBclzWjxc4NB9rgrZJGmfRfB3OkbK5too3B7CfvvGrLDiGmxvzDbX1t2O3LQZ1x2UOqicx7mPBDmktcDwINiFC9dh6RdDI6tmZto6jcSW0fp6MoG4tYZtxbiNFy2uwySCQxytyvG+oIOtrtcNHDv9tjovQj8HkZotbfRDTolygYLKCrq8qr0jG1bJppED1WdyAqMQumWDz6+xRyz0a/S4blsaUuDC2y8qcIA4J3S1Ash66pCxts9xRSRzXqF4ps6xVM+jreCw3hi/ts/SEe42WmCN+wh/tx/oC3qitZmA53ghUnpLDfgrhUGwVZxLtFTasYpZiO1kZhl2lMaiEIHZLwAmODihAQ5xV3NLC+68LVyghuTGkWIk7lSyVIskZXhlKDhZymE1El0RguAVFW4thju1vpyO7MUY/HIdB4b9y16PUH1mpihOfK53ayAl5aNwwesbhtzYDNc6BfS2HYfFDGyNkbGtYLBoHZbztf57lBQDyOY4H9G9NGAZjJWScoGv6rwzAhoFuLnHwC6Dg3R6OEWhhgpwbXDGAuP5nNDc2nPMm9XVsjYXyPaxg3c5wa0eZVXrayqrmFlKx9LE64NTOMsjmc4IQc2ov2nltrp6Fsd4piNPRs62eQNA0GYjMTa+WNgtrbkFzjozmminqJGlrp6maXKdw05WsHfozfirPg/0dUkTmvk6ypkbsZnktvz6sdk/wCq6sWIYe2TU6O2Dhy5EcQknG1Q0HTObjBAXl2tvBFGivoBorS7BnjbKfO3zQ7cFlJ+40d7rn2C6yvHIuppHKunmJvp3RxxjtOHWEkXBAdYMtxBLTfu04rrXRqpFRDDOC3LIxr2tbazbgZm92U3bbhZJ+mP0fNrIbtfaoYD1bnaRkEguY4C5ANvS4HzVH6GdKpMJkkpK2GQMLs1rDrIidHPaDpJG61+ydwbXuVpxx4qiM5Wzp3SDHmQysp5S+Bs7HtZV9nq45dmsudA/XNrYaeYQTUnXn6rVsDKrU6WAqrD/wBzSPNgJLDtxH0rG/ByuckUNVBlc1k0ErQebHtI0IPnuNQqxV4LNTM6pzX11CLFrcx+uUpGxieLGQCw4hw14KgjSa2c+xjCJKd2V+rSSGvAOVxGjgQdWPHFh1HeNVVsXK7fSllTCe39cpj2S/aoitfszxgAktto8dsWPffmfT7os+lAlaespnmzJRrY+pJbQG4IB2NuB0T8rVMxS9Pxdx6KBECXK3YRRXAVZhFjdWnDK4NCjPo14fcNy3KLKCaIuQlXiPevafEOZUKPQtdFQ6per3rViqZ7R2jCz/6eH+1H+gKCpegcPxIdTEL7Rs/SFrVVoI3V1JMjxoExGqsFWqmq7XnYd55IrE6lWj6OMNaGGqJzPdmYwWH2QDrOId67uNrWGnEpJy4qxox5OitUvRqtn9CBwad3ykRsHvdo/wClpSzpBgslI4Nkcx1x6TCS0G1y03AN/mu2me+4KruKGA1EQqGRmPVwJY0gPsQ1xadHWud1D67sssCf9zj7XLcvTXpvDGyqHVBgDmBxDAGtvmcA4NGgJA+CW0FNnNloi7VmeS4uiElakK1w4I2yglwlt9EQUXf6CsOIZVVBbYP6uJjueUudKG913NB7x3LoWK4r1WRjGGWaQkRxAgXt6b3uOkcbbjM433AAJIBA6EQCLDqYAbxh+3ruc+/xTSjo7OfIf6j7An1GD0Y29w1cebnOPJcEDw7o8wS/WJrT1PCRw7MI9SnYf6bRz1ceJ2s8IXl1l1xx7ZYR5LxKMY6Rw07msJDpHSMiytIPVveHGPrdewDl8dRzQOG+U8ws80n6IYwaujineGte7O17W7Ne17muaPYmy4J44pbjmCQ1cXVVDA9vA7OYfWY7dp/mqZFeEIHHOKKmqMEfZzn1GGOJu4NvLSOOucsb90m98osb3s0+l0SlqGva17HBzXAOa5puHA6ggr0m3M+O1uXeq/QUzaCZsTLilqHO6tpuRTzhuYxsPCKRrXEN0s5pA9KwIA/Eej0UknXtzQ1A2mi0ee6QbSt7ne1KZnOa8w1EcWecuaBp9Xrxlu4WP9Kew2Ohtx0ItAfdIOnOHiopJo8oL2sMkbrdqORoLmvYRq1w2BHrLjjhnSzo59WntHmMD7ujLgczdSDG++oc3bX5gpW1pAXRMbqfrjGvDQetggqbgjsykSRzADmTC3Tm/wBtUFIChVkZfZLQnM3NQuqSNkzqaBCwUOuqnx2aVJ0IM6xEdWsTUAs0NcRGzXZrfkFqcVPNKi+zW+A+SDmed1KN2Vk1Q1qa3Mr19F+JDqpYCbEPMm++ZrG6e6uX0xJKs3RxzopQfWaWn2gj5fFUybiTg6kddkc63ZI8SL/5VP6SRnQOcHlzrflFjsiKuoJjDbuZcekw6jncHilDKR7AA5+fW4ceXC/LRY0aysdKG2qLfgZ8kNh9TkK0xSq66Z8g9FxGX8oAA+V/NRMiJW+GomKbuTos0WNgCy8oqzrZWRggZ3NbmJADQTq4nuFz5JCIVafo4wls+IwsfqxofK4etkb2Qe7O5h8rcV1go7lh7GCKIMBEeRuQG9w2wLAb8bWRReGgkkDiSdgBuT3LVzvbuk/SYvdC7KOyA979dexGXRttxBfa/wCVE4b0lUyRuaM5hci+uhG97/zVA4bj8M0r4o8xLQTmIGR9jZ2U3vpcbgX4JL0coJX4bla8MfK9zi439AuDXeBysP8A1e416DwMMtRKwWjbljjvuRuXHvIawnvcVxxb3ag6kaEXG44XHek0mAZv/mfs4atabZjc25W4cgLG4TgletXHA+H0hjDgX5rkkdkAN3JAA8fgESBosK1kDtLed+SDdBMK8Xr5NQLHX4Lxzxe19eSFoNGXS7HaYyQuDdXNLZWWNiJI3CRg8y3Ke5xR7j3rGjXVEBkZuSTsPkoDIR2gLveeyDz4X7gLLJpQ0WO258OXidvNRxE5g929xp6oB0b+/euZxyLAJWikoZCMrfq1XmA2zw1Mcm3gH6d61qqDK5wtsTbwvp8F5QU2aKGIg2jr8Rp/I073XHcCb+SdVlndocdR4cEY9iTWir1EYCip6O5TJ9IXOTGmostkyhuzueqOX9SvEXZYloY9OGvytNtC1p+CW1URG4XSYoW9RH/bZ+kKo43ALlZoyLzx0rF+Bw3KuEdKLXG6rWENAKtcT9F0mNjiq2Q1Ve9pAy3vx4IuGpu3tj/xx+aArYCbEOLQdO4JlhMLcoaTmIvrzuojJ+Cr1uF9U8stcbtPrNOx/wAeS3pKUFXSTCxIzLy9Anh+E9yrckJikyuFiDxVFNiPGkzDhWl1bfonwxwqpprdlkRjv+J7mkAeUZPmEBTOBYul9G8LFNTNZaz3nrJOeYgaeTQ0eSpj27FmkkHuchMTF4JQN+rkt7rlJM9RB12Sfkfp/ocrEgOCq6vC2u2Ipb+BMZ/yVr0DZajYeLnPcfeyD4MCTNrOswTM0FxNO1tmgkm0jWOsBvoCmXQeRxooQQ5pvILOaWmwkcdj4rgFmut72ChYOKgxR5DLg21F/Bc3SsK2LsQxQuAGzSdSL3tbS/co6fEHs2JczlfbvBQOYg6kFvDmFDU1rIwdfL5rG8juzUoKqLBS4vc5ToeALrh3gSLg2/nFGuex1nDe2n8/nFUToni7Kh8oc30QHi/Cxdr5Zh7U7lqdbfiPt0z/AO660xlyimyElxdIbyPB04onrOrbrqTzO6TMnZGx08rrNbw4uJ0a1o4uJ0ARFXXxxjrKqRkTGjL23ABzt3AetbQackwrQRDEXHMeOoH/ACPlsOA8VJMbaDU8eQVaqfpOw1lwJZHcy2F9j4E2uoY/pPw46B0gPewD/kuBZVqCivFVX7NsacHDi0PaGHbnmsmTm9kDkq1VdLYCK8wh56+qpqinGU5nOZJGZbjgLNdvzVjxaoAzZdrm3hdNBqxJdAjqhrUFU44wG1x7UhxOoe42alEuGSnW6LypHLG2A/WgvEu6grxJyKUdKFR9jH/bZ+kKuYg+5TZx+yj/ACM/SEumpiQs6NEk2L6OWzrKywzaBVJ7SHp3TSGwRYsb6LVRxhzSCLg8EHTRGGQtO24PMd6YYMdBdTYxCC249Ibd/cpspWrDopdLjit6zD46lobJcOHovbbM327juSbC60HQp9TDilsbtBGDYDFDkfLMSGuu77Ps2BuLm5IGgubEK8yyB9nNcHX1uDcG/I8VSmSkKKlrDSklrHOYTdzWOsRzcwHsk9xtfndWhkrTJTx3stsvL2eKyl2d8QocPxOKduaMiS1swAyyxk6gSRu7TT4+SmfIMpsb8NiD5g8VoRA0iblb2dLnQAAAeQRcTdSeWg/yoG7t7hdSN2XChTUs6QVQjjDnbXt8Dw47IxmgQeLUIqIZInW7Q0Pqu+64efwuhJWqGTpnPcX6VFoc2NrdbhpymwuqhUVUjj2nk6cEyqGPjc6OVpDmEggjX/sHgdiNUomkaeQ13KwmlyHvQqoy1Q19Jj2687Bw046t22V8iAvqbNa0lxJ2A1cSfAErl2EnK7PxGxT3pLjZdSiNgdmkNpLbBgsQ0c85PsaRxVoTSVHRxOckl5GtFiraqodUa/U6MOdEDoZJLemb7nc9wyjmuW1FTNVSOmfmfI4k8TlBJIY3k0X2C6lVYYKehMR+5ELn1nuJc/8A3Epb0fpmsiZYHNoQGgl2+pAaNdCjKfBbL48Mc8+N0l1+/wAlBODVB1ET/YP3QNVhUovmjeLfhXYRh8pGsT/RaBcNGwcDoSLbhDVlC/d0Djtc2aSdRfYk/wDhQ/i4f1L/AGaX+n+n65flHL+itLK6oMcZc3M05yDbK3TtHlw9oV/r4wyNsbfRa0NHgBbXmUHhQa2saA3VzHtO9xoXcdd2NTbEYbrbjacLR5XqMP0snC7FeHQA7psYG24IGKnIW0shCyyezQlRQMoWKK6xWIFogfdkf5G/pCkle0NSSOsOVn5W/ILWeqJ0Ui6ZpKMz02o2WQNFEDqm1MNRdHs1Qw0tjiglITENzJdCEWyWwXNGaXYJVUpjdcbH58k1oaq4QMkue7TsUE2UxOsTpwKm0J0W1kq9dICEqpasO4o5jguGNWxguB1a9novY4te0HgHDW2g7JuDYXBT3BcRe8vjlf1j29XZ2VocWubZpcGgC+Zr9QBsq/JvomWA0bvrTJmnsdVJHIO8OD4T43c4eF1TC2nQuSMXFtlsPHv0UjlG0bd3zWzxc2Woxm4doT5BetGi1k3DRw+alLbBccJelfR2Krh7XZkYD1cg3bzDh95ncfEWK5NimDGCXqpmOzWzAgEse31mu4j5cV3SoH2b/wAp+Sr2NYc2ohyOJaRqx43Y7n3g8RxUpwseMqOSOcGaA+RWzKmw112QtdSSRyujlFntNiRseRHcd17FvYrK1RpjL4LwMVbWn7VxD8gGVugcQSbga231HsVioomwNY0DQi9wN/Fcz9GxHBWBmNveGZzfKMo4ab68ypepgs+NwfYVFp66L3AwyA5Bmtvl1t422QGJwvaDmaR5KuOxVpAuwEjY8R4HcIap6U1UIBgmJ4ZJvtGnzJzjycsMP0zF5k7/AMUGTkto9xecNs8202PK+m6AbiTTxSnpV0plma1ksMMbty6Mu7Vu47e0qvQ1xBXqemxPFj4J2RbuVs6FHICELUuF0qw6vuiampCLTsvyTRSMyxQ9YsWijNY4pqXsNP4R8kLXNyp/TQ/ZM/I39IS+vpr7qPkvVIBwyp4FPWyKusblKYxVGieSo1ejm8jqTLBSVGmqY0sgKrVLPqnVLpqkD6iKjLQ0ewBJsUkF0dNUaJPOczkq7M0uj2kr8ptwT6CtFt/ik7KBpbrsgvqxY+2bs8L8FzXwIk0XCGYcTdW/o6y0Id65Lx+Udlvt38LKmdG8IfU7ktiae288ebWc3fAfBdJp6awBtlYAGsHcBZqthh5ZPNLweQjVERiwLvYt2QqTJfTgFoM5HTw31Xsu4C3mltoN/ktaaI7lA48rjaN3glJHZCZ4m7s2QLBdoQYUVLpV0f8ArALmaTNHZ/GOLT/g81zp2hLXCzhcHgbjQg94XauqN1QOmuEh75JWCzmm7wOIOz/HgVDLFFYWVRtUWbo6mq2nikMk3AqB7yNWlQoqp0WuWdRykEfzRVyLETsbqYVZGt9EKDzsgx83k8kDDHcomvfd1+4IUSWW2EftRlm/uHlE2w3XlZN3pOa4hQy1pKEoBWQBzLEP1ixGgcjpVG8CKP8AI39IQNd2r2Q1PM7Iz8rfkERG/moWkaZStCeemN1rGLJ+S0oWtpABcKqmnpklyg7QLBLY3TKPFLaKumaxsvQbrpR+Cv1nk77LM6szLIBqgKBl04hhKg9HImEtgtKGmM88ULTYyPDL8r+kfIAnyW0kVkT0dqGQ1dPM82ax5cfON7B8XhNCr2M26Ox0OGsiY1jRZrAA0cgPmeJPO6KbFqq1U9O6RjcxlZa4v2gPE6/JE4N0rhqHuEbmloDbEOaSQb62vstSaMbH+Rau0CidWDgoW1Fztc/BEBO1g3Kluomd+qyZ644Br36FaUbeysqWEqaFuyUJBIzcKqY8zJMCdnNse8bH/Cucg4qudLI79WR+L/is3rHxxOS8U/yXwU50/JzLpNg+R2Zmx1ty5qsE9y6NiTczYjxIcPY4tv8ABL67ouyZt2nI/n90+I/yEOPNcl52K3xdMp4iBRLYha1r8+5CV1PLTSFjxZw25OF9C08QmdJRTPZmku1pGjbWJ7zyCRopHZXJ5szjba+ngt2QEoiro8hUbJ7LVjlaM8409kb6S6i+qKd1SFq6oCoImmKOrWLOsXqUc6lh2Fgwxm27G/pCDxKgy7JzhlT9jF/bZ+kIbEJrrK+zZxVFSqJC1bxVeYWK2xNqBpkCTRHVU+t1Cw2KaubcJZUsyq0ZXok1RasJa3KCnFO9t7KkUeIFosp2Vz76JvpqrY8Zyk6SLFi9SBskb5nHZRVErim2CUDpnBjR3knZo4k/y5uFCU1G34N08LUVaFtZlZRSyP7T5JGwtGnYFhI557zaw81WIxbVpLTzboR4EK29OquNuSjicXNhc58jjbWVwAy2GwaL6a72voqlp/Am9O+UOXzv/h5+f3V8HW+iP0lx2bHV/ZuGnWC5jd+biw/DvC6pQSslYHxua5pFw5pBB8wvk8N/l0TR1ksJJikkj/tvc255kA6+a02Rs+sHOygk7BLX4lHexcAe/T5r50d0ur7W+tzW3sSD/hLcRxmqm0lqJX9xcbewaLrDZ9SNePJSsIXybBWzx2Mc0jeOkjxt5p7R9P8AEIrDrc4/GAfiLFdZx9KPISbpFBmh32Pz0K5HhX0o1sj2R9TE5zyALF7bk+JKK6SdM69joo5IGNzk5QHElxBDbE+JHtWf1DUovH5adItiTTU/CZfW4cJIomMFiC4OP4b3A8dR7FOcKZHc3sGtLiSdAOJJ4Lns/THEaVhZ9Rex+YtLnte4B+QPyhrR6hDt9lDg4mxCHrquV72OcbRNOWM5XaF4GrtRoCeCOG4YoqfaR01zyPiO66tiqCx7SHtie4sIsRmy5Trx39vgl9bVbqeaIMAa1oAGgAFgByCCkgupylydl4Q4qiuYs66Qv3VkxCFV+qjsVTE9kcsfJEtZF6CopNVoZmA14vLL1KUHcPot8B8l45YsSlAWdQtWLErFZINlE9eLE0QM0CnYsWIvofH2bFMMK3PgPmvVijk9jNEvAlq/Tf8And8yoisWKy6RifZi9avFiJxsV4sWLgni8csWLjgjD/6rPzBMcb9KLxP6gsWKMv5iHj7GPar0j/cH/wCdySYR/SHiVixUYI9k0qjKxYkHBJUJIsWJ0JIjC8csWJhSNYsWLjj/2Q=="/>
          <p:cNvSpPr>
            <a:spLocks noChangeAspect="1" noChangeArrowheads="1"/>
          </p:cNvSpPr>
          <p:nvPr/>
        </p:nvSpPr>
        <p:spPr bwMode="auto">
          <a:xfrm>
            <a:off x="9380538"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9" name="AutoShape 27" descr="data:image/jpeg;base64,/9j/4AAQSkZJRgABAQAAAQABAAD/2wCEAAkGBxMTEhUUEhQWFhUWGBUVGBQXGBcXFxgVFBcYGBUUFRcYHCggGBolHBQUITEhJSkrLi4uFx8zODMsNygtLiwBCgoKDg0OGxAQGywkICQsLCwsLCwsLCwsLCwsLCwsLCwsLCwsLCwsLCwsLCwsLCwsLCwsLCwsLCwsLCwsLCwsLP/AABEIALcBEwMBIgACEQEDEQH/xAAcAAABBQEBAQAAAAAAAAAAAAAEAQIDBQYABwj/xABAEAABAwMCAwUFBQYGAgMBAAABAgMRAAQhEjEFQVEGEyJhcTKBkbHwBxRCocEVI1Jy0eEkMzRDU2Jz8YKishb/xAAaAQACAwEBAAAAAAAAAAAAAAABAgADBAUG/8QAMREAAgIBAwQABAQGAwEAAAAAAAECEQMSITEEE0FRIjJhcQUUM4EjQlKRofBDwfEV/9oADAMBAAIRAxEAPwDLWzTxYWDqnl+VLZoe7lwEqnlV9bOKKFRv6U5hxWlUjMVn7170dh/hteShsFvd04CTI2xnanWD7xbcBOYxjO1X1ktRSrA2pLZ4wqUiYqd4j/Dqvfj6lLw154ocBOYxjNdwxTxCwSdsYirywdkK8I2pbZxWcDah3Wwy/Dkr34+pnuFNvHUFFW1Jwq1elQJVsdya0NkVyZjakZWpMlREQfyo92XoV9DBW74M/wAJtngtQJVEHmadw1LwcIUTGd6mb7YhDnhQkxtInNTXXa8kAq0zPsAH5zQ7sr4MrjiQLYl0OkKMjO4qS1cdD0GCJPKrHhXFW3SMp1Hlke4E86Iauf3nsjeg8rXJrw9JiypuPopUvOh+CcaulIq5cD8SY1dKtn7z95Gkb1WuX6u/iBEjlWjDLUY+twLC0kErUsO7mJFWawrXz5UCu7V3nKMcqsVPq1VvxrjY5OR87hTiTNELTkVGp0z7qJKzitEVxsZpS53OW2OlMeQMYFEKXtTXV7U6XGwrlzuQuIEDApjwEDApby60gUKviQ0g4zSWtth6e+492IGBTVqGkeEU/wC8ApBApXFJ0jFCl68jb+wO60aB4MTtVv2JCJVpEZqsuNHd7HerPsYhMqI61m6hLQ/uaMLer9jZGKw/2k/6VXqPnW5UQRWG+0b/AEqvUVliXs8tZtZp5sKKsdqLisU8skz0fT9FiljTaKwWFL9xq5YSKVQE1FKbVjvpcCdNFMLClNhVyuIrmkio3O6CunwNN0UZsK6rxUV1PUynR0/ouLa8ASokR6VHacUC9WnOOdIl1GhXh5bULwZ5s6oTy2+NCPyEy/rPYsLfiIhWBgVFw+/SvV4eVMbU34sHbam8H7qSRIxtQb2QP+SWzDrS7SJhOYqKz4kCT4aGtltlZidjio7NxrWYBnOKsXBRllcnyFW3F5cKQOR5CqbtDxUqbKQSCM43kHqPKaMtHm+8MJzmqXtI4FIJQmClUn0OPmRUbspmnTop+E8KceUAj1n9c1pV9h7kJQQUKBxuJSQeYqv7HXJDhJ6fCvQbO7J3IHrgVTPI1KhcWKMo2Z3s92NcNyEvKSjO4E8j8PWrEI7t0tuCVpMFQ59D8Ksry8SDrUrCcynMkbAVR8Z+83DiXkhLDRTLr61JIagwNR5qIjwjMmKMVLJsuS7Fkx9PJyldNeBbq5R3mUc6BdvR30FsbjNXdi2hmArWQ5Kg9daGSvSJKkpcCvu7CRJK1J1EqSB52VhdNvgoaU3cBB9hhxtRzsjTegpcHMKb0dMVsxY9HJi6rqFmaaVGfdu/3kaRyqxXc+LYcqOueDtrKtCFJdQNSmVIU2rT1CFE45akqUgmfZ2ITi06gCmtmKr4ObluuQ1Tu2KIK9sVAVJxjlRKoxitUVxsZZ3vuKte2KR5YgYpyoxUV2tITmjtSF3tlLx6/SlIlMiqdy9R3aISYNEdoH2tKQqYPMUMhtrukCTE4NYJyuR0YRqJe8OcSWxg70YrTp570NYNIDYANFLQNO9aYVpX3Ms/mYK6lOg5xNWnYpIBVmRNVT7Q0ZPOrTsY3GvPOquofwP7luFfEtvBsjEViPtG/wBKr1HzrbKIisT9oY/wqvUfOskTR5POrIYosUPZbUSK5uT5mew6ZfwkKtWKGYcJJmiHfZoe0GTVkflKcv6o1xw6omiFuwKGcHipXzT/AMxRdY2QqcPWkpSmkq6zn0atCG9Ks4jahuDNtSdJO21EoYEK8WIofgtokE+KRFUL5UbsrXde5O223Jzy2pnDGUAkhWIpybUaiQoRFdw+yifENjRa4FU1qk7IbJlHeEhfI4pLZlvvJC+uKbY2UOE6hGaW1sodnUOdP4Mzdy5Etm2u8kEzmoiyhZUEKKVegPPIhQIM0U1ZDXIUOddZ2qe8JCudJexcopT/AGK+14f3K9agka5EJ2ABwemc0ddcEW5lK0rB/Coez+Ymg71UuO6VGWdB08i24I1AeSwB76l4VdqJBSeeR0qmUXFlCcW2i64JwhpILLhKgYmT7JHPblg7cql4hdrtbUlloqNvJwAe6QSA44AZTrSBIJQoDxHaZqr++SoiO9BGCUaghRHUxB9ZoS+uyq/sUyNJUpJAODrTpAPIkgqT6Kir8DqSKuo06NjPdp+0wfBQ02pKFFJW46rvbh4pMp7xeyUg5CE4B26VncHcUikQSnpgTvAMZrq2NmBGy7K9s3GSlu41vMAynxEPMq/jYdJlPmknSRjGZ2nGWli5CkocW2srQ7CZLLzcHWvThKFoKVztBB5144k1672H4qX2GVLUFONfuFiVJcCkhxVs7IMOJUhIaUDM+40+OVMScbRaQnFEqAxVRa8Qb7x5pxSW1MKUCpZCUloEaXdRgZSpJ/MUXecQaQhSyoFCEvKKkKbX4WilKYCVe0sqBA6b5xW2OSCS3MUsU23SDVRjNV3GXUhMFUVDa9o7R1oLFw2k80LkLB/liT6jFVvFn2nkgIfanzVp/wD1FLPLHTswwxS1borOKNNqbRqX6Gp7W1QGkjWN8H40LecOllA1okHcKSRz6GjLSxIZSJEzWJPc31sX/DWhoianeb8MedM4SwQjNSXTcp99b4P4Vv5MM/m4K99k6CPOrbsQiCuetUzzStB9auew49vV151R1F6H9y3D8y+xslxFYj7RP9Kr1HzrbqUIrE/aH/pleorJE0eTzuz2ooUNZ7USK5s/mZ7Hp/00NeOKZZDenv7VFbLiauxq0ZOolWQaoeOmXBzSLXmmOKk09bmVyemhCa6kNLTlNGoTanO21QcIsyknI2qVDa/EM7UFwtlwKIM7daqhwaepb7j3C2rZWonkaWzZUCR5VBbNrCiMxFRcPS5rIMxn509lLbtqx/D7RYcPT186daWaw7PLPOmWQcDhBmM/On2TbnemZjNBvYiT10EotCFzjnTbOyIcJkbmnd0vX8aEcC2ta+gURnnyn30iWxolKpu34AX7F/v7i5Z0LSx4XWiYKme7l4mcadhvOoiAYoNxaEKKkPtaIwlayh//AMbjWmQsHEmEnecxVv8AZwgOrf8AFLy3LRtI/AUF7W44Z3gNgx1HnWe7d2i/va3HCD94m4SobFC1qSI9Cgj0ArY8cZR3OE8ktTYSntakphQJI2xg+s7Ghn+JD7xbPKICUONLMEHSA4CqY8prOho+Z99OSspI3B5HnPKq44lF7DvJKS3D7yyKbh1pchSVuJAHNQJ0zkeE4z0PvrSv8CDjSkoLSFqUF92lsq0aQEFAdJkJzJxvPQiqjicXFq3cf7rRTbvHmsBJNu8fPQkoJ5lAplt2kWhBGkF3/lKj0gHTsTBPxPUzc0iuLXkpkiCQdwSD6jlWw+zjiiW31MrXoD5aCHIJDb7S9TKlDGpsklKhIwrcZrIKYWAlagdK9RSTPi0mFEHnkxSoJGxIPUYPrIqcCnrfaqx722U4GwhbaFBSd4bZcUzd2+qAVoaUELTqzoWeQFeUugtmBIGcHOk8x6fMV6t2e7ZJeaLikzco0G4ZCf8APSAGjeMGCEOhB0rChpUkQcEVk+3toxKFsDQdbzZaKVInuVAB5CVZSk+JJTyUlUYiGe4q9Ge4W42HQXZDeSoJ3yCABHnpNH26mAVa1rwfApCQQpMKz4iIzox01bYqiVT0uQKTyWX8NUegXltZhlu5QtQS5pQtlCkKUhceIhKjqCfA4cncpGxkQt8VZ0kd65pjCVoBIMK9lSTgghI2gydqw6XsVMi5ounyCE5Qdo9B7O8fJV3KwMnwrBwfIj9avrokpPrXmXZdC3HUJR+FWr0CVTPyr0cuKKTvitmGTcP3MeZRU9gR1a9B3wau+xLhOoq61SLeVpUOYztV32HVOvV1qvqF8L2HwcrfwbFzasP9of8Ap1eo+dbokRWH+0Qf4Y/zD51lRo8nntptRE1FapxUpFc2fzHsMH6aGvqxQLas0a6mRQ6WKshJJGbqMcpT2B3FZpSKnLGal7mo5orh00nYFXUZ3NdR7iB+VkXbTi/EM7UHwtTuogztVlaXJOqY2ptm+STttSxmkkPm6Zyk3sCWTjmogzsaXhjjmsg+fKi7G58RBjan2d3KthsaOvYX8tTbdAtu4vvCD58qksFr1mfPlUtreArgxzpLe+8cY50NTos7UVJy24GhS+8jMSaqePFYbcTmVbDrBBMVbM3x7yD1NZ3tQy7cPNNN6ioqKEpAMFThSBJ+sU+NNtIzdXJRjKSrdV/ct+wVgWe7uHApI7wOK5FLbQUG4G61OuLCUJAzpVVR9osB9i3kTa2lvbrjYOpBU4J5nxpnzFbfg9mpP3dP3hxatRfDqtGgM2iQ0q8Ukp9nTLSEyZCws7CPKeKvpW+6tvV3a3FqTrMr0qUSNR6wa3JUjg3uLYOlIcIJCgkHUMHSCAoA7jcH0TVs5wW/iFM3EEE+JCylSQkqnxiCYBPuqmsvx9O7XPvGkfmpNeicV7Ya+GsNtqBecbSwQDlISAl5SgSSkqIIB5pzilSjbsu1zSiot/t9zzjiY0EaPZcQhekezORt66vSaB7/AMqNvXwpWD4UpSgHqEiJ95k++hjB5UI8C5a1uiR291IQjPhkAT4cknUByVkA9dIqNK+QyahKc4FTKbAAjf6mmELXszxb7pdM3ABV3S9SkpMFSYIUmdhIJFendoeCIubcNjVrZZszbuLEHVevq7tBjYBP7tQMjCFYivNuyfCDdXbFvuFuJ1f+NPic9PAlVer3PEJS7cjPeruL5KeSmLAot7NHkkuKbdxvnrToWR4s+yRqBGQYI6Gh1VYOLlbk8wPjAozgdk0VjvQFf9TJEegwT6mq5yUVuNGLkZ4Eq2BPoJ+VFs8OfOQ2uOpBA+Jr2fgVkHkKS0Et6YSgCNJMTuOu2NqoeLXDiElKk6VJVpUCOYox+JWgS2dMg7H8MDDSiMrVGpXpsB0Gavg+dJofh11LcwKJ7/wHA3rdBfDx5Mc3cufAIu4OlR91XXYdc6ietUzjw0nw881ddiSklcCM7VV1HyvYfA91ubF04rDfaGr/AAyv5h863KlYrBfaIf8ADK9RWRGnyYG2ugBTlXgql1UhVVLwJuzpx/E5xjRcm8FNN6KpyabqqdiJH+J5C3N6Kcm6J2qnTWk4XaAjNNHp4sR/iWUBN0eldVybBNdT/lYif/Sy+yPh/GZCzpEgU3hvGFK1eECBQ1i+0ErITyyKdwy5bGopRkChoj6KXnyPyEcM4tqJlIkDencL4nrWfBmDQ/DX2iVHTBipuBONFcgQY2oqCF70/YbZSVElOc023dV3mUdc1aWjiOnI0jbjerbrVnbiL3JvyUzV4rvYKRuc0/gq3HLorS3rU3iIlI7zWjWoSJgTHmQeVSKuWy57Oc0b2XcQe8WsFBcW4gJ8IKm7dsrcWkqMQSpKR1znFI4+gxnTt7/QM7TFTdpcgoLYVbNtF0YJDeGWEjMNqK4OxMq9a8iUqvQvtC7QpVa27AQpKn0N3iirTGhwrKWoSlMkKQnMbIFedKFNx5Jkmpu0kvsPbfgKH8UAn/qDJHxCT7qmt1eFathGhP8AMvB/+gWPfVeaeX1QAMAcvM8z1NK99gxdbvxwOW3GQK7vceyaYq4VSBw8zTFZMXUjkT+Vch2TAH9fIUOr1rTdheBXTz6XLdpSgiTriEgkECFKgSJnG0UG6Vj44apKN1fs1n2f8BeaS86ptxt5xIt21ER3bT3+dchJ8RUlKcJjMxzo/thxFCLc6ElAuNDDLZlJasLLIUUnKSt3PLwwDkUDxPhVzbnU82pOfbBChP8AOknPrWR7T3mpYUrLhSUrPMwfCpXmQVA9dM1Xi6jVLS1TN3V/h6xY1khNSX0/9Ku3d/eFR5mSPfMVoBYBsJdJ1pWraNiokiAOVZa3Vmtz2a4qnuO7WASg4/lP9DVrgpqmc1uty94Zx1DYCdQGB4cg79DnFEcd4sl4BcajsVRE9PWgS81o16BO0wJjpNOF013cxiaMMCg+RXOw6xdT3eE1L3qdJxzoJi/bDZI2mmo4i2UKPnWtSikZnGTf7EzhRoO+9XXYtAGogzmsyH0KQqFdK0XYNMa5M5qrNOLi6LMUWmr9GzWrFYP7Qf8ATK9RW7cWIrB/aCJt1AdRWVFzPKjXRUwtlU4Who2iWgY02KM+5mlFiampE1IETVta3+kUOnh5p44eancSBqQQeK11Qfs411TvImpB1q0yELMyIzTrEshKyJOM0Yrg6UtqGrfnUVrwtKUKlW+KFodsHsUs+IgnbapOEpaSSoK5bVLacHASrxYIp9jwfTqzuIqakCx9ncIJJC8AbVFZ3beokKOxxU1jwbTJnEU6y4KkEmeVR5F7BZVm8a8SkaisA6U8ypWEgeckVoezNube2i6BK0C/uzqMhpKGxb6VQr8S+9MDcpxzNVtlwoJfYKGlP/vQotpiYSFKCjtICggxz251T9qOMvLceQh1RaCGrVRLZbWtLBKgXEr8SSXCsnbO4povawrfgr+03GRdONrS2W0tsssJSVBRhoHxExuSTTez1mlbqSrYGSInV0HSqk1tOxtghTQXPiKiD0xEfOpOVKyN0C3/AAG3WshBLZ8hKfgf0rOcV4YphWlRBHJQmD8djXpp4ckrmedR8R4Gy94V5Eg4MHHmKp7qF1nkxFJNekcQ7F26sNktnrJUPeFGrPsl9niG1h5xQeWgyhBTDYI9lS05KjOwmKE+ohBWxtSZnuyX2a3FzocfhpklKilU94tEgmEj2ARMEmecV7k6lDSQsaU6dKUDMD8KUJHL/wB0G2/CgkEqMytR8+X9vSh7+4S6YJ8CTg/9gYx78ec+dZcmafN/agZ5KENuXt+4bxC8bWwvvhCSgk6ttJSTqn0E+VfMVy+VqUs/iJP9K9r+2LiQasUtpWQt1SURO6BleOQhMH+YV4dNasHFjxlLRpkStnNWNncaFBXxHUdKr7VBUoBO5ny2BJ38hVldWhbVGdJ9kkQSnkSOXpWhPcDRvLZtpbEpmCfgeYNPRYo7siTBNZbs3xPu16FHwKMHyPJVb1NuNBzzqmcpRZVK0VbVggNqEmDSW/DkBC84NWaWAEkTXIZGk53qvuSEtlXb8MEKE4IrSdh7fQFz1qrSxAVkVddlBBVNRSb5HhyjUuKxWQ7Vt6myPOta5tWW7R+x76sfA0+DGizHSnfdBRWsV2sVm1GfcG+6jpXfdhRHeCk70UNRKZF3Aru5p5eFMNwKGtBpnd1SUn3gV1DWg6WWJtCUZjenN2QCCJGalUg6RTi34dxV1ksFct9CFHFA27ytKtqXtMhX3ZQTvWTYQ+LdXtTOM1ZCKasthFNbm2sFSDMCjLRkZyNqwVibjuHJ1Tyk+VTcJNx3bkmMYk+VF40F40bVDbepLZKCXFBKQdQVI8WppaT4HE6QsE76CJEzWU47wi4uHy8y2tQuU6zAJIWnSHkOmYSoOJkgxv5UDwxu4lS1wvRCtM7jIWkHkSkqAPImjuI8bK1EJUdB0qOAjvFqSJdWlONRqOfbgauj6Z5Z6Lr6lBxPgVywNTzK0JmNUApnoVJJAPqavuybvdhKZT4jqPWSB+gFaPsp2ZcuAXUrDTMaSpQ1B0bKT3eApG4Oo+gNXvB/s8sbc63A48rUTJWUJSDsAlPL+Yml78ZR+JUWdX0scU9MZKX/AEAJakyDTls+LetV91tpgISmM4z8SQaoe0jqQoIbQCcHWABjPhMYNZddy0pGCWJrcDcZzvRtpfrZkIIhUSCJ94yMxVFcKXqwOlMuyucU8l9AJSTtGxuuOtBICTAzJG4mZJ6Z69aqHeIJQtpQT3jSdSilJGrVI7tUKMKAJWqJmQgjaqO6DmPSluEOaU1T26fAZKUpqfozP2k8V+9Po0hQQ2kgBaSklSzKlZ5QEDl7J61i1AjBr1S8tStsBYB9RVRc9lUKRIkHpuP6j41qx5XFJNFlt8mP4a8lJyRPUiYI9mD6/IUeu578hIWJT7OrGsk+KFcjtAO+fIEbi3BVsEagQFeyojwnynr5Gq5bZG9aFV2NvVFz9ycCVrIgN6dQJAPi2KRzHp1ra9luIF1hQJymBnpGPlXnrd4SkIcVLaZIRkmeo6fHr1o/g3ECknTgHl1HmeZoT+JUgSx7Wz0hsnQrao0K8CsigOHMuONEpBIVkGpmuFuhCgpMTtWJavRXoiOQV6VVoew651zvNZZNu6lCvCqQa1HYUq8RWIM08E7Ww6SXBs1kRWN7YKhonzrZr2wKx/a9kraKUiTO1aZRbVIVmD+8mk+8GiBwp3+A04cHd/gNYn0mf0JrQL35ru9o39jO/wAJpp4M7/CaV9LmXgKmBqcpmqizwh3+Gu/Y7vSl/L5vQdQHqrqK/Za+ldU/LZvRNZp2mkriTGKpu1V0WQO6Go+VWt92Ev1LSUvJCcY9N6jd+z+7U8FlxOgRKd5jeuo5Q8DqBhOMcSeU0g+ITvAND3Ny993R7WT0r3Znsy2W9KkJJiJxWZ4h2CuCQEOISkHYifSlUkNVHmAffNrPinVyHnXW6X1Wy/akn0r017sDcKQEB1Ag5IG9I/8AZ5cFrQHkgjn1o6kSjzXhdo/3TszkYk+VR2XDX1JIj2RifPlNejN/ZrcBtSPvAk5mpLb7ObhLak/eASefSg6kqY0JyhLVENtuJxZsJZwQlKSBnITEEfH4VOeNSIUYXEKBMAn9KF4L2CuGDqFyCYwCMSNjVldWiiP8Y2ApIw6wsyf+oOFT/wBTMzXPzYZJ2hJxlOWpSpglq+U+MgZ5apPlA5/Gp2rpCsrB1EneJ8pp9t2YcJSoumNwlZJKZ5HMA+lWNvwLSSVLSa29NjjBuWR2ytrI1VlUC3Ps095lH8J+FWrvDDOFpFSosVf8ia1PJD0TRL2Z9xoY8NEMWSVASKtLjhpOzqRTG+GqH+8mleWP9JFB+WBu8IQREClb4SnaPyq0TZ4P75NMFrH+8KXu/QbSCu8BaWgoWkKSrcET9GvCu2nZpyxfKFAlpRJacOyk/wAJP8Q2I99fQ7K0jHeJ+NC8X4c0+nQ6tCkndKgCPgaDmNufMNT2zkGvXOM/ZTbLksXIaV0V4kHyiZHu+FeZ8Y7OXNssocbJg4WjxoUOoI/WKikA9M+ynimtDrBjwlLiZ6LnUn4pJ/8AlW2v30IguJAST7cyn3n8PvivHuwF0LdZcWYUqEpR6cz03P51v09ogTGDMg8xncedZZ5XGbrgsUU0XHEeJsNEA5CsYBI98bU+xeRKtPwG/uoXslwVRTL6QUBRLQyDoOQFAchOB0FbVgJQmG20N+aUgVcm2K1RR2XE0up8IIBkJ8JG2DIO2flVZeXIbOtyCAAAI2P4jPnjHlXXRu0OqCvHkqSTEafI8j5UPx6zcdt9aU7RKRkjzxuPqKDns/oXZemlBKSad+nv/YYrtGxyFNc7TM8k1l08NX/DTv2crnWV9Tm9GYu19p08k0KrtCT+Gq9vhh6gUSnhaeaxS93OwDXOMk8hUQ4oroKmVZsjddCu90NsmllPKuZE2GqvFV1Il9rpSVX3Z/1f5JsL/wD0N1/zLpf25dH/AHl/GhA3TkCKr7uT2NuT/tm65PL+NPHF7oj/ADl/GhoqRCDO1RZsl8shKOJ3HN5fxNO/alxH+cv41H3Cidj8KeLU7QflTdzL7ZBP2k//AMq/ia48Sej/ADV/E0qbYwYBNSo4cojagp5fqQiRxJ7/AJV/E0hvXf8AkX8TRH7OiJMCnosEE/5gjefPpRTy+WADN47/ABr+JrjeOn8aviasGrRkyS6MCmlDAPtE+lH+J5f+SFeq6c21K+Jp4ec5KV8TRQeYnY/1NOTxFoYCJoJvzMgFrcP4lfE06HCYlX51K5xQ4IQAByqY8cWQISkH0qavcmGmDt2zp/i/Op08Ne5yPU0xXG1gEyB57VCOMOK/Fv8AnNOmvbJpYaeCucz+dJ+yTHiXHvoRd8vYrNDFw8yaV5V4T/uTSy0Tw9APic/OkDDGZJO9VJfTMahPTnSpVnoKV55L+Umlk3E+E2riMEpc5LH69RVf2O4K599QlxWptEq/6qj2f61P3lXfZh7S6Z5imxdRJzUWgq0bO642G1d2hBWoZOYAFXNhfJdEp3G43HuPOvP+KXAWfF+FcTt4TvWn4Be+JSMDTGBXRjJ6mjdmxY49PDIuZf4rn/aRoXkYzkGgENJQFBATChlB9mescvWpnnZBG/rQHeQN/cTMHyNXajn3TswvaZtxh3TqwRqEefKqQ3CjuTWk7cvAuNzvBz7xWWKs4Bri9U5rI64I03uP709aRbhFJEZrjWZuZNLI1OnpXd5UobB500xNSpeiaWNmupQmlpdyUyV29BnwpG/Wf701N9pEaUmev1ihAPP38qQR1+v1q1zlyLYeOJKERpjaIqT9sL/658hVepI5EwPnmkLQPP4Cj3ZLySywHGXTidp2qJy+cP4jQ6LaOvX6ini0mDtt18qV5JPySyb74v8Aij38qRV0o51fnUSbTlO/608Ww+U7/nSvI/ZBinT13+opvexgH86lVapxPy+s0zukDBHp5Rv8qmp/Umoi159o/GkSPM/GiUBA5bTGKXUgD16DH1vQcmHUREnqKdrMedKSN4931tTtWdhP0anxE1DAo7UqXSOf9qYVqjYD3mkCzPXp/wC6b4yaxl4x3gAVMfrUbVmBtq8s9OVEhfl5/XxpC51nFHVPiw6mLqM/rSOIKhEwOoNKn35/Km92Dy6D3UE5eyamAotSkyFGesz9Ypy7ckypUjkkxgiiktCenw+uYpS0I/TrP1+VWLJJeSa2RtqUMTP6eVE2t8UKSRPn6VHpPuP/AK/rXd0eUk+W+Po1Fkd2TWyw4txLSNQSSlUSpOcjqKueyvFy4dUQAI1EESekj+h91ZZVu7uglJ6YIPqKiPErtsGUT0KUz8dI2rbizxk7vc1/m28Haa2XH39/7seqr4j51Q8Y7RpRgEFXQcvWsNccWu1p0ttqST7ROBHTxVLb8Oc3dWVKGw3A8pO9WZeqhBc7meMY1cn+w+4dU4oqKtzPx60rjsDeKnFqn3f260v3UdPd+X9a5j6hsDyNuwUr3z7owBzpUrx8/r3UaLcbx9frXFrp9f1pe+wamBhXPTSajJMUbpx+v9uW4rikRv8Ap9Cp3mTUwQKJzFdRPdev5V1L3H6BqZGkJjanaU9Ofypa6k1MQVDYg4H19Gu0Z8vr9PnXV1Gwi90CPr65Uo/Icvl9eVJXULIO22G9cBImMcvr3V1dQsh2uOnL69KUn8vqa6uoWyHOH3cvhUYMT5j511dRtgsYpafPH186jJTiJH1gn4/nXV1OmyHQP7npSpzsOn50ldRbYR6G1cugH5edKphRjIif0pa6q5TaIcm0O0iOsGlbtt811dS9yRBRb8sY6+ePr1pe62wJz1+jXV1TW6IcGvTbp+XltSqZPUZPTnzrq6opMgz7urkqDE7Yxuaaq3UPxD15+tLXVFNkEDKxur3wNtyfzp2g7+Z9/nXV1PqtBHJCp/ufj86clRnNJXUGyD5HT4TXFPy+uddXUtkOUgwDGDP5b0hPTEmP16fU0tdUvcg9CTH9zXV1dR1EP//Z"/>
          <p:cNvSpPr>
            <a:spLocks noChangeAspect="1" noChangeArrowheads="1"/>
          </p:cNvSpPr>
          <p:nvPr/>
        </p:nvSpPr>
        <p:spPr bwMode="auto">
          <a:xfrm>
            <a:off x="9532938"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8" name="Footer Placeholder 7"/>
          <p:cNvSpPr>
            <a:spLocks noGrp="1"/>
          </p:cNvSpPr>
          <p:nvPr>
            <p:ph type="ftr" sz="quarter" idx="4294967295"/>
          </p:nvPr>
        </p:nvSpPr>
        <p:spPr>
          <a:xfrm>
            <a:off x="304800" y="6096000"/>
            <a:ext cx="8618538" cy="365125"/>
          </a:xfrm>
          <a:prstGeom prst="rect">
            <a:avLst/>
          </a:prstGeom>
        </p:spPr>
        <p:txBody>
          <a:bodyPr/>
          <a:lstStyle/>
          <a:p>
            <a:pPr>
              <a:defRPr/>
            </a:pPr>
            <a:r>
              <a:rPr lang="en-US" dirty="0" smtClean="0"/>
              <a:t>Ariel Rosenfeld and Sarit Kraus, </a:t>
            </a:r>
            <a:r>
              <a:rPr lang="en-US" dirty="0"/>
              <a:t>Strategical Argumentative Agent for Human </a:t>
            </a:r>
            <a:r>
              <a:rPr lang="en-US" dirty="0" smtClean="0"/>
              <a:t>Persuasion,</a:t>
            </a:r>
            <a:r>
              <a:rPr lang="en-US" dirty="0"/>
              <a:t> </a:t>
            </a:r>
            <a:r>
              <a:rPr lang="en-US" dirty="0" smtClean="0"/>
              <a:t>ECAI 2016.</a:t>
            </a:r>
            <a:endParaRPr lang="en-US" dirty="0"/>
          </a:p>
        </p:txBody>
      </p:sp>
      <p:sp>
        <p:nvSpPr>
          <p:cNvPr id="3" name="AutoShape 2" descr="תוצאת תמונה עבור ‪SARIT KRAUS‬‏"/>
          <p:cNvSpPr>
            <a:spLocks noChangeAspect="1" noChangeArrowheads="1"/>
          </p:cNvSpPr>
          <p:nvPr/>
        </p:nvSpPr>
        <p:spPr bwMode="auto">
          <a:xfrm>
            <a:off x="9685338"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4" name="AutoShape 4" descr="תוצאת תמונה עבור ‪SARIT KRAUS‬‏"/>
          <p:cNvSpPr>
            <a:spLocks noChangeAspect="1" noChangeArrowheads="1"/>
          </p:cNvSpPr>
          <p:nvPr/>
        </p:nvSpPr>
        <p:spPr bwMode="auto">
          <a:xfrm>
            <a:off x="9837738"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2054" name="Picture 6" descr="http://en.isoc.org.il/conf2012/images/lecturers/4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09800"/>
            <a:ext cx="1800225" cy="18002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7200" y="4191000"/>
            <a:ext cx="2286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dirty="0" smtClean="0"/>
              <a:t>My Advisor</a:t>
            </a:r>
          </a:p>
        </p:txBody>
      </p:sp>
      <p:sp>
        <p:nvSpPr>
          <p:cNvPr id="35" name="Rectangle 34"/>
          <p:cNvSpPr/>
          <p:nvPr/>
        </p:nvSpPr>
        <p:spPr>
          <a:xfrm>
            <a:off x="6338887" y="4191000"/>
            <a:ext cx="2286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dirty="0" smtClean="0"/>
              <a:t>Me</a:t>
            </a:r>
            <a:endParaRPr lang="he-IL" sz="2000" dirty="0"/>
          </a:p>
        </p:txBody>
      </p:sp>
      <p:pic>
        <p:nvPicPr>
          <p:cNvPr id="36" name="Picture 2" descr="C:\Users\user\Desktop\בר אילן\אתר אישי\HomePage\images\me.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1775" y="2209800"/>
            <a:ext cx="18002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nanobiosensors.org/wp-content/uploads/2012/05/dottorato-ricerca-costi-fiscale2-300x3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830105"/>
            <a:ext cx="2372292" cy="2372292"/>
          </a:xfrm>
          <a:prstGeom prst="rect">
            <a:avLst/>
          </a:prstGeom>
          <a:noFill/>
          <a:extLst>
            <a:ext uri="{909E8E84-426E-40DD-AFC4-6F175D3DCCD1}">
              <a14:hiddenFill xmlns:a14="http://schemas.microsoft.com/office/drawing/2010/main">
                <a:solidFill>
                  <a:srgbClr val="FFFFFF"/>
                </a:solidFill>
              </a14:hiddenFill>
            </a:ext>
          </a:extLst>
        </p:spPr>
      </p:pic>
      <p:sp>
        <p:nvSpPr>
          <p:cNvPr id="11" name="Left Arrow 10"/>
          <p:cNvSpPr/>
          <p:nvPr/>
        </p:nvSpPr>
        <p:spPr>
          <a:xfrm>
            <a:off x="2743199" y="2286000"/>
            <a:ext cx="3595687" cy="1066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t>I have 6 conference papers and 2 journal papers.</a:t>
            </a:r>
            <a:endParaRPr lang="he-IL" dirty="0"/>
          </a:p>
        </p:txBody>
      </p:sp>
      <p:sp>
        <p:nvSpPr>
          <p:cNvPr id="40" name="Left Arrow 39"/>
          <p:cNvSpPr/>
          <p:nvPr/>
        </p:nvSpPr>
        <p:spPr>
          <a:xfrm flipH="1">
            <a:off x="2840034" y="3016251"/>
            <a:ext cx="3651252" cy="1066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t>They are great papers, but you can do more.</a:t>
            </a:r>
            <a:endParaRPr lang="he-IL" dirty="0"/>
          </a:p>
        </p:txBody>
      </p:sp>
      <p:sp>
        <p:nvSpPr>
          <p:cNvPr id="41" name="Left Arrow 40"/>
          <p:cNvSpPr/>
          <p:nvPr/>
        </p:nvSpPr>
        <p:spPr>
          <a:xfrm>
            <a:off x="2666999" y="3733800"/>
            <a:ext cx="3595687" cy="1066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t>I guess you are right…</a:t>
            </a:r>
            <a:endParaRPr lang="he-IL" dirty="0"/>
          </a:p>
        </p:txBody>
      </p:sp>
    </p:spTree>
    <p:extLst>
      <p:ext uri="{BB962C8B-B14F-4D97-AF65-F5344CB8AC3E}">
        <p14:creationId xmlns:p14="http://schemas.microsoft.com/office/powerpoint/2010/main" val="338191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0" grpId="0" animBg="1"/>
      <p:bldP spid="41"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ענן 3"/>
          <p:cNvSpPr/>
          <p:nvPr/>
        </p:nvSpPr>
        <p:spPr>
          <a:xfrm>
            <a:off x="467544" y="1907653"/>
            <a:ext cx="3240360" cy="1656184"/>
          </a:xfrm>
          <a:prstGeom prst="cloud">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smtClean="0">
                <a:solidFill>
                  <a:schemeClr val="tx1"/>
                </a:solidFill>
              </a:rPr>
              <a:t>Past </a:t>
            </a:r>
            <a:r>
              <a:rPr lang="en-US" sz="2400" dirty="0">
                <a:solidFill>
                  <a:schemeClr val="tx1"/>
                </a:solidFill>
              </a:rPr>
              <a:t>discussions </a:t>
            </a:r>
            <a:r>
              <a:rPr lang="en-US" sz="2400" dirty="0" smtClean="0">
                <a:solidFill>
                  <a:schemeClr val="tx1"/>
                </a:solidFill>
              </a:rPr>
              <a:t>accumulative data</a:t>
            </a:r>
            <a:endParaRPr lang="he-IL" sz="2400" dirty="0">
              <a:solidFill>
                <a:schemeClr val="tx1"/>
              </a:solidFill>
            </a:endParaRPr>
          </a:p>
        </p:txBody>
      </p:sp>
      <p:sp>
        <p:nvSpPr>
          <p:cNvPr id="10" name="משולש שווה שוקיים 9"/>
          <p:cNvSpPr/>
          <p:nvPr/>
        </p:nvSpPr>
        <p:spPr>
          <a:xfrm>
            <a:off x="611560" y="4293096"/>
            <a:ext cx="1728192" cy="1152128"/>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dirty="0" smtClean="0">
                <a:solidFill>
                  <a:schemeClr val="tx1"/>
                </a:solidFill>
              </a:rPr>
              <a:t>Agent</a:t>
            </a:r>
            <a:endParaRPr lang="he-IL" sz="2000" dirty="0">
              <a:solidFill>
                <a:schemeClr val="tx1"/>
              </a:solidFill>
            </a:endParaRPr>
          </a:p>
        </p:txBody>
      </p:sp>
      <p:sp>
        <p:nvSpPr>
          <p:cNvPr id="11" name="פיצוץ 2 10"/>
          <p:cNvSpPr/>
          <p:nvPr/>
        </p:nvSpPr>
        <p:spPr>
          <a:xfrm>
            <a:off x="4644008" y="2339701"/>
            <a:ext cx="4347592" cy="2241427"/>
          </a:xfrm>
          <a:prstGeom prst="irregularSeal2">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smtClean="0">
                <a:solidFill>
                  <a:schemeClr val="tx1"/>
                </a:solidFill>
              </a:rPr>
              <a:t>Current </a:t>
            </a:r>
            <a:r>
              <a:rPr lang="en-US" sz="2400" dirty="0">
                <a:solidFill>
                  <a:schemeClr val="tx1"/>
                </a:solidFill>
              </a:rPr>
              <a:t>discussions</a:t>
            </a:r>
            <a:endParaRPr lang="he-IL" sz="2400" dirty="0">
              <a:solidFill>
                <a:schemeClr val="tx1"/>
              </a:solidFill>
            </a:endParaRPr>
          </a:p>
        </p:txBody>
      </p:sp>
      <p:sp>
        <p:nvSpPr>
          <p:cNvPr id="12" name="חץ שמאלה 11"/>
          <p:cNvSpPr/>
          <p:nvPr/>
        </p:nvSpPr>
        <p:spPr>
          <a:xfrm>
            <a:off x="3779912" y="2483717"/>
            <a:ext cx="1440160" cy="576064"/>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t>Update</a:t>
            </a:r>
            <a:endParaRPr lang="he-IL" dirty="0"/>
          </a:p>
        </p:txBody>
      </p:sp>
      <p:pic>
        <p:nvPicPr>
          <p:cNvPr id="3081" name="Picture 9" descr="http://tx.english-ch.com/teacher/trina/talking.jpg"/>
          <p:cNvPicPr>
            <a:picLocks noChangeAspect="1" noChangeArrowheads="1"/>
          </p:cNvPicPr>
          <p:nvPr/>
        </p:nvPicPr>
        <p:blipFill>
          <a:blip r:embed="rId3" cstate="print">
            <a:clrChange>
              <a:clrFrom>
                <a:srgbClr val="FEFEFE"/>
              </a:clrFrom>
              <a:clrTo>
                <a:srgbClr val="FEFEFE">
                  <a:alpha val="0"/>
                </a:srgbClr>
              </a:clrTo>
            </a:clrChange>
          </a:blip>
          <a:srcRect l="53132"/>
          <a:stretch>
            <a:fillRect/>
          </a:stretch>
        </p:blipFill>
        <p:spPr bwMode="auto">
          <a:xfrm>
            <a:off x="7452320" y="1867427"/>
            <a:ext cx="1152128" cy="1273541"/>
          </a:xfrm>
          <a:prstGeom prst="rect">
            <a:avLst/>
          </a:prstGeom>
          <a:noFill/>
        </p:spPr>
      </p:pic>
      <p:pic>
        <p:nvPicPr>
          <p:cNvPr id="19" name="Picture 9" descr="http://tx.english-ch.com/teacher/trina/talking.jpg"/>
          <p:cNvPicPr>
            <a:picLocks noChangeAspect="1" noChangeArrowheads="1"/>
          </p:cNvPicPr>
          <p:nvPr/>
        </p:nvPicPr>
        <p:blipFill>
          <a:blip r:embed="rId3" cstate="print">
            <a:clrChange>
              <a:clrFrom>
                <a:srgbClr val="FEFEFE"/>
              </a:clrFrom>
              <a:clrTo>
                <a:srgbClr val="FEFEFE">
                  <a:alpha val="0"/>
                </a:srgbClr>
              </a:clrTo>
            </a:clrChange>
          </a:blip>
          <a:srcRect r="45350"/>
          <a:stretch>
            <a:fillRect/>
          </a:stretch>
        </p:blipFill>
        <p:spPr bwMode="auto">
          <a:xfrm>
            <a:off x="4355976" y="4221088"/>
            <a:ext cx="1300985" cy="1233315"/>
          </a:xfrm>
          <a:prstGeom prst="rect">
            <a:avLst/>
          </a:prstGeom>
          <a:noFill/>
        </p:spPr>
      </p:pic>
      <p:cxnSp>
        <p:nvCxnSpPr>
          <p:cNvPr id="21" name="מחבר חץ ישר 20"/>
          <p:cNvCxnSpPr>
            <a:stCxn id="10" idx="5"/>
            <a:endCxn id="11" idx="1"/>
          </p:cNvCxnSpPr>
          <p:nvPr/>
        </p:nvCxnSpPr>
        <p:spPr>
          <a:xfrm flipV="1">
            <a:off x="1907704" y="3675944"/>
            <a:ext cx="2736304" cy="1193216"/>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מחבר חץ ישר 22"/>
          <p:cNvCxnSpPr>
            <a:stCxn id="10" idx="0"/>
            <a:endCxn id="4" idx="1"/>
          </p:cNvCxnSpPr>
          <p:nvPr/>
        </p:nvCxnSpPr>
        <p:spPr>
          <a:xfrm flipV="1">
            <a:off x="1475656" y="3562073"/>
            <a:ext cx="612068" cy="731023"/>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מחבר חץ ישר 24"/>
          <p:cNvCxnSpPr>
            <a:stCxn id="10" idx="4"/>
            <a:endCxn id="19" idx="2"/>
          </p:cNvCxnSpPr>
          <p:nvPr/>
        </p:nvCxnSpPr>
        <p:spPr>
          <a:xfrm>
            <a:off x="2339752" y="5445224"/>
            <a:ext cx="2666717" cy="9179"/>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חץ ימינה 25"/>
          <p:cNvSpPr/>
          <p:nvPr/>
        </p:nvSpPr>
        <p:spPr>
          <a:xfrm>
            <a:off x="2339752" y="4581128"/>
            <a:ext cx="2160240" cy="93610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t>Offer arguments</a:t>
            </a:r>
            <a:endParaRPr lang="he-IL" dirty="0"/>
          </a:p>
        </p:txBody>
      </p:sp>
      <p:cxnSp>
        <p:nvCxnSpPr>
          <p:cNvPr id="40" name="מחבר חץ ישר 39"/>
          <p:cNvCxnSpPr/>
          <p:nvPr/>
        </p:nvCxnSpPr>
        <p:spPr>
          <a:xfrm flipH="1">
            <a:off x="4788024" y="6007224"/>
            <a:ext cx="86409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403648" y="5791200"/>
            <a:ext cx="3312368" cy="369332"/>
          </a:xfrm>
          <a:prstGeom prst="rect">
            <a:avLst/>
          </a:prstGeom>
          <a:noFill/>
        </p:spPr>
        <p:txBody>
          <a:bodyPr wrap="square" rtlCol="1">
            <a:spAutoFit/>
          </a:bodyPr>
          <a:lstStyle/>
          <a:p>
            <a:r>
              <a:rPr lang="he-IL" dirty="0" smtClean="0"/>
              <a:t>= </a:t>
            </a:r>
            <a:r>
              <a:rPr lang="en-US" dirty="0" smtClean="0"/>
              <a:t>Obtains information</a:t>
            </a:r>
            <a:endParaRPr lang="he-IL" dirty="0"/>
          </a:p>
        </p:txBody>
      </p:sp>
      <p:sp>
        <p:nvSpPr>
          <p:cNvPr id="24" name="Title 1"/>
          <p:cNvSpPr txBox="1">
            <a:spLocks/>
          </p:cNvSpPr>
          <p:nvPr/>
        </p:nvSpPr>
        <p:spPr>
          <a:xfrm>
            <a:off x="457200" y="704088"/>
            <a:ext cx="8229600" cy="1143000"/>
          </a:xfrm>
          <a:prstGeom prst="rect">
            <a:avLst/>
          </a:prstGeom>
        </p:spPr>
        <p:txBody>
          <a:bodyPr vert="horz" lIns="0" rIns="0" bIns="0" anchor="b">
            <a:normAutofit/>
          </a:bodyPr>
          <a:lstStyle>
            <a:lvl1pPr algn="l" rtl="1" eaLnBrk="1" latinLnBrk="0" hangingPunct="1">
              <a:spcBef>
                <a:spcPct val="0"/>
              </a:spcBef>
              <a:buNone/>
              <a:defRPr kumimoji="0" sz="5000" b="0" kern="1200">
                <a:ln>
                  <a:noFill/>
                </a:ln>
                <a:solidFill>
                  <a:schemeClr val="tx2"/>
                </a:solidFill>
                <a:effectLst/>
                <a:latin typeface="+mj-lt"/>
                <a:ea typeface="+mj-ea"/>
                <a:cs typeface="+mj-cs"/>
              </a:defRPr>
            </a:lvl1pPr>
          </a:lstStyle>
          <a:p>
            <a:pPr rtl="0" fontAlgn="auto">
              <a:spcAft>
                <a:spcPts val="0"/>
              </a:spcAft>
            </a:pPr>
            <a:r>
              <a:rPr lang="en-US" sz="4800" b="1" dirty="0"/>
              <a:t>Agent Supports </a:t>
            </a:r>
            <a:r>
              <a:rPr lang="en-US" sz="4800" b="1" dirty="0" smtClean="0"/>
              <a:t>Discussions</a:t>
            </a:r>
            <a:endParaRPr lang="en-US" sz="4800" b="1" dirty="0"/>
          </a:p>
        </p:txBody>
      </p:sp>
      <p:sp>
        <p:nvSpPr>
          <p:cNvPr id="6" name="Footer Placeholder 5"/>
          <p:cNvSpPr>
            <a:spLocks noGrp="1"/>
          </p:cNvSpPr>
          <p:nvPr>
            <p:ph type="ftr" sz="quarter" idx="4294967295"/>
          </p:nvPr>
        </p:nvSpPr>
        <p:spPr>
          <a:xfrm>
            <a:off x="457200" y="6172200"/>
            <a:ext cx="7239000" cy="365125"/>
          </a:xfrm>
          <a:prstGeom prst="rect">
            <a:avLst/>
          </a:prstGeom>
        </p:spPr>
        <p:txBody>
          <a:bodyPr/>
          <a:lstStyle/>
          <a:p>
            <a:pPr>
              <a:defRPr/>
            </a:pPr>
            <a:r>
              <a:rPr lang="en-US" smtClean="0"/>
              <a:t>Rosenfeld and Kraus-  Providing Arguments in Discussions Based on the Prediction of Human (AAAI-15)</a:t>
            </a:r>
            <a:endParaRPr lang="en-US" dirty="0"/>
          </a:p>
        </p:txBody>
      </p:sp>
    </p:spTree>
    <p:extLst>
      <p:ext uri="{BB962C8B-B14F-4D97-AF65-F5344CB8AC3E}">
        <p14:creationId xmlns:p14="http://schemas.microsoft.com/office/powerpoint/2010/main" val="398298383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en-US" dirty="0" smtClean="0"/>
              <a:t>Predicting</a:t>
            </a:r>
            <a:r>
              <a:rPr lang="he-IL" dirty="0" smtClean="0"/>
              <a:t> </a:t>
            </a:r>
            <a:r>
              <a:rPr lang="en-US" dirty="0"/>
              <a:t>human argumentative </a:t>
            </a:r>
            <a:r>
              <a:rPr lang="en-US" dirty="0" smtClean="0"/>
              <a:t>behavior</a:t>
            </a:r>
            <a:endParaRPr lang="he-IL" dirty="0"/>
          </a:p>
        </p:txBody>
      </p:sp>
      <p:sp>
        <p:nvSpPr>
          <p:cNvPr id="3" name="Content Placeholder 2"/>
          <p:cNvSpPr>
            <a:spLocks noGrp="1"/>
          </p:cNvSpPr>
          <p:nvPr>
            <p:ph idx="1"/>
          </p:nvPr>
        </p:nvSpPr>
        <p:spPr/>
        <p:txBody>
          <a:bodyPr/>
          <a:lstStyle/>
          <a:p>
            <a:pPr marL="0" indent="0" algn="l" rtl="0">
              <a:buNone/>
            </a:pPr>
            <a:endParaRPr lang="en-US" dirty="0"/>
          </a:p>
          <a:p>
            <a:pPr algn="l" rtl="0"/>
            <a:r>
              <a:rPr lang="en-US" dirty="0" smtClean="0"/>
              <a:t>Three (Major) options:</a:t>
            </a:r>
          </a:p>
          <a:p>
            <a:pPr lvl="1" algn="l" rtl="0"/>
            <a:r>
              <a:rPr lang="en-US" dirty="0" smtClean="0"/>
              <a:t>Argumentation theory.</a:t>
            </a:r>
          </a:p>
          <a:p>
            <a:pPr lvl="1" algn="l" rtl="0"/>
            <a:r>
              <a:rPr lang="en-US" dirty="0" smtClean="0"/>
              <a:t>Heuristics.</a:t>
            </a:r>
          </a:p>
          <a:p>
            <a:pPr lvl="1" algn="l" rtl="0"/>
            <a:r>
              <a:rPr lang="en-US" dirty="0" smtClean="0"/>
              <a:t>Machine Learning.</a:t>
            </a:r>
          </a:p>
        </p:txBody>
      </p:sp>
      <p:sp>
        <p:nvSpPr>
          <p:cNvPr id="4" name="Footer Placeholder 3"/>
          <p:cNvSpPr>
            <a:spLocks noGrp="1"/>
          </p:cNvSpPr>
          <p:nvPr>
            <p:ph type="ftr" sz="quarter" idx="4294967295"/>
          </p:nvPr>
        </p:nvSpPr>
        <p:spPr>
          <a:xfrm>
            <a:off x="457200" y="6172200"/>
            <a:ext cx="7239000" cy="365125"/>
          </a:xfrm>
          <a:prstGeom prst="rect">
            <a:avLst/>
          </a:prstGeom>
        </p:spPr>
        <p:txBody>
          <a:bodyPr/>
          <a:lstStyle/>
          <a:p>
            <a:pPr>
              <a:defRPr/>
            </a:pPr>
            <a:r>
              <a:rPr lang="en-US" dirty="0" smtClean="0"/>
              <a:t>Rosenfeld and Kraus-  Providing Arguments in Discussions Based on the Prediction of Human (AAAI-15)</a:t>
            </a:r>
            <a:endParaRPr lang="en-US" dirty="0"/>
          </a:p>
        </p:txBody>
      </p:sp>
    </p:spTree>
    <p:extLst>
      <p:ext uri="{BB962C8B-B14F-4D97-AF65-F5344CB8AC3E}">
        <p14:creationId xmlns:p14="http://schemas.microsoft.com/office/powerpoint/2010/main" val="428334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2" end="2"/>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4389120"/>
          </a:xfrm>
        </p:spPr>
        <p:txBody>
          <a:bodyPr/>
          <a:lstStyle/>
          <a:p>
            <a:pPr algn="l" rtl="0"/>
            <a:endParaRPr lang="he-IL" dirty="0"/>
          </a:p>
        </p:txBody>
      </p:sp>
      <p:grpSp>
        <p:nvGrpSpPr>
          <p:cNvPr id="5" name="Group 30"/>
          <p:cNvGrpSpPr>
            <a:grpSpLocks/>
          </p:cNvGrpSpPr>
          <p:nvPr/>
        </p:nvGrpSpPr>
        <p:grpSpPr bwMode="auto">
          <a:xfrm>
            <a:off x="228600" y="838200"/>
            <a:ext cx="8610600" cy="5638800"/>
            <a:chOff x="96" y="1152"/>
            <a:chExt cx="5424" cy="3136"/>
          </a:xfrm>
        </p:grpSpPr>
        <p:sp>
          <p:nvSpPr>
            <p:cNvPr id="6" name="Rectangle 8"/>
            <p:cNvSpPr>
              <a:spLocks noChangeArrowheads="1"/>
            </p:cNvSpPr>
            <p:nvPr/>
          </p:nvSpPr>
          <p:spPr bwMode="auto">
            <a:xfrm>
              <a:off x="1318" y="1727"/>
              <a:ext cx="2980" cy="297"/>
            </a:xfrm>
            <a:prstGeom prst="rect">
              <a:avLst/>
            </a:prstGeom>
            <a:solidFill>
              <a:schemeClr val="bg2">
                <a:lumMod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algn="l" rtl="0" eaLnBrk="0" fontAlgn="base" hangingPunct="0">
                <a:spcBef>
                  <a:spcPct val="0"/>
                </a:spcBef>
                <a:spcAft>
                  <a:spcPct val="0"/>
                </a:spcAft>
                <a:defRPr sz="2000">
                  <a:solidFill>
                    <a:schemeClr val="tx1"/>
                  </a:solidFill>
                  <a:latin typeface="Tahoma" pitchFamily="34" charset="0"/>
                </a:defRPr>
              </a:lvl6pPr>
              <a:lvl7pPr marL="2971800" indent="-228600" algn="l" rtl="0" eaLnBrk="0" fontAlgn="base" hangingPunct="0">
                <a:spcBef>
                  <a:spcPct val="0"/>
                </a:spcBef>
                <a:spcAft>
                  <a:spcPct val="0"/>
                </a:spcAft>
                <a:defRPr sz="2000">
                  <a:solidFill>
                    <a:schemeClr val="tx1"/>
                  </a:solidFill>
                  <a:latin typeface="Tahoma" pitchFamily="34" charset="0"/>
                </a:defRPr>
              </a:lvl7pPr>
              <a:lvl8pPr marL="3429000" indent="-228600" algn="l" rtl="0" eaLnBrk="0" fontAlgn="base" hangingPunct="0">
                <a:spcBef>
                  <a:spcPct val="0"/>
                </a:spcBef>
                <a:spcAft>
                  <a:spcPct val="0"/>
                </a:spcAft>
                <a:defRPr sz="2000">
                  <a:solidFill>
                    <a:schemeClr val="tx1"/>
                  </a:solidFill>
                  <a:latin typeface="Tahoma" pitchFamily="34" charset="0"/>
                </a:defRPr>
              </a:lvl8pPr>
              <a:lvl9pPr marL="3886200" indent="-228600" algn="l" rtl="0" eaLnBrk="0" fontAlgn="base" hangingPunct="0">
                <a:spcBef>
                  <a:spcPct val="0"/>
                </a:spcBef>
                <a:spcAft>
                  <a:spcPct val="0"/>
                </a:spcAft>
                <a:defRPr sz="2000">
                  <a:solidFill>
                    <a:schemeClr val="tx1"/>
                  </a:solidFill>
                  <a:latin typeface="Tahoma" pitchFamily="34" charset="0"/>
                </a:defRPr>
              </a:lvl9pPr>
            </a:lstStyle>
            <a:p>
              <a:pPr algn="ctr" eaLnBrk="1" hangingPunct="1"/>
              <a:r>
                <a:rPr lang="fr-FR" altLang="he-IL" sz="1800"/>
                <a:t>Defining the</a:t>
              </a:r>
              <a:r>
                <a:rPr lang="fr-FR" altLang="he-IL" sz="1800">
                  <a:solidFill>
                    <a:schemeClr val="bg1"/>
                  </a:solidFill>
                </a:rPr>
                <a:t> </a:t>
              </a:r>
              <a:r>
                <a:rPr lang="fr-FR" altLang="he-IL" sz="1800">
                  <a:solidFill>
                    <a:srgbClr val="FF0000"/>
                  </a:solidFill>
                </a:rPr>
                <a:t>interactions</a:t>
              </a:r>
              <a:r>
                <a:rPr lang="fr-FR" altLang="he-IL" sz="1800">
                  <a:solidFill>
                    <a:schemeClr val="bg1"/>
                  </a:solidFill>
                </a:rPr>
                <a:t> </a:t>
              </a:r>
              <a:r>
                <a:rPr lang="fr-FR" altLang="he-IL" sz="1800"/>
                <a:t>between arguments</a:t>
              </a:r>
              <a:endParaRPr lang="fr-FR" altLang="he-IL" sz="1800">
                <a:solidFill>
                  <a:schemeClr val="bg1"/>
                </a:solidFill>
              </a:endParaRPr>
            </a:p>
          </p:txBody>
        </p:sp>
        <p:sp>
          <p:nvSpPr>
            <p:cNvPr id="7" name="Rectangle 10"/>
            <p:cNvSpPr>
              <a:spLocks noChangeArrowheads="1"/>
            </p:cNvSpPr>
            <p:nvPr/>
          </p:nvSpPr>
          <p:spPr bwMode="auto">
            <a:xfrm>
              <a:off x="1318" y="2319"/>
              <a:ext cx="2980" cy="297"/>
            </a:xfrm>
            <a:prstGeom prst="rect">
              <a:avLst/>
            </a:prstGeom>
            <a:solidFill>
              <a:schemeClr val="bg2">
                <a:lumMod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algn="l" rtl="0" eaLnBrk="0" fontAlgn="base" hangingPunct="0">
                <a:spcBef>
                  <a:spcPct val="0"/>
                </a:spcBef>
                <a:spcAft>
                  <a:spcPct val="0"/>
                </a:spcAft>
                <a:defRPr sz="2000">
                  <a:solidFill>
                    <a:schemeClr val="tx1"/>
                  </a:solidFill>
                  <a:latin typeface="Tahoma" pitchFamily="34" charset="0"/>
                </a:defRPr>
              </a:lvl6pPr>
              <a:lvl7pPr marL="2971800" indent="-228600" algn="l" rtl="0" eaLnBrk="0" fontAlgn="base" hangingPunct="0">
                <a:spcBef>
                  <a:spcPct val="0"/>
                </a:spcBef>
                <a:spcAft>
                  <a:spcPct val="0"/>
                </a:spcAft>
                <a:defRPr sz="2000">
                  <a:solidFill>
                    <a:schemeClr val="tx1"/>
                  </a:solidFill>
                  <a:latin typeface="Tahoma" pitchFamily="34" charset="0"/>
                </a:defRPr>
              </a:lvl7pPr>
              <a:lvl8pPr marL="3429000" indent="-228600" algn="l" rtl="0" eaLnBrk="0" fontAlgn="base" hangingPunct="0">
                <a:spcBef>
                  <a:spcPct val="0"/>
                </a:spcBef>
                <a:spcAft>
                  <a:spcPct val="0"/>
                </a:spcAft>
                <a:defRPr sz="2000">
                  <a:solidFill>
                    <a:schemeClr val="tx1"/>
                  </a:solidFill>
                  <a:latin typeface="Tahoma" pitchFamily="34" charset="0"/>
                </a:defRPr>
              </a:lvl8pPr>
              <a:lvl9pPr marL="3886200" indent="-228600" algn="l" rtl="0" eaLnBrk="0" fontAlgn="base" hangingPunct="0">
                <a:spcBef>
                  <a:spcPct val="0"/>
                </a:spcBef>
                <a:spcAft>
                  <a:spcPct val="0"/>
                </a:spcAft>
                <a:defRPr sz="2000">
                  <a:solidFill>
                    <a:schemeClr val="tx1"/>
                  </a:solidFill>
                  <a:latin typeface="Tahoma" pitchFamily="34" charset="0"/>
                </a:defRPr>
              </a:lvl9pPr>
            </a:lstStyle>
            <a:p>
              <a:pPr algn="ctr" eaLnBrk="1" hangingPunct="1"/>
              <a:r>
                <a:rPr lang="fr-FR" altLang="he-IL" sz="1800"/>
                <a:t>Evaluating the</a:t>
              </a:r>
              <a:r>
                <a:rPr lang="fr-FR" altLang="he-IL" sz="1800">
                  <a:solidFill>
                    <a:schemeClr val="bg1"/>
                  </a:solidFill>
                </a:rPr>
                <a:t> </a:t>
              </a:r>
              <a:r>
                <a:rPr lang="fr-FR" altLang="he-IL" sz="1800">
                  <a:solidFill>
                    <a:srgbClr val="FF0000"/>
                  </a:solidFill>
                </a:rPr>
                <a:t>strengths</a:t>
              </a:r>
              <a:r>
                <a:rPr lang="fr-FR" altLang="he-IL" sz="1800">
                  <a:solidFill>
                    <a:schemeClr val="bg1"/>
                  </a:solidFill>
                </a:rPr>
                <a:t> </a:t>
              </a:r>
              <a:r>
                <a:rPr lang="fr-FR" altLang="he-IL" sz="1800"/>
                <a:t>of arguments</a:t>
              </a:r>
              <a:endParaRPr lang="fr-FR" altLang="he-IL" sz="1800">
                <a:solidFill>
                  <a:schemeClr val="bg1"/>
                </a:solidFill>
              </a:endParaRPr>
            </a:p>
          </p:txBody>
        </p:sp>
        <p:sp>
          <p:nvSpPr>
            <p:cNvPr id="8" name="Rectangle 11"/>
            <p:cNvSpPr>
              <a:spLocks noChangeArrowheads="1"/>
            </p:cNvSpPr>
            <p:nvPr/>
          </p:nvSpPr>
          <p:spPr bwMode="auto">
            <a:xfrm>
              <a:off x="1318" y="2913"/>
              <a:ext cx="2980" cy="296"/>
            </a:xfrm>
            <a:prstGeom prst="rect">
              <a:avLst/>
            </a:prstGeom>
            <a:solidFill>
              <a:schemeClr val="bg2">
                <a:lumMod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algn="l" rtl="0" eaLnBrk="0" fontAlgn="base" hangingPunct="0">
                <a:spcBef>
                  <a:spcPct val="0"/>
                </a:spcBef>
                <a:spcAft>
                  <a:spcPct val="0"/>
                </a:spcAft>
                <a:defRPr sz="2000">
                  <a:solidFill>
                    <a:schemeClr val="tx1"/>
                  </a:solidFill>
                  <a:latin typeface="Tahoma" pitchFamily="34" charset="0"/>
                </a:defRPr>
              </a:lvl6pPr>
              <a:lvl7pPr marL="2971800" indent="-228600" algn="l" rtl="0" eaLnBrk="0" fontAlgn="base" hangingPunct="0">
                <a:spcBef>
                  <a:spcPct val="0"/>
                </a:spcBef>
                <a:spcAft>
                  <a:spcPct val="0"/>
                </a:spcAft>
                <a:defRPr sz="2000">
                  <a:solidFill>
                    <a:schemeClr val="tx1"/>
                  </a:solidFill>
                  <a:latin typeface="Tahoma" pitchFamily="34" charset="0"/>
                </a:defRPr>
              </a:lvl7pPr>
              <a:lvl8pPr marL="3429000" indent="-228600" algn="l" rtl="0" eaLnBrk="0" fontAlgn="base" hangingPunct="0">
                <a:spcBef>
                  <a:spcPct val="0"/>
                </a:spcBef>
                <a:spcAft>
                  <a:spcPct val="0"/>
                </a:spcAft>
                <a:defRPr sz="2000">
                  <a:solidFill>
                    <a:schemeClr val="tx1"/>
                  </a:solidFill>
                  <a:latin typeface="Tahoma" pitchFamily="34" charset="0"/>
                </a:defRPr>
              </a:lvl8pPr>
              <a:lvl9pPr marL="3886200" indent="-228600" algn="l" rtl="0" eaLnBrk="0" fontAlgn="base" hangingPunct="0">
                <a:spcBef>
                  <a:spcPct val="0"/>
                </a:spcBef>
                <a:spcAft>
                  <a:spcPct val="0"/>
                </a:spcAft>
                <a:defRPr sz="2000">
                  <a:solidFill>
                    <a:schemeClr val="tx1"/>
                  </a:solidFill>
                  <a:latin typeface="Tahoma" pitchFamily="34" charset="0"/>
                </a:defRPr>
              </a:lvl9pPr>
            </a:lstStyle>
            <a:p>
              <a:pPr algn="ctr" eaLnBrk="1" hangingPunct="1"/>
              <a:r>
                <a:rPr lang="fr-FR" altLang="he-IL" sz="1800"/>
                <a:t>Defining the</a:t>
              </a:r>
              <a:r>
                <a:rPr lang="fr-FR" altLang="he-IL" sz="1800">
                  <a:solidFill>
                    <a:schemeClr val="bg1"/>
                  </a:solidFill>
                </a:rPr>
                <a:t> </a:t>
              </a:r>
              <a:r>
                <a:rPr lang="fr-FR" altLang="he-IL" sz="1800">
                  <a:solidFill>
                    <a:srgbClr val="FF0000"/>
                  </a:solidFill>
                </a:rPr>
                <a:t>status</a:t>
              </a:r>
              <a:r>
                <a:rPr lang="fr-FR" altLang="he-IL" sz="1800">
                  <a:solidFill>
                    <a:schemeClr val="bg1"/>
                  </a:solidFill>
                </a:rPr>
                <a:t> </a:t>
              </a:r>
              <a:r>
                <a:rPr lang="fr-FR" altLang="he-IL" sz="1800"/>
                <a:t>of arguments</a:t>
              </a:r>
            </a:p>
          </p:txBody>
        </p:sp>
        <p:sp>
          <p:nvSpPr>
            <p:cNvPr id="9" name="Rectangle 12"/>
            <p:cNvSpPr>
              <a:spLocks noChangeArrowheads="1"/>
            </p:cNvSpPr>
            <p:nvPr/>
          </p:nvSpPr>
          <p:spPr bwMode="auto">
            <a:xfrm>
              <a:off x="96" y="3548"/>
              <a:ext cx="2590" cy="297"/>
            </a:xfrm>
            <a:prstGeom prst="rect">
              <a:avLst/>
            </a:prstGeom>
            <a:solidFill>
              <a:schemeClr val="bg2">
                <a:lumMod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algn="l" rtl="0" eaLnBrk="0" fontAlgn="base" hangingPunct="0">
                <a:spcBef>
                  <a:spcPct val="0"/>
                </a:spcBef>
                <a:spcAft>
                  <a:spcPct val="0"/>
                </a:spcAft>
                <a:defRPr sz="2000">
                  <a:solidFill>
                    <a:schemeClr val="tx1"/>
                  </a:solidFill>
                  <a:latin typeface="Tahoma" pitchFamily="34" charset="0"/>
                </a:defRPr>
              </a:lvl6pPr>
              <a:lvl7pPr marL="2971800" indent="-228600" algn="l" rtl="0" eaLnBrk="0" fontAlgn="base" hangingPunct="0">
                <a:spcBef>
                  <a:spcPct val="0"/>
                </a:spcBef>
                <a:spcAft>
                  <a:spcPct val="0"/>
                </a:spcAft>
                <a:defRPr sz="2000">
                  <a:solidFill>
                    <a:schemeClr val="tx1"/>
                  </a:solidFill>
                  <a:latin typeface="Tahoma" pitchFamily="34" charset="0"/>
                </a:defRPr>
              </a:lvl7pPr>
              <a:lvl8pPr marL="3429000" indent="-228600" algn="l" rtl="0" eaLnBrk="0" fontAlgn="base" hangingPunct="0">
                <a:spcBef>
                  <a:spcPct val="0"/>
                </a:spcBef>
                <a:spcAft>
                  <a:spcPct val="0"/>
                </a:spcAft>
                <a:defRPr sz="2000">
                  <a:solidFill>
                    <a:schemeClr val="tx1"/>
                  </a:solidFill>
                  <a:latin typeface="Tahoma" pitchFamily="34" charset="0"/>
                </a:defRPr>
              </a:lvl8pPr>
              <a:lvl9pPr marL="3886200" indent="-228600" algn="l" rtl="0" eaLnBrk="0" fontAlgn="base" hangingPunct="0">
                <a:spcBef>
                  <a:spcPct val="0"/>
                </a:spcBef>
                <a:spcAft>
                  <a:spcPct val="0"/>
                </a:spcAft>
                <a:defRPr sz="2000">
                  <a:solidFill>
                    <a:schemeClr val="tx1"/>
                  </a:solidFill>
                  <a:latin typeface="Tahoma" pitchFamily="34" charset="0"/>
                </a:defRPr>
              </a:lvl9pPr>
            </a:lstStyle>
            <a:p>
              <a:pPr algn="ctr" eaLnBrk="1" hangingPunct="1"/>
              <a:r>
                <a:rPr lang="fr-FR" altLang="he-IL" sz="1800"/>
                <a:t>Drawing conclusions using a</a:t>
              </a:r>
              <a:r>
                <a:rPr lang="fr-FR" altLang="he-IL" sz="1800">
                  <a:solidFill>
                    <a:schemeClr val="bg1"/>
                  </a:solidFill>
                </a:rPr>
                <a:t> </a:t>
              </a:r>
            </a:p>
            <a:p>
              <a:pPr algn="ctr" eaLnBrk="1" hangingPunct="1"/>
              <a:r>
                <a:rPr lang="fr-FR" altLang="he-IL" sz="1800">
                  <a:solidFill>
                    <a:srgbClr val="FF0000"/>
                  </a:solidFill>
                </a:rPr>
                <a:t>consequence relation</a:t>
              </a:r>
              <a:endParaRPr lang="fr-FR" altLang="he-IL" sz="1800" b="1">
                <a:solidFill>
                  <a:srgbClr val="FF0000"/>
                </a:solidFill>
              </a:endParaRPr>
            </a:p>
          </p:txBody>
        </p:sp>
        <p:sp>
          <p:nvSpPr>
            <p:cNvPr id="10" name="Rectangle 13"/>
            <p:cNvSpPr>
              <a:spLocks noChangeArrowheads="1"/>
            </p:cNvSpPr>
            <p:nvPr/>
          </p:nvSpPr>
          <p:spPr bwMode="auto">
            <a:xfrm>
              <a:off x="2930" y="3548"/>
              <a:ext cx="2590" cy="297"/>
            </a:xfrm>
            <a:prstGeom prst="rect">
              <a:avLst/>
            </a:prstGeom>
            <a:solidFill>
              <a:schemeClr val="bg2">
                <a:lumMod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algn="l" rtl="0" eaLnBrk="0" fontAlgn="base" hangingPunct="0">
                <a:spcBef>
                  <a:spcPct val="0"/>
                </a:spcBef>
                <a:spcAft>
                  <a:spcPct val="0"/>
                </a:spcAft>
                <a:defRPr sz="2000">
                  <a:solidFill>
                    <a:schemeClr val="tx1"/>
                  </a:solidFill>
                  <a:latin typeface="Tahoma" pitchFamily="34" charset="0"/>
                </a:defRPr>
              </a:lvl6pPr>
              <a:lvl7pPr marL="2971800" indent="-228600" algn="l" rtl="0" eaLnBrk="0" fontAlgn="base" hangingPunct="0">
                <a:spcBef>
                  <a:spcPct val="0"/>
                </a:spcBef>
                <a:spcAft>
                  <a:spcPct val="0"/>
                </a:spcAft>
                <a:defRPr sz="2000">
                  <a:solidFill>
                    <a:schemeClr val="tx1"/>
                  </a:solidFill>
                  <a:latin typeface="Tahoma" pitchFamily="34" charset="0"/>
                </a:defRPr>
              </a:lvl7pPr>
              <a:lvl8pPr marL="3429000" indent="-228600" algn="l" rtl="0" eaLnBrk="0" fontAlgn="base" hangingPunct="0">
                <a:spcBef>
                  <a:spcPct val="0"/>
                </a:spcBef>
                <a:spcAft>
                  <a:spcPct val="0"/>
                </a:spcAft>
                <a:defRPr sz="2000">
                  <a:solidFill>
                    <a:schemeClr val="tx1"/>
                  </a:solidFill>
                  <a:latin typeface="Tahoma" pitchFamily="34" charset="0"/>
                </a:defRPr>
              </a:lvl8pPr>
              <a:lvl9pPr marL="3886200" indent="-228600" algn="l" rtl="0" eaLnBrk="0" fontAlgn="base" hangingPunct="0">
                <a:spcBef>
                  <a:spcPct val="0"/>
                </a:spcBef>
                <a:spcAft>
                  <a:spcPct val="0"/>
                </a:spcAft>
                <a:defRPr sz="2000">
                  <a:solidFill>
                    <a:schemeClr val="tx1"/>
                  </a:solidFill>
                  <a:latin typeface="Tahoma" pitchFamily="34" charset="0"/>
                </a:defRPr>
              </a:lvl9pPr>
            </a:lstStyle>
            <a:p>
              <a:pPr algn="ctr"/>
              <a:r>
                <a:rPr lang="fr-FR" altLang="he-IL" sz="1800"/>
                <a:t>Comparing decisions using </a:t>
              </a:r>
            </a:p>
            <a:p>
              <a:pPr algn="ctr"/>
              <a:r>
                <a:rPr lang="fr-FR" altLang="he-IL" sz="1800"/>
                <a:t>a given</a:t>
              </a:r>
              <a:r>
                <a:rPr lang="fr-FR" altLang="he-IL" sz="1800">
                  <a:solidFill>
                    <a:schemeClr val="bg1"/>
                  </a:solidFill>
                </a:rPr>
                <a:t> </a:t>
              </a:r>
              <a:r>
                <a:rPr lang="fr-FR" altLang="he-IL" sz="1800">
                  <a:solidFill>
                    <a:srgbClr val="FF0000"/>
                  </a:solidFill>
                </a:rPr>
                <a:t>principle</a:t>
              </a:r>
              <a:endParaRPr lang="fr-FR" altLang="he-IL" sz="2400" b="1">
                <a:solidFill>
                  <a:srgbClr val="FF0000"/>
                </a:solidFill>
                <a:latin typeface="Times New Roman" pitchFamily="18" charset="0"/>
              </a:endParaRPr>
            </a:p>
          </p:txBody>
        </p:sp>
        <p:sp>
          <p:nvSpPr>
            <p:cNvPr id="11" name="Line 14"/>
            <p:cNvSpPr>
              <a:spLocks noChangeShapeType="1"/>
            </p:cNvSpPr>
            <p:nvPr/>
          </p:nvSpPr>
          <p:spPr bwMode="auto">
            <a:xfrm>
              <a:off x="2686" y="2024"/>
              <a:ext cx="0" cy="29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2" name="Line 15"/>
            <p:cNvSpPr>
              <a:spLocks noChangeShapeType="1"/>
            </p:cNvSpPr>
            <p:nvPr/>
          </p:nvSpPr>
          <p:spPr bwMode="auto">
            <a:xfrm>
              <a:off x="2686" y="2616"/>
              <a:ext cx="0" cy="29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3" name="Line 16"/>
            <p:cNvSpPr>
              <a:spLocks noChangeShapeType="1"/>
            </p:cNvSpPr>
            <p:nvPr/>
          </p:nvSpPr>
          <p:spPr bwMode="auto">
            <a:xfrm flipH="1">
              <a:off x="1611" y="3209"/>
              <a:ext cx="1075" cy="3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4" name="Line 17"/>
            <p:cNvSpPr>
              <a:spLocks noChangeShapeType="1"/>
            </p:cNvSpPr>
            <p:nvPr/>
          </p:nvSpPr>
          <p:spPr bwMode="auto">
            <a:xfrm>
              <a:off x="2686" y="3209"/>
              <a:ext cx="1075" cy="3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grpSp>
          <p:nvGrpSpPr>
            <p:cNvPr id="15" name="Group 21"/>
            <p:cNvGrpSpPr>
              <a:grpSpLocks/>
            </p:cNvGrpSpPr>
            <p:nvPr/>
          </p:nvGrpSpPr>
          <p:grpSpPr bwMode="auto">
            <a:xfrm>
              <a:off x="682" y="3941"/>
              <a:ext cx="1466" cy="347"/>
              <a:chOff x="720" y="3456"/>
              <a:chExt cx="1440" cy="346"/>
            </a:xfrm>
          </p:grpSpPr>
          <p:sp>
            <p:nvSpPr>
              <p:cNvPr id="20" name="AutoShape 19"/>
              <p:cNvSpPr>
                <a:spLocks/>
              </p:cNvSpPr>
              <p:nvPr/>
            </p:nvSpPr>
            <p:spPr bwMode="auto">
              <a:xfrm rot="5378252">
                <a:off x="1392" y="2784"/>
                <a:ext cx="96" cy="1440"/>
              </a:xfrm>
              <a:prstGeom prst="rightBrace">
                <a:avLst>
                  <a:gd name="adj1" fmla="val 1250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algn="l" rtl="0" eaLnBrk="0" fontAlgn="base" hangingPunct="0">
                  <a:spcBef>
                    <a:spcPct val="0"/>
                  </a:spcBef>
                  <a:spcAft>
                    <a:spcPct val="0"/>
                  </a:spcAft>
                  <a:defRPr sz="2000">
                    <a:solidFill>
                      <a:schemeClr val="tx1"/>
                    </a:solidFill>
                    <a:latin typeface="Tahoma" pitchFamily="34" charset="0"/>
                  </a:defRPr>
                </a:lvl6pPr>
                <a:lvl7pPr marL="2971800" indent="-228600" algn="l" rtl="0" eaLnBrk="0" fontAlgn="base" hangingPunct="0">
                  <a:spcBef>
                    <a:spcPct val="0"/>
                  </a:spcBef>
                  <a:spcAft>
                    <a:spcPct val="0"/>
                  </a:spcAft>
                  <a:defRPr sz="2000">
                    <a:solidFill>
                      <a:schemeClr val="tx1"/>
                    </a:solidFill>
                    <a:latin typeface="Tahoma" pitchFamily="34" charset="0"/>
                  </a:defRPr>
                </a:lvl7pPr>
                <a:lvl8pPr marL="3429000" indent="-228600" algn="l" rtl="0" eaLnBrk="0" fontAlgn="base" hangingPunct="0">
                  <a:spcBef>
                    <a:spcPct val="0"/>
                  </a:spcBef>
                  <a:spcAft>
                    <a:spcPct val="0"/>
                  </a:spcAft>
                  <a:defRPr sz="2000">
                    <a:solidFill>
                      <a:schemeClr val="tx1"/>
                    </a:solidFill>
                    <a:latin typeface="Tahoma" pitchFamily="34" charset="0"/>
                  </a:defRPr>
                </a:lvl8pPr>
                <a:lvl9pPr marL="3886200" indent="-228600" algn="l" rtl="0" eaLnBrk="0" fontAlgn="base" hangingPunct="0">
                  <a:spcBef>
                    <a:spcPct val="0"/>
                  </a:spcBef>
                  <a:spcAft>
                    <a:spcPct val="0"/>
                  </a:spcAft>
                  <a:defRPr sz="2000">
                    <a:solidFill>
                      <a:schemeClr val="tx1"/>
                    </a:solidFill>
                    <a:latin typeface="Tahoma" pitchFamily="34" charset="0"/>
                  </a:defRPr>
                </a:lvl9pPr>
              </a:lstStyle>
              <a:p>
                <a:pPr eaLnBrk="1" hangingPunct="1"/>
                <a:endParaRPr lang="he-IL" altLang="he-IL"/>
              </a:p>
            </p:txBody>
          </p:sp>
          <p:sp>
            <p:nvSpPr>
              <p:cNvPr id="21" name="Text Box 20"/>
              <p:cNvSpPr txBox="1">
                <a:spLocks noChangeArrowheads="1"/>
              </p:cNvSpPr>
              <p:nvPr/>
            </p:nvSpPr>
            <p:spPr bwMode="auto">
              <a:xfrm>
                <a:off x="806" y="3572"/>
                <a:ext cx="1265"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algn="l" rtl="0" eaLnBrk="0" fontAlgn="base" hangingPunct="0">
                  <a:spcBef>
                    <a:spcPct val="0"/>
                  </a:spcBef>
                  <a:spcAft>
                    <a:spcPct val="0"/>
                  </a:spcAft>
                  <a:defRPr sz="2000">
                    <a:solidFill>
                      <a:schemeClr val="tx1"/>
                    </a:solidFill>
                    <a:latin typeface="Tahoma" pitchFamily="34" charset="0"/>
                  </a:defRPr>
                </a:lvl6pPr>
                <a:lvl7pPr marL="2971800" indent="-228600" algn="l" rtl="0" eaLnBrk="0" fontAlgn="base" hangingPunct="0">
                  <a:spcBef>
                    <a:spcPct val="0"/>
                  </a:spcBef>
                  <a:spcAft>
                    <a:spcPct val="0"/>
                  </a:spcAft>
                  <a:defRPr sz="2000">
                    <a:solidFill>
                      <a:schemeClr val="tx1"/>
                    </a:solidFill>
                    <a:latin typeface="Tahoma" pitchFamily="34" charset="0"/>
                  </a:defRPr>
                </a:lvl7pPr>
                <a:lvl8pPr marL="3429000" indent="-228600" algn="l" rtl="0" eaLnBrk="0" fontAlgn="base" hangingPunct="0">
                  <a:spcBef>
                    <a:spcPct val="0"/>
                  </a:spcBef>
                  <a:spcAft>
                    <a:spcPct val="0"/>
                  </a:spcAft>
                  <a:defRPr sz="2000">
                    <a:solidFill>
                      <a:schemeClr val="tx1"/>
                    </a:solidFill>
                    <a:latin typeface="Tahoma" pitchFamily="34" charset="0"/>
                  </a:defRPr>
                </a:lvl8pPr>
                <a:lvl9pPr marL="3886200" indent="-228600" algn="l" rtl="0" eaLnBrk="0" fontAlgn="base" hangingPunct="0">
                  <a:spcBef>
                    <a:spcPct val="0"/>
                  </a:spcBef>
                  <a:spcAft>
                    <a:spcPct val="0"/>
                  </a:spcAft>
                  <a:defRPr sz="2000">
                    <a:solidFill>
                      <a:schemeClr val="tx1"/>
                    </a:solidFill>
                    <a:latin typeface="Tahoma" pitchFamily="34" charset="0"/>
                  </a:defRPr>
                </a:lvl9pPr>
              </a:lstStyle>
              <a:p>
                <a:pPr eaLnBrk="1" hangingPunct="1"/>
                <a:r>
                  <a:rPr lang="fr-FR" altLang="he-IL" sz="1800">
                    <a:solidFill>
                      <a:srgbClr val="FF0000"/>
                    </a:solidFill>
                  </a:rPr>
                  <a:t>Inference</a:t>
                </a:r>
                <a:r>
                  <a:rPr lang="fr-FR" altLang="he-IL" sz="1800"/>
                  <a:t> problem</a:t>
                </a:r>
              </a:p>
            </p:txBody>
          </p:sp>
        </p:grpSp>
        <p:sp>
          <p:nvSpPr>
            <p:cNvPr id="16" name="AutoShape 23"/>
            <p:cNvSpPr>
              <a:spLocks/>
            </p:cNvSpPr>
            <p:nvPr/>
          </p:nvSpPr>
          <p:spPr bwMode="auto">
            <a:xfrm rot="5378252">
              <a:off x="4153" y="3256"/>
              <a:ext cx="96" cy="1466"/>
            </a:xfrm>
            <a:prstGeom prst="rightBrace">
              <a:avLst>
                <a:gd name="adj1" fmla="val 12725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algn="l" rtl="0" eaLnBrk="0" fontAlgn="base" hangingPunct="0">
                <a:spcBef>
                  <a:spcPct val="0"/>
                </a:spcBef>
                <a:spcAft>
                  <a:spcPct val="0"/>
                </a:spcAft>
                <a:defRPr sz="2000">
                  <a:solidFill>
                    <a:schemeClr val="tx1"/>
                  </a:solidFill>
                  <a:latin typeface="Tahoma" pitchFamily="34" charset="0"/>
                </a:defRPr>
              </a:lvl6pPr>
              <a:lvl7pPr marL="2971800" indent="-228600" algn="l" rtl="0" eaLnBrk="0" fontAlgn="base" hangingPunct="0">
                <a:spcBef>
                  <a:spcPct val="0"/>
                </a:spcBef>
                <a:spcAft>
                  <a:spcPct val="0"/>
                </a:spcAft>
                <a:defRPr sz="2000">
                  <a:solidFill>
                    <a:schemeClr val="tx1"/>
                  </a:solidFill>
                  <a:latin typeface="Tahoma" pitchFamily="34" charset="0"/>
                </a:defRPr>
              </a:lvl7pPr>
              <a:lvl8pPr marL="3429000" indent="-228600" algn="l" rtl="0" eaLnBrk="0" fontAlgn="base" hangingPunct="0">
                <a:spcBef>
                  <a:spcPct val="0"/>
                </a:spcBef>
                <a:spcAft>
                  <a:spcPct val="0"/>
                </a:spcAft>
                <a:defRPr sz="2000">
                  <a:solidFill>
                    <a:schemeClr val="tx1"/>
                  </a:solidFill>
                  <a:latin typeface="Tahoma" pitchFamily="34" charset="0"/>
                </a:defRPr>
              </a:lvl8pPr>
              <a:lvl9pPr marL="3886200" indent="-228600" algn="l" rtl="0" eaLnBrk="0" fontAlgn="base" hangingPunct="0">
                <a:spcBef>
                  <a:spcPct val="0"/>
                </a:spcBef>
                <a:spcAft>
                  <a:spcPct val="0"/>
                </a:spcAft>
                <a:defRPr sz="2000">
                  <a:solidFill>
                    <a:schemeClr val="tx1"/>
                  </a:solidFill>
                  <a:latin typeface="Tahoma" pitchFamily="34" charset="0"/>
                </a:defRPr>
              </a:lvl9pPr>
            </a:lstStyle>
            <a:p>
              <a:pPr eaLnBrk="1" hangingPunct="1"/>
              <a:endParaRPr lang="he-IL" altLang="he-IL"/>
            </a:p>
          </p:txBody>
        </p:sp>
        <p:sp>
          <p:nvSpPr>
            <p:cNvPr id="17" name="Text Box 24"/>
            <p:cNvSpPr txBox="1">
              <a:spLocks noChangeArrowheads="1"/>
            </p:cNvSpPr>
            <p:nvPr/>
          </p:nvSpPr>
          <p:spPr bwMode="auto">
            <a:xfrm>
              <a:off x="3360" y="4057"/>
              <a:ext cx="17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algn="l" rtl="0" eaLnBrk="0" fontAlgn="base" hangingPunct="0">
                <a:spcBef>
                  <a:spcPct val="0"/>
                </a:spcBef>
                <a:spcAft>
                  <a:spcPct val="0"/>
                </a:spcAft>
                <a:defRPr sz="2000">
                  <a:solidFill>
                    <a:schemeClr val="tx1"/>
                  </a:solidFill>
                  <a:latin typeface="Tahoma" pitchFamily="34" charset="0"/>
                </a:defRPr>
              </a:lvl6pPr>
              <a:lvl7pPr marL="2971800" indent="-228600" algn="l" rtl="0" eaLnBrk="0" fontAlgn="base" hangingPunct="0">
                <a:spcBef>
                  <a:spcPct val="0"/>
                </a:spcBef>
                <a:spcAft>
                  <a:spcPct val="0"/>
                </a:spcAft>
                <a:defRPr sz="2000">
                  <a:solidFill>
                    <a:schemeClr val="tx1"/>
                  </a:solidFill>
                  <a:latin typeface="Tahoma" pitchFamily="34" charset="0"/>
                </a:defRPr>
              </a:lvl7pPr>
              <a:lvl8pPr marL="3429000" indent="-228600" algn="l" rtl="0" eaLnBrk="0" fontAlgn="base" hangingPunct="0">
                <a:spcBef>
                  <a:spcPct val="0"/>
                </a:spcBef>
                <a:spcAft>
                  <a:spcPct val="0"/>
                </a:spcAft>
                <a:defRPr sz="2000">
                  <a:solidFill>
                    <a:schemeClr val="tx1"/>
                  </a:solidFill>
                  <a:latin typeface="Tahoma" pitchFamily="34" charset="0"/>
                </a:defRPr>
              </a:lvl8pPr>
              <a:lvl9pPr marL="3886200" indent="-228600" algn="l" rtl="0" eaLnBrk="0" fontAlgn="base" hangingPunct="0">
                <a:spcBef>
                  <a:spcPct val="0"/>
                </a:spcBef>
                <a:spcAft>
                  <a:spcPct val="0"/>
                </a:spcAft>
                <a:defRPr sz="2000">
                  <a:solidFill>
                    <a:schemeClr val="tx1"/>
                  </a:solidFill>
                  <a:latin typeface="Tahoma" pitchFamily="34" charset="0"/>
                </a:defRPr>
              </a:lvl9pPr>
            </a:lstStyle>
            <a:p>
              <a:pPr eaLnBrk="1" hangingPunct="1"/>
              <a:r>
                <a:rPr lang="fr-FR" altLang="he-IL" sz="1800">
                  <a:solidFill>
                    <a:srgbClr val="FF0000"/>
                  </a:solidFill>
                </a:rPr>
                <a:t>Decision making</a:t>
              </a:r>
              <a:r>
                <a:rPr lang="fr-FR" altLang="he-IL" sz="1800"/>
                <a:t> problem</a:t>
              </a:r>
            </a:p>
          </p:txBody>
        </p:sp>
        <p:sp>
          <p:nvSpPr>
            <p:cNvPr id="18" name="Rectangle 26"/>
            <p:cNvSpPr>
              <a:spLocks noChangeArrowheads="1"/>
            </p:cNvSpPr>
            <p:nvPr/>
          </p:nvSpPr>
          <p:spPr bwMode="auto">
            <a:xfrm>
              <a:off x="1318" y="1152"/>
              <a:ext cx="2980" cy="297"/>
            </a:xfrm>
            <a:prstGeom prst="rect">
              <a:avLst/>
            </a:prstGeom>
            <a:solidFill>
              <a:schemeClr val="bg2">
                <a:lumMod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algn="l" rtl="0" eaLnBrk="0" fontAlgn="base" hangingPunct="0">
                <a:spcBef>
                  <a:spcPct val="0"/>
                </a:spcBef>
                <a:spcAft>
                  <a:spcPct val="0"/>
                </a:spcAft>
                <a:defRPr sz="2000">
                  <a:solidFill>
                    <a:schemeClr val="tx1"/>
                  </a:solidFill>
                  <a:latin typeface="Tahoma" pitchFamily="34" charset="0"/>
                </a:defRPr>
              </a:lvl6pPr>
              <a:lvl7pPr marL="2971800" indent="-228600" algn="l" rtl="0" eaLnBrk="0" fontAlgn="base" hangingPunct="0">
                <a:spcBef>
                  <a:spcPct val="0"/>
                </a:spcBef>
                <a:spcAft>
                  <a:spcPct val="0"/>
                </a:spcAft>
                <a:defRPr sz="2000">
                  <a:solidFill>
                    <a:schemeClr val="tx1"/>
                  </a:solidFill>
                  <a:latin typeface="Tahoma" pitchFamily="34" charset="0"/>
                </a:defRPr>
              </a:lvl7pPr>
              <a:lvl8pPr marL="3429000" indent="-228600" algn="l" rtl="0" eaLnBrk="0" fontAlgn="base" hangingPunct="0">
                <a:spcBef>
                  <a:spcPct val="0"/>
                </a:spcBef>
                <a:spcAft>
                  <a:spcPct val="0"/>
                </a:spcAft>
                <a:defRPr sz="2000">
                  <a:solidFill>
                    <a:schemeClr val="tx1"/>
                  </a:solidFill>
                  <a:latin typeface="Tahoma" pitchFamily="34" charset="0"/>
                </a:defRPr>
              </a:lvl8pPr>
              <a:lvl9pPr marL="3886200" indent="-228600" algn="l" rtl="0" eaLnBrk="0" fontAlgn="base" hangingPunct="0">
                <a:spcBef>
                  <a:spcPct val="0"/>
                </a:spcBef>
                <a:spcAft>
                  <a:spcPct val="0"/>
                </a:spcAft>
                <a:defRPr sz="2000">
                  <a:solidFill>
                    <a:schemeClr val="tx1"/>
                  </a:solidFill>
                  <a:latin typeface="Tahoma" pitchFamily="34" charset="0"/>
                </a:defRPr>
              </a:lvl9pPr>
            </a:lstStyle>
            <a:p>
              <a:pPr algn="ctr" eaLnBrk="1" hangingPunct="1"/>
              <a:r>
                <a:rPr lang="fr-FR" altLang="he-IL" sz="1800" dirty="0" smtClean="0"/>
                <a:t>Construction</a:t>
              </a:r>
              <a:r>
                <a:rPr lang="fr-FR" altLang="he-IL" sz="1800" dirty="0" smtClean="0">
                  <a:solidFill>
                    <a:schemeClr val="bg1"/>
                  </a:solidFill>
                </a:rPr>
                <a:t> </a:t>
              </a:r>
              <a:r>
                <a:rPr lang="fr-FR" altLang="he-IL" sz="1800" dirty="0">
                  <a:solidFill>
                    <a:srgbClr val="FF0000"/>
                  </a:solidFill>
                </a:rPr>
                <a:t>arguments</a:t>
              </a:r>
            </a:p>
          </p:txBody>
        </p:sp>
        <p:sp>
          <p:nvSpPr>
            <p:cNvPr id="19" name="Line 27"/>
            <p:cNvSpPr>
              <a:spLocks noChangeShapeType="1"/>
            </p:cNvSpPr>
            <p:nvPr/>
          </p:nvSpPr>
          <p:spPr bwMode="auto">
            <a:xfrm>
              <a:off x="2686" y="1442"/>
              <a:ext cx="0" cy="2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grpSp>
      <p:sp>
        <p:nvSpPr>
          <p:cNvPr id="23" name="TextBox 22"/>
          <p:cNvSpPr txBox="1"/>
          <p:nvPr/>
        </p:nvSpPr>
        <p:spPr>
          <a:xfrm rot="19722627">
            <a:off x="-100102" y="277214"/>
            <a:ext cx="5068512" cy="1200329"/>
          </a:xfrm>
          <a:prstGeom prst="rect">
            <a:avLst/>
          </a:prstGeom>
          <a:noFill/>
        </p:spPr>
        <p:txBody>
          <a:bodyPr wrap="square" rtlCol="1">
            <a:spAutoFit/>
          </a:bodyPr>
          <a:lstStyle/>
          <a:p>
            <a:r>
              <a:rPr lang="en-US" sz="7200" dirty="0" smtClean="0"/>
              <a:t>In theory…</a:t>
            </a:r>
            <a:endParaRPr lang="he-IL" sz="7200" dirty="0"/>
          </a:p>
        </p:txBody>
      </p:sp>
    </p:spTree>
    <p:extLst>
      <p:ext uri="{BB962C8B-B14F-4D97-AF65-F5344CB8AC3E}">
        <p14:creationId xmlns:p14="http://schemas.microsoft.com/office/powerpoint/2010/main" val="373990331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http://wyner.info/images/wyner2412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4207" y="4418953"/>
            <a:ext cx="1481615" cy="190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685800"/>
            <a:ext cx="8229600" cy="1143000"/>
          </a:xfrm>
        </p:spPr>
        <p:txBody>
          <a:bodyPr/>
          <a:lstStyle/>
          <a:p>
            <a:r>
              <a:rPr lang="en-US" b="1" dirty="0" smtClean="0"/>
              <a:t>Argumentation Theory</a:t>
            </a:r>
            <a:r>
              <a:rPr lang="en-US" dirty="0" smtClean="0"/>
              <a:t>?</a:t>
            </a:r>
            <a:endParaRPr lang="en-US" dirty="0"/>
          </a:p>
        </p:txBody>
      </p:sp>
      <p:sp>
        <p:nvSpPr>
          <p:cNvPr id="3" name="Content Placeholder 2"/>
          <p:cNvSpPr>
            <a:spLocks noGrp="1"/>
          </p:cNvSpPr>
          <p:nvPr>
            <p:ph idx="1"/>
          </p:nvPr>
        </p:nvSpPr>
        <p:spPr/>
        <p:txBody>
          <a:bodyPr/>
          <a:lstStyle/>
          <a:p>
            <a:pPr algn="l" rtl="0"/>
            <a:r>
              <a:rPr lang="en-US" dirty="0" smtClean="0"/>
              <a:t>Extensions?</a:t>
            </a:r>
          </a:p>
          <a:p>
            <a:pPr algn="l" rtl="0"/>
            <a:r>
              <a:rPr lang="en-US" dirty="0" smtClean="0"/>
              <a:t>Validity values?</a:t>
            </a:r>
          </a:p>
          <a:p>
            <a:pPr algn="l" rtl="0"/>
            <a:r>
              <a:rPr lang="en-US" dirty="0" smtClean="0"/>
              <a:t>Justification value?</a:t>
            </a:r>
            <a:endParaRPr lang="en-US" dirty="0"/>
          </a:p>
        </p:txBody>
      </p:sp>
      <p:pic>
        <p:nvPicPr>
          <p:cNvPr id="1030" name="Picture 6" descr="http://dbweb.irit.fr/appli-img/Photos/6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5063" y="4419581"/>
            <a:ext cx="1543254" cy="18889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cs.ait.ac.th/~dung/Site/Home_files/du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19600"/>
            <a:ext cx="1535940" cy="190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6739" y="5856100"/>
            <a:ext cx="841897" cy="400110"/>
          </a:xfrm>
          <a:prstGeom prst="rect">
            <a:avLst/>
          </a:prstGeom>
          <a:noFill/>
        </p:spPr>
        <p:txBody>
          <a:bodyPr wrap="none" rtlCol="0">
            <a:spAutoFit/>
          </a:bodyPr>
          <a:lstStyle/>
          <a:p>
            <a:r>
              <a:rPr lang="en-US" sz="2000" b="1" dirty="0" smtClean="0">
                <a:solidFill>
                  <a:schemeClr val="bg1"/>
                </a:solidFill>
              </a:rPr>
              <a:t>Dung</a:t>
            </a:r>
            <a:endParaRPr lang="en-US" sz="2000" b="1" dirty="0">
              <a:solidFill>
                <a:schemeClr val="bg1"/>
              </a:solidFill>
            </a:endParaRPr>
          </a:p>
        </p:txBody>
      </p:sp>
      <p:sp>
        <p:nvSpPr>
          <p:cNvPr id="8" name="TextBox 7"/>
          <p:cNvSpPr txBox="1"/>
          <p:nvPr/>
        </p:nvSpPr>
        <p:spPr>
          <a:xfrm>
            <a:off x="1828800" y="5867400"/>
            <a:ext cx="963918" cy="400110"/>
          </a:xfrm>
          <a:prstGeom prst="rect">
            <a:avLst/>
          </a:prstGeom>
          <a:noFill/>
        </p:spPr>
        <p:txBody>
          <a:bodyPr wrap="none" rtlCol="0">
            <a:spAutoFit/>
          </a:bodyPr>
          <a:lstStyle/>
          <a:p>
            <a:r>
              <a:rPr lang="en-US" sz="2000" b="1" dirty="0" err="1" smtClean="0">
                <a:solidFill>
                  <a:schemeClr val="bg1"/>
                </a:solidFill>
              </a:rPr>
              <a:t>Wyner</a:t>
            </a:r>
            <a:endParaRPr lang="en-US" sz="2000" dirty="0"/>
          </a:p>
        </p:txBody>
      </p:sp>
      <p:sp>
        <p:nvSpPr>
          <p:cNvPr id="10" name="TextBox 9"/>
          <p:cNvSpPr txBox="1"/>
          <p:nvPr/>
        </p:nvSpPr>
        <p:spPr>
          <a:xfrm>
            <a:off x="4966063" y="5867400"/>
            <a:ext cx="982961" cy="400110"/>
          </a:xfrm>
          <a:prstGeom prst="rect">
            <a:avLst/>
          </a:prstGeom>
          <a:noFill/>
        </p:spPr>
        <p:txBody>
          <a:bodyPr wrap="none" rtlCol="0">
            <a:spAutoFit/>
          </a:bodyPr>
          <a:lstStyle/>
          <a:p>
            <a:r>
              <a:rPr lang="en-US" sz="2000" b="1" dirty="0" err="1" smtClean="0">
                <a:solidFill>
                  <a:schemeClr val="bg1"/>
                </a:solidFill>
              </a:rPr>
              <a:t>Cayrol</a:t>
            </a:r>
            <a:endParaRPr lang="en-US" sz="2000" dirty="0"/>
          </a:p>
        </p:txBody>
      </p:sp>
      <p:sp>
        <p:nvSpPr>
          <p:cNvPr id="7" name="AutoShape 4" descr="data:image/jpeg;base64,/9j/4AAQSkZJRgABAQAAAQABAAD/2wCEAAkGBxQSEhUUEhQUFBQUFRUUFA8UFQ8UFRQUFBQWFhQUFBQYHCggGBolHBQUITEhJSkrLi4uFx8zODMsNygtLisBCgoKDg0OFxAQFywcHBwsLCwsLCwsLCwsLCwsLCwsLCwsLCwsLCwsLCwsLCwsLCwsLCwsLCwsLCwsLCwsLCwsLP/AABEIAQ8AugMBIgACEQEDEQH/xAAcAAABBQEBAQAAAAAAAAAAAAABAgMEBQYABwj/xAA5EAACAQMCBAQDBgQGAwAAAAAAAQIDBBEFIRIxQVEGImFxE4GRBzKhscHRQlJy8BQjYoKS4SQzQ//EABgBAAMBAQAAAAAAAAAAAAAAAAACAwEE/8QAIhEBAQACAgICAgMAAAAAAAAAAAECEQMhEjFBURMyBCJh/9oADAMBAAIRAxEAPwDHnIIUcDqAIcHAHYOwEIByQRi4uowWWyuu9aik+Hmt8s2S1m1ydgzkdVb3bx+3UsLfVFJY67BcbBLFmBlcrtuWOm2/sO/4xLYNUJWBLQ3bV+L9PUdMabYGhbEsAQwCmAASAJxrAAKAAAJxwBJQo5BwY0MBCR7u4+HFyaAHZzS5lVqOqRjnhe/Yq77W5SylsvqVkqjk99yuPH9kuf0k3N45vm9+/IVGm5LHYaVH/sm28cP2KdT0VHjTxld08fUboLCbzsiRfUmpZ3w+vb1IdSWE1nm1uuoe2elu6ySjvzSz6DdTUIqS4d0l9X3KadZs5SDwHm0tjfNZe3tndj89XS54T+pnYVsL8wzq5SWN/TIvgbyaGhqsXtvn2e5OjLK329DLqGNs4fV/pkk285RazLK98/ViXH6NKv2ATRqKS2FtEzEsApgwAA7ATgBIcHBAJQTkggCZGd126zlKW3ZJZfv2Lu8uFBPLwY67unJvl8h+Obpcr0iSQVIOQ/DOlFLotND8p8OPpkhUaD6foTJp8O/TZ+q6CU0Gd4mt+a/H3IF7FJ+Xk98dhqUMMS2NMdMtJQUFIcjAa0sgZwhdDbfr09PU50mdU22Qvs+tJFNPmWdkovd4wv75FFB4ZPtaizn6iZQ2NaWg1jbA8UlC5w+Sx77suaTTWxCzSkc0AWwGAk4ODsACQnBAJaOZyCwCh1hQ6p567/uZu4ks7bIu9drxUuScvwRn5M6OKdJZ1yHYx9xlIcWSlJDjnjuTLe5TXC/bP7kFRZ3w2txbJTzcGrHDwxpolRjnb5io2jb9w8pB4Wo0IE2hCOPUmWeiVJtYXN4yavTvBuF5228bJZ3fYlnyxbDhyZGFq5dCPqFjKD8yxnc9a03wg0+OeFj7sN2kvUa8Q+F+OLba2W2Fj5Epzaqt4OnkEKP0JNGh0RKvdOlCTRJ0+lxYzs0+vctc+toeGro5ZTSfDNLf8y1hSS5DN3araXYlqGFzJ1ptiRbQnAoA7AcAAAcEIBJOlyCcAZHWaOJd2/wRTzNXr1BKMp9ljPdvoZJrJ08V3Es/ZdCGWSY0xy3pbEiEBcs+1cMOkaNMehQzsSKdLLLC1t1lErmtjxotpYNy5dDTabo6eNh2ws1szS2FtjBDLO1fDCQ9pempLGF35Gp0+0UsNpbbFfbRw8+hfWGF0Ehr6SXZrHIr7my4k01uXHECEcj2J+V+Xj3i3QnB8SM67XK4kkpJZ90e0eJdNVSD2PJteouhJNLHPKHwSz+1Vd1msL+3hcyTbV+OCfbYr72tlKXbKXzH9FqcVPPqyl9I/KW0Bi2hIoIOFYEtAAOwKwAAkhRwUAVHiZf5WPVfgZCK3Rs/Ei/yX7r8zJ0aeWi3Hf6p5TtYUYbC1EfhDZAmiNrrk6dB7lpb9GVdFbl7pdDIuSuLTaRSzD2RY2dTkvUj29Hhht1GrWriWPckq1FtLPyLuz3+RntMnlfqaWyxjYyRmSVFskQQ3THEPEMqau45izzXx/Qg6eXFJ5+8unyPTpIo/EGlxq0pbdMmzLVL47j54rzays7Fh4dn5ZR6p5+TG9aoKM5x7N7/ADE+H5edpcsbvudF7xc/qrxoQ0PNCGTaRgS0LwDAAnAcBwdgAfwFHBQBA1yjx0ZJej+jMraRxNJm3rw4otd0Y/UreVOrxPlzTKYXqxl6sqycdiM6nQeuKvkyuqKl1GmJjjtfLORb0ol3p08bmVp3+ObXsWFvqcWsZWTMsK3HljdWN9mO/RCIrMsoorO52La1bfJMjZp0S7aK2ulTjz3wWVp4ipwgnKUUvcxWoQlCLnN4S7mLur+c35eXdm447ZldPap+NqKzwtSa6I7T/GEqksKGF9N/dnjuh0vi1FD4vDNvZRhKXvyNYqFa1xPihWpZxKcMqUf6oPcfLCyJTKW6ewWlzxrnv9RVZZTXoyk8L3kasE4vZovZols2tV4V4y0zFeXCnlt7fsWHgjwZOrF1akvhxa27+7NhqujfHr9sdeqXcla7p3BY1IQ4v8tR3/mS5tj5cl1qM4+GZZdsHq+nuhUcHvjdS7ro0QGi/wBYfHb283zxKDfdLGCjkjcMvLGVLm4/x53H6NYBgcwDAyZOAC0jsADiCgpBQAMFR4ht045a+ZckbU6PFTkvQNmw1vtnrGPFBLtsJ1Cilj16+hKtaXD8wXEk+Zvl2p49aU95aShFSUcp/P6kWj5ua5dtjROlLhwpPh7bMqqtBQLTOaRuGW0vSLxrbOV69D1r7OaEaqk5JPB4zbReduR639llxjKffY5+WTbq4d2WLLx7oLlSco7RX8KPNKFrFSakk1yR9A3lsqkXGS2ZgdY8Dx4sxbj+P4Cb03HvqsNovhjirxkppJNZ4W+LHY9Zu9Mp1aXJRlhRjJY2369yg0zw3Kk0/iN+mMGqo0fLjmF5Leh+LHG7hvQNP+FssNd0kvwL/hIlvT39Ce+Qshc72qLzFPjqY5Qbfrjcr9K1qF1TaqRUXKPDJe6wXrWW+q7GCo2LV46cG+CMsv0XPAmW53HTw445bl9+1brVH4VCnSfONSph+iwjPtGk8aVM1ku0ctesnn9jPNFsJrGRyfyMvLkyprAMDjQlodElIIrAMGApCkBCkawUc1kIUAZtQcak4v3Q1cRZZ6jTxUXruM3FLYV0zubVTrvGCPJZJs7dnU7UeVnjsmzppG9+zSris17MxbioJLG7NR9n8sV2+m35iZ+luKauntSnkhag8MmpYS25ozvi+rOFNTjnK5r0Fy2Tjn9kyluTqNMxGkeIuJpPmbOwvE8C46V5JZFhTpYBUkd8XIiTGt+nNJd9mY8yJO24IdM7uc8JeXmx2+uVSi5vkuf1KvVNcpfAqS4k3JOMIdXlCzV6V3cZv4eearc/Fqzn/NJ49un4EOQsBVy+zbQBYnAAMAwLwcADAUcgmlFBQAgEe7tePcjuljZ9CxREudp+6FsV4876R3bojXC4eRZYK2+z0Mi+9EQlF/eL7w5UjCaafXDMxOnJvZFjptCT7oa49MxzsvUe5U7yTglCS4sLGc7L5Cq9BVIOM/M3zPNfDd5WpT8zyv5pS2Npba3BY4nlv+XfL7CdfJtX4jKa9oE7afxKe8M5aXNGk8M3iqQWHnuuqIfibxhQipUlCpKtjanGDfru+hT+EtVVStHEJQm3hrkmuuUZlPmDyt6r0ZTwiRJkaqu38yJKFhaqfE0M21T+lnl0pHq3iN/+NV/oZ5OymKOYAZ2QDEcAITAGDsBOyDSUECOHTEIEcY0UMXkeTHxNWOVgG43VR4kS+2Ta5kqL7iLhZTEjp9xnZXdaLTb8ud0ljYtbC9hJrMsb43yg/AUo4H9PXw5eaCkvVIe2VuGP+rzSrihGr55xcUk93lZ6o2mn3UatNQt4cp8Sm1iPPp1Zk7KEJS2jCK9l1NxoEEksPl2JanyrcZJu3axt9JhHiqOMXUn96eFl7YwUVnpChdqaSXPY1kp5IrpebIVHZyo9x/JFb8wqdX/pGMtUnjW94bdx6zkor83+R5ybj7Q7bFOlP/U0/ms/oYbI89JZewYk5sGRiiKTEZOyALOE5OyY0EHIg7I6Zw7IjiBxGA5k7I3xCeIGhXh1XMY4h/iGpx6r6BYfHLSOp4fzHo3CfuQ6v5gpQaawZpXG7XVnWayknnpsbjw5Kajya9zIW9dRim1vnfPU2mhV08P0x6E6tJqNPbZcdx2TXzG6FTCwNV7rh+f97DdaQyvbqs8f31F2UMvifPp6ECMnJ5fLOyLO3l0EpopftDoSlY1JQ+9TxUX+3n+GTymwvFVgpfX3PdbiiqkJQlylFxfs1g8A0S1dOVWm/wCCpOH/ABk0Vwm5UeTpYZOydUjgRxGl2Xk5sRkOTGlZDkbydkA7J3EAGRiFNiXIS2JcgBbkJcxtzEuYA45g4xlzEymALlDO/Uepzj12KvTNRVWc4rlHGH37ssFzFs1dVfG7m4nfFi+b5FrpusRgsZxjpsZ9012J1jp/E0u76C9G3k2VPxG5YjH8t2XVhQnUfFNv0IGhaPCGJJbtdehqqGEhdjSE1h4JlOOFkjVF5yVAU5V1dxpU5VJPEYxcm/ZHg2jV/iSq1X/9Ks6n/KTf6mw+1vxDwU1bU35pvzY6R7GQ0elwU17Ivxzrbn5b8LSW5DqwwOxluCpLcexGVHUhXEQ7um1Lyyxno90I/wAVKP347fzR3Rni3yTuI7iGqdRS3Tz+Y5h9hdG2U2JbA2IlMYoykNykQ7nVKUec1nstyBW8QQ/hjJ/RDTG34Z5RcSkIlMz1XXpPlFL33IlbU6kv4se2w046zzjS1rqMfvSS9yp1LU8rhg9nzf7FOm299zqkh5xyUtz2sPDdTFZ+sWbGC2MV4f8A/d8mbW2ZHn/Z0/x/1PximW2jR869yqpvcl2VfhkmQq8ej2sWkWMZ4jlmf06/4ktyx1S5xS2FCRbVcsi+I9ajb0nJvdLZEOlfKEMt8jzDxr4glXm0n5Ym447ZldKLUb2Vzcuc3ltt/sjQUdoozOkwzJs0kWdWtOPK7p1SwIqzG5SGalQCk38tl7sifG7bEi5eY/7v0K2cjYEr4247/jWVkpA4zdDZF34jk9qccest39CouLyc/vSb9M7fQYOKzGRO5WuOOOGY4KAKQAqIioxQ3NhAmaNV4anyNlb3CMDB4LS31FrmR5cN3bo4c9TTZqrhjsa25naeo5Qtagc/i6fJvdGuuHGX+RZ6vqybUUzzenq2Ooamr5eRbhWzOLzxLruI8MX6GGq1ciNSvW28vciWknKX6HRhx6m3Nycneml0uhiKffcs1IhWUtljsSeIE3TmRashdWZGnMGHJTzGXo1+xXzkSYS5rvF/huQpPI0ATmthvjEVJbjfGbpitOCcVIBwTkAcFACkAKSGp8x7OBhhBSqaHXEZQtVWv2Cxsukux3lw9x+6oyg8MgQrtPK59x93U5bttk7hd7U/JNaHiYmpdtLC+oicyNJjTCFvJfh0pZ5k/S47orkXGm0zcvRZ7XdLyv0e69+qJTexElvHHVbr37CqNbiRE5NSYw5BrMSaHRlhp+v57ESps2uzHKkhm+nvnukzYxErSEcQipIRxDaLs1g4UwJDsBBQTkgDsBOAzATJjYuQgaMFHHI4AUhUWIOQA5IaYubGwgLoxyzR2NLESk0+nlmjoxwiedPibqTwNQqYl6S39n1Q3eSwNUJcSa+j9RWrCW43N4Qm1qZQK8zAbmRLx+WL7Nr9RyUhu9mvh465yNPbKgNgAgjl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data:image/jpeg;base64,/9j/4AAQSkZJRgABAQAAAQABAAD/2wCEAAkGBxQSEhUUEhQUFBQUFRUUFA8UFQ8UFRQUFBQWFhQUFBQYHCggGBolHBQUITEhJSkrLi4uFx8zODMsNygtLisBCgoKDg0OFxAQFywcHBwsLCwsLCwsLCwsLCwsLCwsLCwsLCwsLCwsLCwsLCwsLCwsLCwsLCwsLCwsLCwsLCwsLP/AABEIAQ8AugMBIgACEQEDEQH/xAAcAAABBQEBAQAAAAAAAAAAAAABAgMEBQYABwj/xAA5EAACAQMCBAQDBgQGAwAAAAAAAQIDBBEFIRIxQVEGImFxE4GRBzKhscHRQlJy8BQjYoKS4SQzQ//EABgBAAMBAQAAAAAAAAAAAAAAAAACAwEE/8QAIhEBAQACAgICAgMAAAAAAAAAAAECEQMhEjFBURMyBCJh/9oADAMBAAIRAxEAPwDHnIIUcDqAIcHAHYOwEIByQRi4uowWWyuu9aik+Hmt8s2S1m1ydgzkdVb3bx+3UsLfVFJY67BcbBLFmBlcrtuWOm2/sO/4xLYNUJWBLQ3bV+L9PUdMabYGhbEsAQwCmAASAJxrAAKAAAJxwBJQo5BwY0MBCR7u4+HFyaAHZzS5lVqOqRjnhe/Yq77W5SylsvqVkqjk99yuPH9kuf0k3N45vm9+/IVGm5LHYaVH/sm28cP2KdT0VHjTxld08fUboLCbzsiRfUmpZ3w+vb1IdSWE1nm1uuoe2elu6ySjvzSz6DdTUIqS4d0l9X3KadZs5SDwHm0tjfNZe3tndj89XS54T+pnYVsL8wzq5SWN/TIvgbyaGhqsXtvn2e5OjLK329DLqGNs4fV/pkk285RazLK98/ViXH6NKv2ATRqKS2FtEzEsApgwAA7ATgBIcHBAJQTkggCZGd126zlKW3ZJZfv2Lu8uFBPLwY67unJvl8h+Obpcr0iSQVIOQ/DOlFLotND8p8OPpkhUaD6foTJp8O/TZ+q6CU0Gd4mt+a/H3IF7FJ+Xk98dhqUMMS2NMdMtJQUFIcjAa0sgZwhdDbfr09PU50mdU22Qvs+tJFNPmWdkovd4wv75FFB4ZPtaizn6iZQ2NaWg1jbA8UlC5w+Sx77suaTTWxCzSkc0AWwGAk4ODsACQnBAJaOZyCwCh1hQ6p567/uZu4ks7bIu9drxUuScvwRn5M6OKdJZ1yHYx9xlIcWSlJDjnjuTLe5TXC/bP7kFRZ3w2txbJTzcGrHDwxpolRjnb5io2jb9w8pB4Wo0IE2hCOPUmWeiVJtYXN4yavTvBuF5228bJZ3fYlnyxbDhyZGFq5dCPqFjKD8yxnc9a03wg0+OeFj7sN2kvUa8Q+F+OLba2W2Fj5Epzaqt4OnkEKP0JNGh0RKvdOlCTRJ0+lxYzs0+vctc+toeGro5ZTSfDNLf8y1hSS5DN3araXYlqGFzJ1ptiRbQnAoA7AcAAAcEIBJOlyCcAZHWaOJd2/wRTzNXr1BKMp9ljPdvoZJrJ08V3Es/ZdCGWSY0xy3pbEiEBcs+1cMOkaNMehQzsSKdLLLC1t1lErmtjxotpYNy5dDTabo6eNh2ws1szS2FtjBDLO1fDCQ9pempLGF35Gp0+0UsNpbbFfbRw8+hfWGF0Ehr6SXZrHIr7my4k01uXHECEcj2J+V+Xj3i3QnB8SM67XK4kkpJZ90e0eJdNVSD2PJteouhJNLHPKHwSz+1Vd1msL+3hcyTbV+OCfbYr72tlKXbKXzH9FqcVPPqyl9I/KW0Bi2hIoIOFYEtAAOwKwAAkhRwUAVHiZf5WPVfgZCK3Rs/Ei/yX7r8zJ0aeWi3Hf6p5TtYUYbC1EfhDZAmiNrrk6dB7lpb9GVdFbl7pdDIuSuLTaRSzD2RY2dTkvUj29Hhht1GrWriWPckq1FtLPyLuz3+RntMnlfqaWyxjYyRmSVFskQQ3THEPEMqau45izzXx/Qg6eXFJ5+8unyPTpIo/EGlxq0pbdMmzLVL47j54rzays7Fh4dn5ZR6p5+TG9aoKM5x7N7/ADE+H5edpcsbvudF7xc/qrxoQ0PNCGTaRgS0LwDAAnAcBwdgAfwFHBQBA1yjx0ZJej+jMraRxNJm3rw4otd0Y/UreVOrxPlzTKYXqxl6sqycdiM6nQeuKvkyuqKl1GmJjjtfLORb0ol3p08bmVp3+ObXsWFvqcWsZWTMsK3HljdWN9mO/RCIrMsoorO52La1bfJMjZp0S7aK2ulTjz3wWVp4ipwgnKUUvcxWoQlCLnN4S7mLur+c35eXdm447ZldPap+NqKzwtSa6I7T/GEqksKGF9N/dnjuh0vi1FD4vDNvZRhKXvyNYqFa1xPihWpZxKcMqUf6oPcfLCyJTKW6ewWlzxrnv9RVZZTXoyk8L3kasE4vZovZols2tV4V4y0zFeXCnlt7fsWHgjwZOrF1akvhxa27+7NhqujfHr9sdeqXcla7p3BY1IQ4v8tR3/mS5tj5cl1qM4+GZZdsHq+nuhUcHvjdS7ro0QGi/wBYfHb283zxKDfdLGCjkjcMvLGVLm4/x53H6NYBgcwDAyZOAC0jsADiCgpBQAMFR4ht045a+ZckbU6PFTkvQNmw1vtnrGPFBLtsJ1Cilj16+hKtaXD8wXEk+Zvl2p49aU95aShFSUcp/P6kWj5ua5dtjROlLhwpPh7bMqqtBQLTOaRuGW0vSLxrbOV69D1r7OaEaqk5JPB4zbReduR639llxjKffY5+WTbq4d2WLLx7oLlSco7RX8KPNKFrFSakk1yR9A3lsqkXGS2ZgdY8Dx4sxbj+P4Cb03HvqsNovhjirxkppJNZ4W+LHY9Zu9Mp1aXJRlhRjJY2369yg0zw3Kk0/iN+mMGqo0fLjmF5Leh+LHG7hvQNP+FssNd0kvwL/hIlvT39Ce+Qshc72qLzFPjqY5Qbfrjcr9K1qF1TaqRUXKPDJe6wXrWW+q7GCo2LV46cG+CMsv0XPAmW53HTw445bl9+1brVH4VCnSfONSph+iwjPtGk8aVM1ku0ctesnn9jPNFsJrGRyfyMvLkyprAMDjQlodElIIrAMGApCkBCkawUc1kIUAZtQcak4v3Q1cRZZ6jTxUXruM3FLYV0zubVTrvGCPJZJs7dnU7UeVnjsmzppG9+zSris17MxbioJLG7NR9n8sV2+m35iZ+luKauntSnkhag8MmpYS25ozvi+rOFNTjnK5r0Fy2Tjn9kyluTqNMxGkeIuJpPmbOwvE8C46V5JZFhTpYBUkd8XIiTGt+nNJd9mY8yJO24IdM7uc8JeXmx2+uVSi5vkuf1KvVNcpfAqS4k3JOMIdXlCzV6V3cZv4eearc/Fqzn/NJ49un4EOQsBVy+zbQBYnAAMAwLwcADAUcgmlFBQAgEe7tePcjuljZ9CxREudp+6FsV4876R3bojXC4eRZYK2+z0Mi+9EQlF/eL7w5UjCaafXDMxOnJvZFjptCT7oa49MxzsvUe5U7yTglCS4sLGc7L5Cq9BVIOM/M3zPNfDd5WpT8zyv5pS2Npba3BY4nlv+XfL7CdfJtX4jKa9oE7afxKe8M5aXNGk8M3iqQWHnuuqIfibxhQipUlCpKtjanGDfru+hT+EtVVStHEJQm3hrkmuuUZlPmDyt6r0ZTwiRJkaqu38yJKFhaqfE0M21T+lnl0pHq3iN/+NV/oZ5OymKOYAZ2QDEcAITAGDsBOyDSUECOHTEIEcY0UMXkeTHxNWOVgG43VR4kS+2Ta5kqL7iLhZTEjp9xnZXdaLTb8ud0ljYtbC9hJrMsb43yg/AUo4H9PXw5eaCkvVIe2VuGP+rzSrihGr55xcUk93lZ6o2mn3UatNQt4cp8Sm1iPPp1Zk7KEJS2jCK9l1NxoEEksPl2JanyrcZJu3axt9JhHiqOMXUn96eFl7YwUVnpChdqaSXPY1kp5IrpebIVHZyo9x/JFb8wqdX/pGMtUnjW94bdx6zkor83+R5ybj7Q7bFOlP/U0/ms/oYbI89JZewYk5sGRiiKTEZOyALOE5OyY0EHIg7I6Zw7IjiBxGA5k7I3xCeIGhXh1XMY4h/iGpx6r6BYfHLSOp4fzHo3CfuQ6v5gpQaawZpXG7XVnWayknnpsbjw5Kajya9zIW9dRim1vnfPU2mhV08P0x6E6tJqNPbZcdx2TXzG6FTCwNV7rh+f97DdaQyvbqs8f31F2UMvifPp6ECMnJ5fLOyLO3l0EpopftDoSlY1JQ+9TxUX+3n+GTymwvFVgpfX3PdbiiqkJQlylFxfs1g8A0S1dOVWm/wCCpOH/ABk0Vwm5UeTpYZOydUjgRxGl2Xk5sRkOTGlZDkbydkA7J3EAGRiFNiXIS2JcgBbkJcxtzEuYA45g4xlzEymALlDO/Uepzj12KvTNRVWc4rlHGH37ssFzFs1dVfG7m4nfFi+b5FrpusRgsZxjpsZ9012J1jp/E0u76C9G3k2VPxG5YjH8t2XVhQnUfFNv0IGhaPCGJJbtdehqqGEhdjSE1h4JlOOFkjVF5yVAU5V1dxpU5VJPEYxcm/ZHg2jV/iSq1X/9Ks6n/KTf6mw+1vxDwU1bU35pvzY6R7GQ0elwU17Ivxzrbn5b8LSW5DqwwOxluCpLcexGVHUhXEQ7um1Lyyxno90I/wAVKP347fzR3Rni3yTuI7iGqdRS3Tz+Y5h9hdG2U2JbA2IlMYoykNykQ7nVKUec1nstyBW8QQ/hjJ/RDTG34Z5RcSkIlMz1XXpPlFL33IlbU6kv4se2w046zzjS1rqMfvSS9yp1LU8rhg9nzf7FOm299zqkh5xyUtz2sPDdTFZ+sWbGC2MV4f8A/d8mbW2ZHn/Z0/x/1PximW2jR869yqpvcl2VfhkmQq8ej2sWkWMZ4jlmf06/4ktyx1S5xS2FCRbVcsi+I9ajb0nJvdLZEOlfKEMt8jzDxr4glXm0n5Ym447ZldKLUb2Vzcuc3ltt/sjQUdoozOkwzJs0kWdWtOPK7p1SwIqzG5SGalQCk38tl7sifG7bEi5eY/7v0K2cjYEr4247/jWVkpA4zdDZF34jk9qccest39CouLyc/vSb9M7fQYOKzGRO5WuOOOGY4KAKQAqIioxQ3NhAmaNV4anyNlb3CMDB4LS31FrmR5cN3bo4c9TTZqrhjsa25naeo5Qtagc/i6fJvdGuuHGX+RZ6vqybUUzzenq2Ooamr5eRbhWzOLzxLruI8MX6GGq1ciNSvW28vciWknKX6HRhx6m3Nycneml0uhiKffcs1IhWUtljsSeIE3TmRashdWZGnMGHJTzGXo1+xXzkSYS5rvF/huQpPI0ATmthvjEVJbjfGbpitOCcVIBwTkAcFACkAKSGp8x7OBhhBSqaHXEZQtVWv2Cxsukux3lw9x+6oyg8MgQrtPK59x93U5bttk7hd7U/JNaHiYmpdtLC+oicyNJjTCFvJfh0pZ5k/S47orkXGm0zcvRZ7XdLyv0e69+qJTexElvHHVbr37CqNbiRE5NSYw5BrMSaHRlhp+v57ESps2uzHKkhm+nvnukzYxErSEcQipIRxDaLs1g4UwJDsBBQTkgDsBOAzATJjYuQgaMFHHI4AUhUWIOQA5IaYubGwgLoxyzR2NLESk0+nlmjoxwiedPibqTwNQqYl6S39n1Q3eSwNUJcSa+j9RWrCW43N4Qm1qZQK8zAbmRLx+WL7Nr9RyUhu9mvh465yNPbKgNgAgjl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photo of sim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5656" y="4410345"/>
            <a:ext cx="1338144" cy="190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p:cNvSpPr txBox="1">
            <a:spLocks noChangeArrowheads="1"/>
          </p:cNvSpPr>
          <p:nvPr/>
        </p:nvSpPr>
        <p:spPr>
          <a:xfrm>
            <a:off x="4244208" y="1981200"/>
            <a:ext cx="4975992" cy="2057400"/>
          </a:xfrm>
          <a:prstGeom prst="rect">
            <a:avLst/>
          </a:prstGeom>
        </p:spPr>
        <p:txBody>
          <a:bodyPr vert="horz">
            <a:normAutofit fontScale="77500" lnSpcReduction="20000"/>
          </a:bodyPr>
          <a:lst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l" rtl="0" fontAlgn="auto">
              <a:spcAft>
                <a:spcPts val="0"/>
              </a:spcAft>
            </a:pPr>
            <a:r>
              <a:rPr lang="en-US" altLang="en-US" sz="3600" dirty="0" smtClean="0"/>
              <a:t>People do not reason logically. </a:t>
            </a:r>
          </a:p>
          <a:p>
            <a:pPr algn="l" rtl="0" fontAlgn="auto">
              <a:spcAft>
                <a:spcPts val="0"/>
              </a:spcAft>
            </a:pPr>
            <a:r>
              <a:rPr lang="en-US" altLang="en-US" sz="3600" dirty="0" smtClean="0"/>
              <a:t>There is temporal nature of </a:t>
            </a:r>
            <a:br>
              <a:rPr lang="en-US" altLang="en-US" sz="3600" dirty="0" smtClean="0"/>
            </a:br>
            <a:r>
              <a:rPr lang="en-US" altLang="en-US" sz="3600" dirty="0" smtClean="0"/>
              <a:t>argumentation which is not captured.</a:t>
            </a:r>
          </a:p>
          <a:p>
            <a:pPr algn="l" rtl="0" fontAlgn="auto">
              <a:spcAft>
                <a:spcPts val="0"/>
              </a:spcAft>
            </a:pPr>
            <a:endParaRPr lang="en-US" altLang="en-US" dirty="0" smtClean="0"/>
          </a:p>
          <a:p>
            <a:pPr algn="l" rtl="0" fontAlgn="auto">
              <a:spcAft>
                <a:spcPts val="0"/>
              </a:spcAft>
            </a:pPr>
            <a:endParaRPr lang="en-US" altLang="en-US" dirty="0" smtClean="0"/>
          </a:p>
          <a:p>
            <a:pPr algn="l" rtl="0" fontAlgn="auto">
              <a:spcAft>
                <a:spcPts val="0"/>
              </a:spcAft>
            </a:pPr>
            <a:endParaRPr lang="en-US" altLang="en-US" dirty="0" smtClean="0"/>
          </a:p>
        </p:txBody>
      </p:sp>
      <p:sp>
        <p:nvSpPr>
          <p:cNvPr id="17" name="TextBox 16"/>
          <p:cNvSpPr txBox="1"/>
          <p:nvPr/>
        </p:nvSpPr>
        <p:spPr>
          <a:xfrm>
            <a:off x="6292574" y="5879068"/>
            <a:ext cx="1197764" cy="400110"/>
          </a:xfrm>
          <a:prstGeom prst="rect">
            <a:avLst/>
          </a:prstGeom>
          <a:noFill/>
        </p:spPr>
        <p:txBody>
          <a:bodyPr wrap="none" rtlCol="0">
            <a:spAutoFit/>
          </a:bodyPr>
          <a:lstStyle/>
          <a:p>
            <a:r>
              <a:rPr lang="en-US" sz="2000" b="1" dirty="0" smtClean="0">
                <a:solidFill>
                  <a:schemeClr val="bg1"/>
                </a:solidFill>
              </a:rPr>
              <a:t>Parsons</a:t>
            </a:r>
            <a:endParaRPr lang="en-US" sz="2000" dirty="0"/>
          </a:p>
        </p:txBody>
      </p:sp>
      <p:sp>
        <p:nvSpPr>
          <p:cNvPr id="12" name="AutoShape 2" descr="data:image/jpeg;base64,/9j/4AAQSkZJRgABAQAAAQABAAD/2wCEAAkGBhQSERUUEhQWFBQVFxgVFRYWFhcUFRcYFRQXFRUUFRQXHCYeFxojGRYaHy8gIycpLCwsFyAxNTAqNSYrLCkBCQoKDgwOGA8PGiwcHBwsLCwsKSksLCwpKSwsLCkpLCwsLCksKSkpKSksKSkpKSkpKSwpLCwsLCksLCwpKSwpLP/AABEIAQMAwwMBIgACEQEDEQH/xAAbAAABBQEBAAAAAAAAAAAAAAACAAEDBAYFB//EADsQAAEDAQQJAwMDAgUFAQAAAAEAAhEhAzFBYQQFElFxgZGh8CKxwQbR4RMy8WLCB0JystIUI1KCkmP/xAAZAQADAQEBAAAAAAAAAAAAAAAAAQIEAwX/xAAkEQEBAAICAQQCAwEAAAAAAAAAAQIRAyExBBJBUSJxEzKBYf/aAAwDAQACEQMRAD8A9Jc9AXoSUO0tbmIuQFyYlCSgxbaYvQEoSUgMvQl6AuQOekButFDa6TAVfTNM2Wk9Fg/qL6rMO9TWm4C8xd90l44XK6abWv1VZ2U+qSBUYTExks27/EBjRPrcd8G/K4QsBpesC8zH53yqbnEqbk3Yemmu3oo/xFLiPTsjMz1iFf0H6va41tC41iBA33fk9l5UHFSN0lwiDcl7lZemx+HuWia+a8SJvitI4yuky2kUK8W1R9QEOG2Nq4GtMpbivSNV/UVm9oAeJAuNMr7grl2x8nFcGhL0JeoGW0otpU4jc9CXoHFA5yZHc9Ruemc5RFyANz0BehJQEpgf6iSjlJB6bJxQJ3ISVJGcUEp3FASgFtJnOSJUbikCJXI13rttg0lxiK0vMmBG6+9dS0fAJ3Lyb621yHWj2kyZhoFwOMnE0hK3Ttx4e66VNffWlpamGSwcSSetByWb9TziSVZ1bq11s6l2JWistRBo9I91wyz09Xj45j4ZxmqnFT2OrDWl1/bHmtTo+rHuNLhTcJuMZC6V0HapaGy4C+/pULjeR3mLEWurpuGFSLlQfo5AuvXoVlqJ9oZAcBnSc4U9p9HtivbHiSlOXR+y15gWI7LSXNuMLa6x+kgP2+56rMafqZzM11x5JXPLD7aD6a+sC0hr+RuPDd/K9H0fSA9ocDIIkLwZtCvQ/wDD7XhdNi8zA2mknOo83Lvjk8/n4dflG5LkDikShKti0ElRuRuUbinstBcUJcncUCNnokkJSQbaEoCUTlGUkGcgJRFRlAKUBKKUBQcZz6015+hY7Lf32lBkMT8c15Bb7T3zUk98JXoH160m2k3CzgbhJJMZ0AWc1Zq2bZpIoKgbty5Z5aej6eST9u/qbVYs7MAXm9XHWdYF5uy3nkD1hXdHsZACu6r1UAS5x2iTyAwAXn5ZdvWxx6V9D0KABcLgIK6ej6rF7hJwkXcl0bGw3BTiwK57XdKYsIoEL7KlyvOsCo3WKQ3HF0vR96z2naA2tL6LX6TZriaZY/hVjdFZuPNNfaqFm/00a7sUtS6YdHtWWn/ia5g3jmKLQ/UOjAtNLqrJWzoOWC3ceW4w8mPw9msLYPaHNqHAEcCiJXG+ldN27AAiracjcuwtMePlNXQSoyjKjcmQXICiJQFAMnSSQGxJQp3ICUIMVGjcoyUAxTOToShUZL62sJ2Tl7EfdZXVZ2XAY07wRx/Ga1311Szacz7XlYfV+kbWkCBQADKQFn5Pl6HpvhvdBZIC7WjNouNq59YXasXLzr5exL0vWMXKaBgVXYpWHekmiDVFaU/lG5V3tQIq2pkrmaZZrp2jYXJ0y2hOL2y2vj6TluvGax2Ef1SIx8pRbTW1mXggLCGzLXEZrZxXpj5J29I+jLT/ALJ4j2WhJXA+jmt/RkX3HeIwK7xK2Y+Hjcn9qZxURKNyjcmgJKFO4oHIBikmSQGzKAoygKEAJQI3BAUGZMU5TFJUZn6ysw5jRmSTeQAK0WM1LZt/6gxgJ4GZrmtH9TNdL/Udk+kTc26RxNFwtSWGy6TeaxdGA5xes2eW5dPT4cLhZK0J09tmakZZq5ZfULGAbRM9VmLTUj7e1LiYbwrAVi2s7Bgc79I2oZG068AmgoTHlyzWRu3XeZ9bbTvQIi6SDPQrR6s1iLXp3WE0XQXOtCP+nLSAXGCx9Gu2JobpGC7mgaUbIgFoANJGWBGCjKaVhPc19owLNa81g5lW8BO/z2XYfpY/S2gsxpelOtHEACBzO+7FRKqY1wtI+qbUVDi+Tdgqula8tHCSxw4ArpaysrWwe3acyza5oLXO23TLgC30CAQKkV4qu3WVsyzY+1AcLS8QZAmATNYO8dF3/wAcfN1tz7DW+2/ZcC0kclx9ZNH6hBGYz8harSdWseRaNEEVF3uuBr2x9YwJuMUnFdMLN9IzxsnbR/RmktLCJqTMSN0czRaQlZH6S0fZfWCYrF10dVrStWF3Hlc+Hty/YXFRkoyoyujgZAUaAoBkkkkBsygRuQEoQAoCjQFAJCUSElC2d+oNGmzduDg6N9PuFmtUWc2j5vht11arcazsgQCbj6Tz87LMaFq0stXH/KYbzbf2WDL8dx7mF/kmObrtsSWwMacslHo+pdhrmgy187QNQ6a1zXT0ezkXqwNXEmZKzbbJJrtxtF0H9EEWQLdr92zInKb4Va0sjMm64VJJ6rTv0QRUriaZf2CVq8ZPhMx//b5LjizO2SBM3j5Ga0dlokWfJcdjIdwRFdGs9FkXUyoiGgtxPnNdmxsGubuQv1cJn7J7LpxLfRIHpAWU15Ygls4OF2dy3el2eyFmNMsQXVuFRSaj8q+O9s3LFn6f0EsJmIgFsACkRhmu0VR1XfwaB3V9y38P9dvI9ZNcmvqIyo3KQqNy7MYSgKMlAgEkkkgNm5RlGVG4oQEoCUTkBKAZJNKaULRaW2WHr0XGfZQdqbzdnF67hK5el6Nstm8Aiqyc+Ft3Hpej5ZMbhb+l3VxBXbswIWf0IwBmum20osfh6XmD0qIWeFkS7aO9dDS9KpzXKtGklTrbvj1Gns7EbFIuWe0zQwSSp7L9UNjaF1JXPt9Ce39xJ3+YKtJxvbp6stzEGsLqbYhZqw0styuXXbbelLweWqq6zfQrP3vbjf2XX05803rnaNYTaAHAE06fK6cc3dM3JlMe74i3oQqTEYKw5INAEBCSvRwx9uOnic/J/JncgkoCURKjKtxM5ASnQlMFKSZJBtmSoyUTio3FJzMShJTEoSUGRKElMShJQoUqHSmbTHDeKcbwiLkxclZvpWN1dh0T1WQIvCtWVWgjmPdc3R9JFnaFs0fXgTMjsrlja7LiMDUfK8rLHV093DL3Y+6fKtrQxskNptDaMxAn90Ywp9D1c41aWGTF53TuRW7ZBBXKs32rD6HubBkRdJEVBkHmEmnHG5Tq9tCNWWhAOwDtU/d9woNK1XaAH0tgRXaOPJUW6x0trQ3bmLiWNkxiaVVXTW6Ragm0tXQRslrYY0t3GKlUmcee/hHb2Tm2oYQCZIOybgMTRdJwHADyFS0Syj1GpONSeqLSdJhpO9SM+kDDtOccBP5UGg1c93/qPc/CG1ttmzgXu+fyp9GsthoGN54m9afT47y39MHrOTWGvtM5yAlIuQErc8giUDikXISUwRKFJMgEkkmQGwcUDinJUZKSDEqNzk7nKNzkHCc5AXIXPUGkaSGNLnGALyhScvQF6xut/rhzTs2LBdIc6tLpODRxKqat+odNtTMsDN5s4BybWSFFykd8ODPLw1mmjafH9I5VMKXR9LLgJ/c1UtV27nuJfBIpQRdkuhpmgketvNebyZbytezxY3HCSrxtJAIQfpTUUVDRNMihxXQac1LrB7brtqFFahxvMqzYWEiT3UGmAtqLkz32r2hVHSn4dVa0y3ABM3eQuJbaQXfP2RInKrGiP23uduu4nFWy9Z3QvqCzbavsXHZIIhxuNBIyXbFovR4prGPF9Tbc7tMXICUBemLl1ZREoSUxchlMC2kpQylKAOUkKSA1jio3FO9yhe5JJnOUTnKtp+s2WTZeeAF54LK6y14+2HpJY3FovI3Eip9ktrxwtdvWev22dGw9+6bszCy2sNYPtTNo6Bg0U6BQMbN14uO8YhE9oIBiTT8XqLWjHGQDLJryC5vpkROMTEjEVWvsdEAZIWReCamkfdd/6d1vIDHYUBNZWXmxtm43+m5JPxro6rsIJ4rQ2IkQuZYMh5zXWshuWTy21y9N1Zi3mFWs9Lc2hEwtC+qpWuiB14TTtUOugBBBBz+6h0nWwIpVSu1WMCQo3asaKmqqDbiaXpTnEDeac8c0tIhjFLaNDrQRcFBrV2CpP/WJ1rohkv8A8zXGc81d1Pr91lDTJZuxH+k/CfWz5/Vypz2GrkOYQN4pO8LdhetsOeMu8a9E0fS2vEtcCMvncpdpec2Wkus3BzHEUgwbx8rQaF9VUi1FRQubncY3LrKx58NnjtptpNtKCx0lrxLXBwyqjlU4JJSlBtJSgJJSQbSZINXavAEmi4GsfqASW2RBP/leBwGK5GtNcPtD6iNiaNF3M781zbQijhurjz84qdumPH9pn6QXOO2dom+TO+FX2Sx01y4fcUUh9QpeO4xQNIIim8fz25pO0C8QZwMkfIyQk149R5CkwI5ieyhefSeAPyko7hJgmnaE+2ZEUjEUrgELTgTjQ5gX5UR7UUIjduPBSGg1LrsEhrzzurn1WwsHyJXlpFIm/rJxp8Lr6p+on2ENPrZdmOB5LNnw/OLbx8/WsnoQKrvbVUtD+o7K0oHQdxofyrjrcb1nssaZ34RWtmufp2kOPpaI3ldI27cYVa0eDQIDmWGibIJxK42sn1M3BaLT7QMYThF6wmtNPFoIB9P+dwx/pbvJuV4y0srJHL0u22gP/wBHG0OTaBv+0dVVcJNKHFv2lS275JJpMNIv2Wj9sZwgshWt4zw+Vuxmow2/JrSzkjCnuhi6efz5kpJlxI5JgJE+Qb1RB0fSXsdLSQ5p6jcQtFoP1MHEC0GzNzhdzGCzNo2K8jmmi8Jylnx45eXoTHgiQZ4VRbSw2hae+yqw8Rg4cFptXa8ZawD6XHA48Cq9zJlxXF1NpJDKSbm45aQPVHTDGfsmuPh/kqUQRB67rwoXNqB/H8fBUO5rN8GZncMIBiBw+ya3EXY1G4Zd+6INm7kPx52QbVIvIu70+OaFQrN2Iv7Qfz7Jm4jIjf25IGggluB+ai7n1REYjjFcgT5uSNG50jKQb8DS7opP1BAB/wCN3nlUAZU4TT7GR5VBtGsnP4NOCQTOabon3k74woltbsK8zQ9vdR7ZpW6mOH3Hsie4E1vMQRSUgFpIM3GJp5lTirdnrm0bTamk13Ko+eMRkaRePsh2gTu3yLvPlTcZfK8c8sfFdVn1I8Csc1NZfVzhPpk30FIXB50mfY/AUNrvm83R5l1UfxYus5s1/Wmvn21HD0zEH0jjGI471ynW8gTvjhgI3JOHqExS/dTzugbZEi+BJruzXXHGTwm5W+UT2S4i6496QpDuF8CeX490TokkcJ+O6jcMeueatIHOoDupywRSJyv6+d0xEEgY+e8oA6QDy8HRChOHOnceDoq9oYg8vPMFbj470/KhtbKR2jv5xQcowaeeb0H8prF1PML/ADNSlt3RSF6x1/ahoEzFKgE9UlSFi01N6SW65e3D6ae0dfhSu9Ru3HGm85ecFNa2WzvwPnnuVVte4mN5GI5YcQrcjg9R38+UrR0VAzuFfPlD+oDBm+nxjlKcui/A9sj5chSGbjG8fI7e6dzJpdwpeotr9w3EEUpHHhAR96dS2t3VBlMR1jhQ+ycj1VurhgRkkBQ5fP5QltOUX44KQesEc4zbfwTXjMHsfj7JF+PleWaICKHMe8VSCK0bMdO1ELnOjKJr0Irf1Uk9YHkYIIqd3uD+UGhNtfIHGDF4QHSGwKcDXMUUsSCL+OV3v2TEU6GL8vhM0JtaUAunpigAm848rx0vVh94peSDga700V5eHuqG1cNqfMJQky2d0HDh8KaYdTI+4TbxG/vUe6D2heKg+U/EqJzb+3v8qw9tOHKhp91EW1HmR9z0QqHshdOY3ZhK0bS6Bf0/hAzEbvjf2Um1Xy5BqrRBKsio6HJRPwzEfHynsXUjiPOimnVmztYEJKINKZJGo2Fo2kbqjPHrXyqqWzNmD1+/C8dVYLiYZQHoO1/5ikhA5sgimfK8cOHzCtwU4EkC4jaGN149qZonHuK+HJREkcWOrwNDPWeanDaEX9+AQpVez1DMQeITsdAB3GvC4/dK3MsBGDgd3GpSN5uj4Iw6IMTm1jGopUZVQRf1v69kTzca4Gve5MWcgfnikDA0Pb3HumtN4msEXRn2hLHl70NeaKLvKHf2SBgajnnfWEL2GBwPUIWOgEbj7XKS0djS+evHj2SCMGHVisH4vQyJIjePOQTvJEEZj7QkXVngbsOPBM0bf23bj507pnmnAjoVJQGOI+VHhxEHj4U4ETxdnIpXfHsk6A7jH2TEemeB3Yx8d078Om/fHNCkYb896jso7QenhlyOe9TEV4gHNM5l4w+9fugK5NQd9DOSce3O4pPEtk4QeV33TxdGPKuPumszmzEeSPupGWIBPnl6VzTOHwZvSbaXRFR+FNTdrLXiMOySgsbUwPLkkkaaQV9BvF2HTLzgzZIINCKHdImDwI9jzmtWAiHfuwcBUcj7csFWD6w790TS4gH9w5SL8c1bmj0qxEikBwIIziiGyfOyTiNk8R4VPp87B/pMiMq4KsxwG1Bue1wN9HEflCoVsPS8UvJ7bWKbd/prcLo3YlWDAc/fAzy4KFv7W9KJGFjLx+cJwUdo2l1QMRu4clNs78c4uvnkhcPONUgAm66p/wBw/KRkzG4GZxFULBnBHwZ+VJNRXkRv90BGKOv+277JnNpAPgNPdK0F2677eyW1XocMafKAitX+nCkHE3xPyiIu4EYoSKOEYED4TtfLWnhyQZAVyoe6YiDGfC/+U7jEcxd0u4JON5G4HogIW2d4ibx53QGrThEc8PhSuFa+YXoGmAeY6iQmYWgUy+RO5A83d+I8KNt1/g8CjfEHIzHx7o0cC5tTOOPGs9ioxaQBv8x4yi2rjfF/K7sO6Yx6h5x901FtV47+iVlUN5joUFpc05/lSNMGP6+xqppq7jUpIrb9x+6SSm0gPbAv3bjWo6dzvVa0cDAd+5pkcJgjmDHlLNrZzMQCN2R9qeQqmmODmEO9LwDGRFaefcWyJi2RBvgisYe468lzyIbde1zTxaQQemCvB81F5M9RteUPHBU9IbG3GD5jJw/KSotubLzmABQ1r+VDsgMuxGHDeUVjazXePnekatPAYbpn2QEezXqLt87+Ca0d5wM81IWx/wDV0fCE3xdM+V4JGrMdUg7928buQTsBjlF27CURFZwieba+yEiCdwN3GfcoBWoESMiI3eBRltx3SBzu+FNfTiB1yyVYVb35ifsgJWurhgetPsobI0cLonsZRvw51wy9kLHes5x7VE8kA5dNZx4Xj7pHCMZF03YJood8f7ScE7W3E97t6DR2l3KnnNAW+qeHbPgpS27p9kzhdwg+dUGjxux9/wAwowOdO+CMmvKa9UzmV5yPZM1d92NK/fzNM28ZiOn8o3DA7yOv8KAn0ilx5VEJrE8elwOBp1lJn7hmQeyd5q7MTjlco2v9TCN3wQpM9qKlJObMkmiSQbW7o05z4T1VbXtmP0XEUIuIpHRJJUzTyg0N5NkwnENn/wCWFLSh67T/AEg9DRJJKH8h0Nk7M7v7VM1t+YP9ydJFCAGnKeia39IkU9RSSRDC8Vb5fCjBryCZJIFZvPc+yjF8YVHdJJOBHtekcW+ykDfW3gP7UkkzMw/u4e5EpWZinD2SSSJG4y6M/wDijtW38fgH5TJINHbCLt8dyoyfTOXwUySIqAtD6jxCrC53mJSSTioQNf8A1/tKaz/czgflMklVrFm6nM+5TJJJOb//2Q=="/>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034" name="Picture 10" descr="http://www.ing.unibs.it/~giacomin/Massimiliano_Giacomin/Home_files/MyforWebLow.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0237" y="4396433"/>
            <a:ext cx="1533763" cy="191204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7716148" y="5843819"/>
            <a:ext cx="1351652" cy="400110"/>
          </a:xfrm>
          <a:prstGeom prst="rect">
            <a:avLst/>
          </a:prstGeom>
          <a:noFill/>
        </p:spPr>
        <p:txBody>
          <a:bodyPr wrap="none" rtlCol="0">
            <a:spAutoFit/>
          </a:bodyPr>
          <a:lstStyle/>
          <a:p>
            <a:r>
              <a:rPr lang="en-US" sz="2000" b="1" dirty="0" err="1" smtClean="0">
                <a:solidFill>
                  <a:schemeClr val="bg1"/>
                </a:solidFill>
              </a:rPr>
              <a:t>Giacomin</a:t>
            </a:r>
            <a:endParaRPr lang="en-US" sz="2000" dirty="0"/>
          </a:p>
        </p:txBody>
      </p:sp>
      <p:pic>
        <p:nvPicPr>
          <p:cNvPr id="4" name="Picture 2" descr="http://www.icaart.org/Telerik.Web.UI.WebResource.axd?imgid=a7a6462c5c7247f49aa687426efe2273&amp;type=rb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6807" y="4412472"/>
            <a:ext cx="1378994" cy="189441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3352800" y="5867400"/>
            <a:ext cx="813043" cy="400110"/>
          </a:xfrm>
          <a:prstGeom prst="rect">
            <a:avLst/>
          </a:prstGeom>
          <a:noFill/>
        </p:spPr>
        <p:txBody>
          <a:bodyPr wrap="none" rtlCol="0">
            <a:spAutoFit/>
          </a:bodyPr>
          <a:lstStyle/>
          <a:p>
            <a:r>
              <a:rPr lang="en-US" sz="2000" b="1" dirty="0" smtClean="0">
                <a:solidFill>
                  <a:schemeClr val="bg1"/>
                </a:solidFill>
              </a:rPr>
              <a:t>Reed</a:t>
            </a:r>
            <a:endParaRPr lang="en-US" sz="2000" dirty="0"/>
          </a:p>
        </p:txBody>
      </p:sp>
    </p:spTree>
    <p:extLst>
      <p:ext uri="{BB962C8B-B14F-4D97-AF65-F5344CB8AC3E}">
        <p14:creationId xmlns:p14="http://schemas.microsoft.com/office/powerpoint/2010/main" val="388943787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Argumentation Theory</a:t>
            </a:r>
            <a:r>
              <a:rPr lang="en-US" dirty="0" smtClean="0"/>
              <a:t>? </a:t>
            </a:r>
            <a:br>
              <a:rPr lang="en-US" dirty="0" smtClean="0"/>
            </a:br>
            <a:r>
              <a:rPr lang="en-US" dirty="0" smtClean="0"/>
              <a:t>Data Collection of 6 fictional Cases</a:t>
            </a:r>
            <a:endParaRPr lang="en-US" dirty="0"/>
          </a:p>
        </p:txBody>
      </p:sp>
      <p:sp>
        <p:nvSpPr>
          <p:cNvPr id="3" name="Content Placeholder 2"/>
          <p:cNvSpPr>
            <a:spLocks noGrp="1"/>
          </p:cNvSpPr>
          <p:nvPr>
            <p:ph idx="1"/>
          </p:nvPr>
        </p:nvSpPr>
        <p:spPr/>
        <p:txBody>
          <a:bodyPr>
            <a:normAutofit/>
          </a:bodyPr>
          <a:lstStyle/>
          <a:p>
            <a:pPr algn="l" rtl="0"/>
            <a:r>
              <a:rPr lang="en-US" sz="3600" dirty="0">
                <a:latin typeface="Times New Roman" panose="02020603050405020304" pitchFamily="18" charset="0"/>
                <a:cs typeface="Times New Roman" panose="02020603050405020304" pitchFamily="18" charset="0"/>
              </a:rPr>
              <a:t>64 participants from Amazon </a:t>
            </a:r>
            <a:r>
              <a:rPr lang="en-US" sz="3600" dirty="0" smtClean="0">
                <a:latin typeface="Times New Roman" panose="02020603050405020304" pitchFamily="18" charset="0"/>
                <a:cs typeface="Times New Roman" panose="02020603050405020304" pitchFamily="18" charset="0"/>
              </a:rPr>
              <a:t>Turk; </a:t>
            </a:r>
          </a:p>
          <a:p>
            <a:pPr lvl="1" algn="l" rtl="0"/>
            <a:r>
              <a:rPr lang="en-US" sz="3400" dirty="0" smtClean="0">
                <a:latin typeface="Times New Roman" panose="02020603050405020304" pitchFamily="18" charset="0"/>
                <a:cs typeface="Times New Roman" panose="02020603050405020304" pitchFamily="18" charset="0"/>
              </a:rPr>
              <a:t>Age average: 38.5</a:t>
            </a:r>
          </a:p>
          <a:p>
            <a:pPr lvl="1" algn="l" rtl="0"/>
            <a:r>
              <a:rPr lang="en-US" sz="3400" dirty="0" smtClean="0">
                <a:latin typeface="Times New Roman" panose="02020603050405020304" pitchFamily="18" charset="0"/>
                <a:cs typeface="Times New Roman" panose="02020603050405020304" pitchFamily="18" charset="0"/>
              </a:rPr>
              <a:t>21 females; 17 males</a:t>
            </a:r>
          </a:p>
          <a:p>
            <a:pPr lvl="1" algn="l" rtl="0"/>
            <a:r>
              <a:rPr lang="en-US" sz="3400" dirty="0" smtClean="0">
                <a:latin typeface="Times New Roman" panose="02020603050405020304" pitchFamily="18" charset="0"/>
                <a:cs typeface="Times New Roman" panose="02020603050405020304" pitchFamily="18" charset="0"/>
              </a:rPr>
              <a:t>3 with </a:t>
            </a:r>
            <a:r>
              <a:rPr lang="en-US" sz="3400" dirty="0" err="1" smtClean="0">
                <a:latin typeface="Times New Roman" panose="02020603050405020304" pitchFamily="18" charset="0"/>
                <a:cs typeface="Times New Roman" panose="02020603050405020304" pitchFamily="18" charset="0"/>
              </a:rPr>
              <a:t>Phd</a:t>
            </a:r>
            <a:endParaRPr lang="en-US" sz="3400" dirty="0" smtClean="0">
              <a:latin typeface="Times New Roman" panose="02020603050405020304" pitchFamily="18" charset="0"/>
              <a:cs typeface="Times New Roman" panose="02020603050405020304" pitchFamily="18" charset="0"/>
            </a:endParaRPr>
          </a:p>
          <a:p>
            <a:pPr marL="393192" lvl="1" indent="0" algn="l" rtl="0">
              <a:buNone/>
            </a:pPr>
            <a:endParaRPr lang="en-US" sz="3400" dirty="0"/>
          </a:p>
          <a:p>
            <a:pPr marL="0" indent="0" algn="l" rtl="0">
              <a:buNone/>
            </a:pPr>
            <a:endParaRPr lang="en-US" sz="3600" dirty="0"/>
          </a:p>
        </p:txBody>
      </p:sp>
      <p:pic>
        <p:nvPicPr>
          <p:cNvPr id="4097" name="Picture 1" descr="Mechanical Tu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791200"/>
            <a:ext cx="2428875" cy="40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20845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b="1" dirty="0"/>
              <a:t>Argumentation Theory</a:t>
            </a:r>
            <a:r>
              <a:rPr lang="en-US" dirty="0"/>
              <a:t>?</a:t>
            </a:r>
          </a:p>
        </p:txBody>
      </p:sp>
      <p:sp>
        <p:nvSpPr>
          <p:cNvPr id="3" name="Content Placeholder 2"/>
          <p:cNvSpPr>
            <a:spLocks noGrp="1"/>
          </p:cNvSpPr>
          <p:nvPr>
            <p:ph idx="1"/>
          </p:nvPr>
        </p:nvSpPr>
        <p:spPr>
          <a:xfrm>
            <a:off x="457200" y="1828800"/>
            <a:ext cx="8229600" cy="4389120"/>
          </a:xfrm>
        </p:spPr>
        <p:txBody>
          <a:bodyPr/>
          <a:lstStyle/>
          <a:p>
            <a:pPr marL="0" indent="0">
              <a:buNone/>
            </a:pPr>
            <a:endParaRPr lang="en-US" b="1" dirty="0"/>
          </a:p>
        </p:txBody>
      </p:sp>
      <p:grpSp>
        <p:nvGrpSpPr>
          <p:cNvPr id="20" name="Group 19"/>
          <p:cNvGrpSpPr/>
          <p:nvPr/>
        </p:nvGrpSpPr>
        <p:grpSpPr>
          <a:xfrm>
            <a:off x="1312030" y="2070637"/>
            <a:ext cx="7162799" cy="3124200"/>
            <a:chOff x="2135208" y="2539911"/>
            <a:chExt cx="6279730" cy="4241889"/>
          </a:xfrm>
        </p:grpSpPr>
        <p:sp>
          <p:nvSpPr>
            <p:cNvPr id="5" name="Oval 4"/>
            <p:cNvSpPr/>
            <p:nvPr/>
          </p:nvSpPr>
          <p:spPr>
            <a:xfrm>
              <a:off x="3143320" y="2539911"/>
              <a:ext cx="1296144" cy="864096"/>
            </a:xfrm>
            <a:prstGeom prst="ellipse">
              <a:avLst/>
            </a:prstGeom>
            <a:ln w="412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t>SUV</a:t>
              </a:r>
              <a:endParaRPr lang="he-IL" dirty="0"/>
            </a:p>
          </p:txBody>
        </p:sp>
        <p:sp>
          <p:nvSpPr>
            <p:cNvPr id="6" name="Oval 5"/>
            <p:cNvSpPr/>
            <p:nvPr/>
          </p:nvSpPr>
          <p:spPr>
            <a:xfrm>
              <a:off x="5928550" y="4656057"/>
              <a:ext cx="1579827" cy="864096"/>
            </a:xfrm>
            <a:prstGeom prst="ellipse">
              <a:avLst/>
            </a:prstGeom>
            <a:solidFill>
              <a:schemeClr val="accent5">
                <a:lumMod val="75000"/>
              </a:schemeClr>
            </a:solidFill>
            <a:ln w="412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solidFill>
                    <a:sysClr val="windowText" lastClr="000000"/>
                  </a:solidFill>
                </a:rPr>
                <a:t>Taking </a:t>
              </a:r>
              <a:r>
                <a:rPr lang="en-US" dirty="0" smtClean="0">
                  <a:solidFill>
                    <a:sysClr val="windowText" lastClr="000000"/>
                  </a:solidFill>
                </a:rPr>
                <a:t>out a loan</a:t>
              </a:r>
              <a:endParaRPr lang="en-US" dirty="0">
                <a:solidFill>
                  <a:sysClr val="windowText" lastClr="000000"/>
                </a:solidFill>
              </a:endParaRPr>
            </a:p>
          </p:txBody>
        </p:sp>
        <p:sp>
          <p:nvSpPr>
            <p:cNvPr id="7" name="Oval 6"/>
            <p:cNvSpPr/>
            <p:nvPr/>
          </p:nvSpPr>
          <p:spPr>
            <a:xfrm>
              <a:off x="2135208" y="3620031"/>
              <a:ext cx="1296144" cy="864096"/>
            </a:xfrm>
            <a:prstGeom prst="ellipse">
              <a:avLst/>
            </a:prstGeom>
            <a:solidFill>
              <a:schemeClr val="accent5">
                <a:lumMod val="75000"/>
              </a:schemeClr>
            </a:solidFill>
            <a:ln w="412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solidFill>
                    <a:sysClr val="windowText" lastClr="000000"/>
                  </a:solidFill>
                </a:rPr>
                <a:t>Safe</a:t>
              </a:r>
              <a:endParaRPr lang="he-IL" dirty="0">
                <a:solidFill>
                  <a:sysClr val="windowText" lastClr="000000"/>
                </a:solidFill>
              </a:endParaRPr>
            </a:p>
          </p:txBody>
        </p:sp>
        <p:cxnSp>
          <p:nvCxnSpPr>
            <p:cNvPr id="8" name="Straight Arrow Connector 7"/>
            <p:cNvCxnSpPr>
              <a:stCxn id="7" idx="0"/>
              <a:endCxn id="5" idx="3"/>
            </p:cNvCxnSpPr>
            <p:nvPr/>
          </p:nvCxnSpPr>
          <p:spPr>
            <a:xfrm flipV="1">
              <a:off x="2783280" y="3277464"/>
              <a:ext cx="549856" cy="34256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4819592" y="3493487"/>
              <a:ext cx="1724719" cy="864096"/>
            </a:xfrm>
            <a:prstGeom prst="ellipse">
              <a:avLst/>
            </a:prstGeom>
            <a:solidFill>
              <a:schemeClr val="bg2">
                <a:lumMod val="50000"/>
              </a:schemeClr>
            </a:solidFill>
            <a:ln w="412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t>Too expensive</a:t>
              </a:r>
            </a:p>
          </p:txBody>
        </p:sp>
        <p:cxnSp>
          <p:nvCxnSpPr>
            <p:cNvPr id="10" name="Straight Arrow Connector 9"/>
            <p:cNvCxnSpPr>
              <a:stCxn id="9" idx="0"/>
              <a:endCxn id="5" idx="6"/>
            </p:cNvCxnSpPr>
            <p:nvPr/>
          </p:nvCxnSpPr>
          <p:spPr>
            <a:xfrm flipH="1" flipV="1">
              <a:off x="4439464" y="2971960"/>
              <a:ext cx="1242487" cy="52152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6957946" y="5917704"/>
              <a:ext cx="1456992" cy="864096"/>
            </a:xfrm>
            <a:prstGeom prst="ellipse">
              <a:avLst/>
            </a:prstGeom>
            <a:solidFill>
              <a:schemeClr val="accent5">
                <a:lumMod val="75000"/>
              </a:schemeClr>
            </a:solidFill>
            <a:ln w="412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solidFill>
                    <a:sysClr val="windowText" lastClr="000000"/>
                  </a:solidFill>
                </a:rPr>
                <a:t>High interest</a:t>
              </a:r>
            </a:p>
          </p:txBody>
        </p:sp>
        <p:cxnSp>
          <p:nvCxnSpPr>
            <p:cNvPr id="12" name="Straight Arrow Connector 11"/>
            <p:cNvCxnSpPr>
              <a:stCxn id="11" idx="0"/>
              <a:endCxn id="6" idx="5"/>
            </p:cNvCxnSpPr>
            <p:nvPr/>
          </p:nvCxnSpPr>
          <p:spPr>
            <a:xfrm flipH="1" flipV="1">
              <a:off x="7277017" y="5393610"/>
              <a:ext cx="409426" cy="52409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4211995" y="4656057"/>
              <a:ext cx="1433136" cy="864096"/>
            </a:xfrm>
            <a:prstGeom prst="ellipse">
              <a:avLst/>
            </a:prstGeom>
            <a:solidFill>
              <a:schemeClr val="accent5">
                <a:lumMod val="75000"/>
              </a:schemeClr>
            </a:solidFill>
            <a:ln w="412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solidFill>
                    <a:sysClr val="windowText" lastClr="000000"/>
                  </a:solidFill>
                </a:rPr>
                <a:t>High taxes</a:t>
              </a:r>
            </a:p>
          </p:txBody>
        </p:sp>
        <p:cxnSp>
          <p:nvCxnSpPr>
            <p:cNvPr id="14" name="Straight Arrow Connector 13"/>
            <p:cNvCxnSpPr>
              <a:stCxn id="13" idx="0"/>
              <a:endCxn id="9" idx="3"/>
            </p:cNvCxnSpPr>
            <p:nvPr/>
          </p:nvCxnSpPr>
          <p:spPr>
            <a:xfrm flipV="1">
              <a:off x="4928563" y="4231040"/>
              <a:ext cx="143608" cy="42501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0"/>
              <a:endCxn id="9" idx="5"/>
            </p:cNvCxnSpPr>
            <p:nvPr/>
          </p:nvCxnSpPr>
          <p:spPr>
            <a:xfrm flipH="1" flipV="1">
              <a:off x="6291732" y="4231040"/>
              <a:ext cx="426732" cy="42501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925200" y="3420303"/>
              <a:ext cx="288032" cy="75676"/>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853429" y="4445872"/>
              <a:ext cx="288032" cy="75676"/>
            </a:xfrm>
            <a:prstGeom prst="line">
              <a:avLst/>
            </a:prstGeom>
            <a:ln w="41275"/>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7080026" y="3205119"/>
            <a:ext cx="1127730" cy="523220"/>
          </a:xfrm>
          <a:prstGeom prst="rect">
            <a:avLst/>
          </a:prstGeom>
          <a:noFill/>
        </p:spPr>
        <p:txBody>
          <a:bodyPr wrap="square" rtlCol="1">
            <a:spAutoFit/>
          </a:bodyPr>
          <a:lstStyle/>
          <a:p>
            <a:r>
              <a:rPr lang="en-US" sz="2800" b="1" u="sng" dirty="0" smtClean="0"/>
              <a:t>35%</a:t>
            </a:r>
            <a:endParaRPr lang="he-IL" sz="2800" b="1" u="sng" dirty="0"/>
          </a:p>
        </p:txBody>
      </p:sp>
      <p:pic>
        <p:nvPicPr>
          <p:cNvPr id="1026" name="Picture 2" descr="http://image.trucktrend.com/f/features/news/2013/163_news130114_honda_urban_suv_concept/46262847/Honda-Urban-SUV-concept-front-three-quarter-vie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836" y="4800600"/>
            <a:ext cx="2473234" cy="1546596"/>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a:off x="5638800" y="3629202"/>
            <a:ext cx="1801986" cy="63641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dirty="0"/>
              <a:t>Taking </a:t>
            </a:r>
            <a:r>
              <a:rPr lang="en-US" dirty="0" smtClean="0"/>
              <a:t>out a </a:t>
            </a:r>
            <a:r>
              <a:rPr lang="en-US" dirty="0"/>
              <a:t>loan</a:t>
            </a:r>
          </a:p>
        </p:txBody>
      </p:sp>
      <p:sp>
        <p:nvSpPr>
          <p:cNvPr id="17" name="TextBox 16"/>
          <p:cNvSpPr txBox="1"/>
          <p:nvPr/>
        </p:nvSpPr>
        <p:spPr>
          <a:xfrm>
            <a:off x="7031320" y="5193218"/>
            <a:ext cx="1731679" cy="523220"/>
          </a:xfrm>
          <a:prstGeom prst="rect">
            <a:avLst/>
          </a:prstGeom>
          <a:noFill/>
        </p:spPr>
        <p:txBody>
          <a:bodyPr wrap="square" rtlCol="0">
            <a:spAutoFit/>
          </a:bodyPr>
          <a:lstStyle/>
          <a:p>
            <a:r>
              <a:rPr lang="en-US" sz="2800" dirty="0" smtClean="0"/>
              <a:t>24%</a:t>
            </a:r>
            <a:endParaRPr lang="en-US" sz="2800" dirty="0"/>
          </a:p>
        </p:txBody>
      </p:sp>
      <p:sp>
        <p:nvSpPr>
          <p:cNvPr id="25" name="TextBox 24"/>
          <p:cNvSpPr txBox="1"/>
          <p:nvPr/>
        </p:nvSpPr>
        <p:spPr>
          <a:xfrm>
            <a:off x="3993393" y="4267200"/>
            <a:ext cx="1051892" cy="523220"/>
          </a:xfrm>
          <a:prstGeom prst="rect">
            <a:avLst/>
          </a:prstGeom>
          <a:noFill/>
        </p:spPr>
        <p:txBody>
          <a:bodyPr wrap="square" rtlCol="0">
            <a:spAutoFit/>
          </a:bodyPr>
          <a:lstStyle/>
          <a:p>
            <a:r>
              <a:rPr lang="en-US" sz="2800" dirty="0" smtClean="0"/>
              <a:t>33%</a:t>
            </a:r>
            <a:endParaRPr lang="en-US" sz="2800" dirty="0"/>
          </a:p>
        </p:txBody>
      </p:sp>
      <p:sp>
        <p:nvSpPr>
          <p:cNvPr id="26" name="TextBox 25"/>
          <p:cNvSpPr txBox="1"/>
          <p:nvPr/>
        </p:nvSpPr>
        <p:spPr>
          <a:xfrm>
            <a:off x="2782010" y="2906499"/>
            <a:ext cx="838200" cy="523220"/>
          </a:xfrm>
          <a:prstGeom prst="rect">
            <a:avLst/>
          </a:prstGeom>
          <a:noFill/>
        </p:spPr>
        <p:txBody>
          <a:bodyPr wrap="square" rtlCol="0">
            <a:spAutoFit/>
          </a:bodyPr>
          <a:lstStyle/>
          <a:p>
            <a:r>
              <a:rPr lang="en-US" sz="2800" dirty="0" smtClean="0"/>
              <a:t>8%</a:t>
            </a:r>
            <a:endParaRPr lang="en-US" sz="2800" dirty="0"/>
          </a:p>
        </p:txBody>
      </p:sp>
      <p:sp>
        <p:nvSpPr>
          <p:cNvPr id="23" name="Rectangle 22"/>
          <p:cNvSpPr/>
          <p:nvPr/>
        </p:nvSpPr>
        <p:spPr>
          <a:xfrm>
            <a:off x="3352700" y="5878698"/>
            <a:ext cx="2861335" cy="369332"/>
          </a:xfrm>
          <a:prstGeom prst="rect">
            <a:avLst/>
          </a:prstGeom>
        </p:spPr>
        <p:txBody>
          <a:bodyPr wrap="square">
            <a:spAutoFit/>
          </a:bodyPr>
          <a:lstStyle/>
          <a:p>
            <a:r>
              <a:rPr lang="en-US" dirty="0" err="1" smtClean="0"/>
              <a:t>Arvapally</a:t>
            </a:r>
            <a:r>
              <a:rPr lang="en-US" dirty="0" smtClean="0"/>
              <a:t> et al, 2012</a:t>
            </a:r>
            <a:r>
              <a:rPr lang="he-IL" dirty="0"/>
              <a:t> </a:t>
            </a:r>
            <a:endParaRPr lang="en-US" dirty="0"/>
          </a:p>
        </p:txBody>
      </p:sp>
    </p:spTree>
    <p:extLst>
      <p:ext uri="{BB962C8B-B14F-4D97-AF65-F5344CB8AC3E}">
        <p14:creationId xmlns:p14="http://schemas.microsoft.com/office/powerpoint/2010/main" val="84157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2" grpId="0" animBg="1"/>
      <p:bldP spid="17" grpId="0"/>
      <p:bldP spid="25" grpId="0"/>
      <p:bldP spid="26"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en-US" b="1" dirty="0" smtClean="0"/>
              <a:t>Argumentation Theory?</a:t>
            </a:r>
            <a:br>
              <a:rPr lang="en-US" b="1" dirty="0" smtClean="0"/>
            </a:br>
            <a:r>
              <a:rPr lang="en-US" b="1" dirty="0" smtClean="0"/>
              <a:t>Transcription of Real Discussions</a:t>
            </a:r>
            <a:endParaRPr lang="he-IL" b="1" dirty="0"/>
          </a:p>
        </p:txBody>
      </p:sp>
      <p:sp>
        <p:nvSpPr>
          <p:cNvPr id="3" name="Content Placeholder 2"/>
          <p:cNvSpPr>
            <a:spLocks noGrp="1"/>
          </p:cNvSpPr>
          <p:nvPr>
            <p:ph sz="quarter" idx="1"/>
          </p:nvPr>
        </p:nvSpPr>
        <p:spPr/>
        <p:txBody>
          <a:bodyPr>
            <a:normAutofit/>
          </a:bodyPr>
          <a:lstStyle/>
          <a:p>
            <a:pPr algn="l" rtl="0"/>
            <a:r>
              <a:rPr lang="en-US" dirty="0" smtClean="0"/>
              <a:t>Penn </a:t>
            </a:r>
            <a:r>
              <a:rPr lang="en-US" dirty="0" err="1" smtClean="0"/>
              <a:t>TreeBank</a:t>
            </a:r>
            <a:r>
              <a:rPr lang="en-US" dirty="0" smtClean="0"/>
              <a:t> Project (1995) conversation database:</a:t>
            </a:r>
          </a:p>
          <a:p>
            <a:pPr lvl="1" algn="l" rtl="0"/>
            <a:r>
              <a:rPr lang="en-US" dirty="0" smtClean="0"/>
              <a:t>CAPITAL PUNISHMENT (33)</a:t>
            </a:r>
          </a:p>
          <a:p>
            <a:pPr lvl="1" algn="l" rtl="0"/>
            <a:r>
              <a:rPr lang="en-US" dirty="0" smtClean="0"/>
              <a:t>TRIAL </a:t>
            </a:r>
            <a:r>
              <a:rPr lang="en-US" dirty="0"/>
              <a:t>BY </a:t>
            </a:r>
            <a:r>
              <a:rPr lang="en-US" dirty="0" smtClean="0"/>
              <a:t>JURY (31)</a:t>
            </a:r>
          </a:p>
        </p:txBody>
      </p:sp>
      <p:pic>
        <p:nvPicPr>
          <p:cNvPr id="5122" name="Picture 2" descr="https://encrypted-tbn2.gstatic.com/images?q=tbn:ANd9GcTlxOhw1LV2Uk_rXYb7yD7DixowNV-bwOloCEyg7sxOgIdyUr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581400"/>
            <a:ext cx="2695575" cy="169545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encrypted-tbn1.gstatic.com/images?q=tbn:ANd9GcQrXbe9yPQ3_sgGw-6mOOl1w-zx2Ho_8bxkmembBY_4bxc7yVP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897524"/>
            <a:ext cx="2105025" cy="2171701"/>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4495800" y="4258817"/>
            <a:ext cx="1828800" cy="742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6" name="Picture 6" descr="https://encrypted-tbn2.gstatic.com/images?q=tbn:ANd9GcQ_LjDaZG5Ip7MNSZRmWKPXnoGTfxk0nhODBOa0Lo3tnH6mDkVXa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2667000"/>
            <a:ext cx="2286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6549" y="5498226"/>
            <a:ext cx="4275529" cy="461665"/>
          </a:xfrm>
          <a:prstGeom prst="rect">
            <a:avLst/>
          </a:prstGeom>
          <a:noFill/>
        </p:spPr>
        <p:txBody>
          <a:bodyPr wrap="none" rtlCol="0">
            <a:spAutoFit/>
          </a:bodyPr>
          <a:lstStyle/>
          <a:p>
            <a:r>
              <a:rPr lang="en-US" sz="2400" dirty="0" smtClean="0"/>
              <a:t>Less than 30% were justified. </a:t>
            </a:r>
            <a:endParaRPr lang="en-US" sz="2400" dirty="0"/>
          </a:p>
        </p:txBody>
      </p:sp>
    </p:spTree>
    <p:extLst>
      <p:ext uri="{BB962C8B-B14F-4D97-AF65-F5344CB8AC3E}">
        <p14:creationId xmlns:p14="http://schemas.microsoft.com/office/powerpoint/2010/main" val="144409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514600" y="1828800"/>
            <a:ext cx="8229600" cy="4389120"/>
          </a:xfrm>
        </p:spPr>
        <p:txBody>
          <a:bodyPr>
            <a:normAutofit/>
          </a:bodyPr>
          <a:lstStyle/>
          <a:p>
            <a:pPr marL="0" indent="0" algn="l" rtl="0">
              <a:buNone/>
            </a:pPr>
            <a:endParaRPr lang="en-US" dirty="0"/>
          </a:p>
          <a:p>
            <a:pPr marL="365760" lvl="1" indent="0" algn="l" rtl="0">
              <a:buNone/>
            </a:pPr>
            <a:endParaRPr lang="en-US" dirty="0" smtClean="0"/>
          </a:p>
          <a:p>
            <a:pPr lvl="1" algn="l" rtl="0"/>
            <a:endParaRPr lang="he-IL" dirty="0"/>
          </a:p>
        </p:txBody>
      </p:sp>
      <p:sp>
        <p:nvSpPr>
          <p:cNvPr id="5" name="Rectangle 4"/>
          <p:cNvSpPr/>
          <p:nvPr/>
        </p:nvSpPr>
        <p:spPr>
          <a:xfrm>
            <a:off x="761999" y="4876800"/>
            <a:ext cx="7585867" cy="923330"/>
          </a:xfrm>
          <a:prstGeom prst="rect">
            <a:avLst/>
          </a:prstGeom>
        </p:spPr>
        <p:txBody>
          <a:bodyPr wrap="square">
            <a:spAutoFit/>
          </a:bodyPr>
          <a:lstStyle/>
          <a:p>
            <a:r>
              <a:rPr lang="en-US" dirty="0"/>
              <a:t>Given 5 choices of a </a:t>
            </a:r>
            <a:r>
              <a:rPr lang="en-US" dirty="0" smtClean="0"/>
              <a:t>subject, </a:t>
            </a:r>
            <a:r>
              <a:rPr lang="en-US" dirty="0"/>
              <a:t>calculate the average of each feature, and predict the 6</a:t>
            </a:r>
            <a:r>
              <a:rPr lang="en-US" baseline="30000" dirty="0"/>
              <a:t>th</a:t>
            </a:r>
            <a:r>
              <a:rPr lang="en-US" dirty="0"/>
              <a:t> one. </a:t>
            </a:r>
          </a:p>
          <a:p>
            <a:pPr lvl="2"/>
            <a:endParaRPr lang="en-US" dirty="0"/>
          </a:p>
        </p:txBody>
      </p:sp>
      <p:sp>
        <p:nvSpPr>
          <p:cNvPr id="7" name="כותרת 1"/>
          <p:cNvSpPr txBox="1">
            <a:spLocks/>
          </p:cNvSpPr>
          <p:nvPr/>
        </p:nvSpPr>
        <p:spPr>
          <a:xfrm>
            <a:off x="457200" y="704088"/>
            <a:ext cx="8458200" cy="1143000"/>
          </a:xfrm>
          <a:prstGeom prst="rect">
            <a:avLst/>
          </a:prstGeom>
        </p:spPr>
        <p:txBody>
          <a:bodyPr vert="horz" lIns="0" rIns="0" bIns="0" anchor="b">
            <a:noAutofit/>
          </a:bodyPr>
          <a:lstStyle>
            <a:lvl1pPr algn="l" rtl="1" eaLnBrk="1" latinLnBrk="0" hangingPunct="1">
              <a:spcBef>
                <a:spcPct val="0"/>
              </a:spcBef>
              <a:buNone/>
              <a:defRPr kumimoji="0" sz="5000" b="0" kern="1200">
                <a:ln>
                  <a:noFill/>
                </a:ln>
                <a:solidFill>
                  <a:schemeClr val="tx2"/>
                </a:solidFill>
                <a:effectLst/>
                <a:latin typeface="+mj-lt"/>
                <a:ea typeface="+mj-ea"/>
                <a:cs typeface="+mj-cs"/>
              </a:defRPr>
            </a:lvl1pPr>
          </a:lstStyle>
          <a:p>
            <a:pPr rtl="0" fontAlgn="auto">
              <a:spcAft>
                <a:spcPts val="0"/>
              </a:spcAft>
            </a:pPr>
            <a:r>
              <a:rPr lang="en-US" sz="4400" b="1" dirty="0" smtClean="0"/>
              <a:t>Predicting Arguments</a:t>
            </a:r>
            <a:endParaRPr lang="he-IL" sz="4400" b="1" dirty="0"/>
          </a:p>
        </p:txBody>
      </p:sp>
      <p:sp>
        <p:nvSpPr>
          <p:cNvPr id="9" name="Footer Placeholder 8"/>
          <p:cNvSpPr>
            <a:spLocks noGrp="1"/>
          </p:cNvSpPr>
          <p:nvPr>
            <p:ph type="ftr" sz="quarter" idx="4294967295"/>
          </p:nvPr>
        </p:nvSpPr>
        <p:spPr>
          <a:xfrm>
            <a:off x="457200" y="6172200"/>
            <a:ext cx="7239000" cy="365125"/>
          </a:xfrm>
          <a:prstGeom prst="rect">
            <a:avLst/>
          </a:prstGeom>
        </p:spPr>
        <p:txBody>
          <a:bodyPr/>
          <a:lstStyle/>
          <a:p>
            <a:pPr>
              <a:defRPr/>
            </a:pPr>
            <a:r>
              <a:rPr lang="en-US" dirty="0" smtClean="0"/>
              <a:t>Rosenfeld and Kraus-  Providing Arguments in Discussions Based on the Prediction of Human (AAAI-15)</a:t>
            </a:r>
            <a:endParaRPr lang="en-US" dirty="0"/>
          </a:p>
        </p:txBody>
      </p:sp>
      <p:pic>
        <p:nvPicPr>
          <p:cNvPr id="1026" name="Picture 2" descr="C:\Users\user\Desktop\Bar-Ilan\Publications\Argumetntation\AAAI 2015 Accepted\Pict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191327"/>
            <a:ext cx="7433467"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9478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i="1" u="sng" dirty="0" smtClean="0"/>
              <a:t>Role</a:t>
            </a:r>
            <a:r>
              <a:rPr lang="en-US" dirty="0"/>
              <a:t> </a:t>
            </a:r>
            <a:r>
              <a:rPr lang="en-US" dirty="0" smtClean="0"/>
              <a:t>of </a:t>
            </a:r>
            <a:r>
              <a:rPr lang="en-US" dirty="0"/>
              <a:t>the </a:t>
            </a:r>
            <a:r>
              <a:rPr lang="en-US" dirty="0" smtClean="0"/>
              <a:t>prediction agent</a:t>
            </a:r>
            <a:endParaRPr lang="en-US" dirty="0"/>
          </a:p>
        </p:txBody>
      </p:sp>
      <p:sp>
        <p:nvSpPr>
          <p:cNvPr id="3" name="Content Placeholder 2"/>
          <p:cNvSpPr>
            <a:spLocks noGrp="1"/>
          </p:cNvSpPr>
          <p:nvPr>
            <p:ph idx="1"/>
          </p:nvPr>
        </p:nvSpPr>
        <p:spPr/>
        <p:txBody>
          <a:bodyPr/>
          <a:lstStyle/>
          <a:p>
            <a:pPr marL="0" indent="0" algn="l" rtl="0">
              <a:buNone/>
            </a:pPr>
            <a:endParaRPr lang="en-US" dirty="0"/>
          </a:p>
          <a:p>
            <a:pPr algn="l" rtl="0"/>
            <a:r>
              <a:rPr lang="en-US" dirty="0" smtClean="0"/>
              <a:t>Cooperative</a:t>
            </a:r>
          </a:p>
          <a:p>
            <a:pPr algn="l" rtl="0"/>
            <a:r>
              <a:rPr lang="en-US" dirty="0" smtClean="0"/>
              <a:t>Adversarial</a:t>
            </a:r>
          </a:p>
          <a:p>
            <a:pPr algn="l" rtl="0"/>
            <a:r>
              <a:rPr lang="en-US" dirty="0" smtClean="0"/>
              <a:t>Partially Conflicting</a:t>
            </a:r>
            <a:endParaRPr lang="he-IL" dirty="0"/>
          </a:p>
        </p:txBody>
      </p:sp>
    </p:spTree>
    <p:extLst>
      <p:ext uri="{BB962C8B-B14F-4D97-AF65-F5344CB8AC3E}">
        <p14:creationId xmlns:p14="http://schemas.microsoft.com/office/powerpoint/2010/main" val="151873946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t>Culture based?</a:t>
            </a:r>
            <a:endParaRPr lang="he-IL" sz="4400" b="1" dirty="0"/>
          </a:p>
        </p:txBody>
      </p:sp>
      <p:sp>
        <p:nvSpPr>
          <p:cNvPr id="3" name="Content Placeholder 2"/>
          <p:cNvSpPr>
            <a:spLocks noGrp="1"/>
          </p:cNvSpPr>
          <p:nvPr>
            <p:ph sz="quarter" idx="1"/>
          </p:nvPr>
        </p:nvSpPr>
        <p:spPr/>
        <p:txBody>
          <a:bodyPr/>
          <a:lstStyle/>
          <a:p>
            <a:pPr lvl="1" algn="l" rtl="0"/>
            <a:r>
              <a:rPr lang="en-US" dirty="0" smtClean="0">
                <a:latin typeface="Times New Roman" panose="02020603050405020304" pitchFamily="18" charset="0"/>
                <a:cs typeface="Times New Roman" panose="02020603050405020304" pitchFamily="18" charset="0"/>
              </a:rPr>
              <a:t>78 Computer Science students.</a:t>
            </a:r>
          </a:p>
          <a:p>
            <a:pPr lvl="2" algn="l" rtl="0"/>
            <a:r>
              <a:rPr lang="en-US" dirty="0" smtClean="0">
                <a:latin typeface="Times New Roman" panose="02020603050405020304" pitchFamily="18" charset="0"/>
                <a:cs typeface="Times New Roman" panose="02020603050405020304" pitchFamily="18" charset="0"/>
              </a:rPr>
              <a:t> CS-77</a:t>
            </a:r>
            <a:r>
              <a:rPr lang="en-US" dirty="0">
                <a:latin typeface="Times New Roman" panose="02020603050405020304" pitchFamily="18" charset="0"/>
                <a:cs typeface="Times New Roman" panose="02020603050405020304" pitchFamily="18" charset="0"/>
              </a:rPr>
              <a:t>% &gt; </a:t>
            </a:r>
            <a:r>
              <a:rPr lang="en-US" dirty="0" smtClean="0">
                <a:latin typeface="Times New Roman" panose="02020603050405020304" pitchFamily="18" charset="0"/>
                <a:cs typeface="Times New Roman" panose="02020603050405020304" pitchFamily="18" charset="0"/>
              </a:rPr>
              <a:t>AMT 72%</a:t>
            </a:r>
          </a:p>
          <a:p>
            <a:pPr lvl="1" algn="l" rtl="0"/>
            <a:r>
              <a:rPr lang="en-US" b="1" u="sng" dirty="0" smtClean="0">
                <a:latin typeface="Times New Roman" panose="02020603050405020304" pitchFamily="18" charset="0"/>
                <a:cs typeface="Times New Roman" panose="02020603050405020304" pitchFamily="18" charset="0"/>
              </a:rPr>
              <a:t>Exactly the same </a:t>
            </a:r>
            <a:r>
              <a:rPr lang="en-US" b="1" u="sng" dirty="0">
                <a:latin typeface="Times New Roman" panose="02020603050405020304" pitchFamily="18" charset="0"/>
                <a:cs typeface="Times New Roman" panose="02020603050405020304" pitchFamily="18" charset="0"/>
              </a:rPr>
              <a:t>features as </a:t>
            </a:r>
            <a:r>
              <a:rPr lang="en-US" b="1" u="sng" dirty="0" smtClean="0">
                <a:latin typeface="Times New Roman" panose="02020603050405020304" pitchFamily="18" charset="0"/>
                <a:cs typeface="Times New Roman" panose="02020603050405020304" pitchFamily="18" charset="0"/>
              </a:rPr>
              <a:t>AMT.</a:t>
            </a:r>
          </a:p>
          <a:p>
            <a:pPr lvl="1" algn="l" rtl="0"/>
            <a:r>
              <a:rPr lang="en-US" b="1" u="sng" dirty="0" smtClean="0">
                <a:latin typeface="Times New Roman" panose="02020603050405020304" pitchFamily="18" charset="0"/>
                <a:cs typeface="Times New Roman" panose="02020603050405020304" pitchFamily="18" charset="0"/>
              </a:rPr>
              <a:t>Can learn from one and predict to the other.</a:t>
            </a:r>
          </a:p>
          <a:p>
            <a:pPr lvl="3" algn="l" rtl="0"/>
            <a:endParaRPr lang="en-US" b="1" u="sng" dirty="0" smtClean="0">
              <a:latin typeface="Times New Roman" panose="02020603050405020304" pitchFamily="18" charset="0"/>
              <a:cs typeface="Times New Roman" panose="02020603050405020304" pitchFamily="18" charset="0"/>
            </a:endParaRPr>
          </a:p>
          <a:p>
            <a:pPr lvl="3" algn="l" rtl="0"/>
            <a:endParaRPr lang="en-US" b="1" u="sng" dirty="0" smtClean="0"/>
          </a:p>
          <a:p>
            <a:pPr lvl="2" algn="l" rtl="0"/>
            <a:endParaRPr lang="he-IL" dirty="0"/>
          </a:p>
        </p:txBody>
      </p:sp>
      <p:pic>
        <p:nvPicPr>
          <p:cNvPr id="5" name="Picture 2" descr="http://upload.wikimedia.org/wikipedia/commons/thumb/d/d4/Flag_of_Israel.svg/250px-Flag_of_Israel.svg.png"/>
          <p:cNvPicPr>
            <a:picLocks noChangeAspect="1" noChangeArrowheads="1"/>
          </p:cNvPicPr>
          <p:nvPr/>
        </p:nvPicPr>
        <p:blipFill rotWithShape="1">
          <a:blip r:embed="rId3">
            <a:extLst>
              <a:ext uri="{28A0092B-C50C-407E-A947-70E740481C1C}">
                <a14:useLocalDpi xmlns:a14="http://schemas.microsoft.com/office/drawing/2010/main" val="0"/>
              </a:ext>
            </a:extLst>
          </a:blip>
          <a:srcRect t="11644" b="9278"/>
          <a:stretch/>
        </p:blipFill>
        <p:spPr bwMode="auto">
          <a:xfrm>
            <a:off x="118241" y="4114800"/>
            <a:ext cx="2777175" cy="1844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4" descr="https://encrypted-tbn0.gstatic.com/images?q=tbn:ANd9GcSJN67bY8RhMLuPLGgSIPBIc-Zq_y-TOLg8NcdM_x2xuQlcX12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286" y="4114800"/>
            <a:ext cx="2771889" cy="18445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Footer Placeholder 8"/>
          <p:cNvSpPr>
            <a:spLocks noGrp="1"/>
          </p:cNvSpPr>
          <p:nvPr>
            <p:ph type="ftr" sz="quarter" idx="4294967295"/>
          </p:nvPr>
        </p:nvSpPr>
        <p:spPr>
          <a:xfrm>
            <a:off x="457200" y="6172200"/>
            <a:ext cx="7239000" cy="365125"/>
          </a:xfrm>
          <a:prstGeom prst="rect">
            <a:avLst/>
          </a:prstGeom>
        </p:spPr>
        <p:txBody>
          <a:bodyPr/>
          <a:lstStyle/>
          <a:p>
            <a:pPr>
              <a:defRPr/>
            </a:pPr>
            <a:r>
              <a:rPr lang="en-US" dirty="0" smtClean="0"/>
              <a:t>Rosenfeld and Kraus-  Providing Arguments in Discussions Based on the Prediction of Human (AAAI-15)</a:t>
            </a:r>
            <a:endParaRPr lang="en-US" dirty="0"/>
          </a:p>
        </p:txBody>
      </p:sp>
    </p:spTree>
    <p:extLst>
      <p:ext uri="{BB962C8B-B14F-4D97-AF65-F5344CB8AC3E}">
        <p14:creationId xmlns:p14="http://schemas.microsoft.com/office/powerpoint/2010/main" val="48862988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Transcription of Real Discussions</a:t>
            </a:r>
            <a:endParaRPr lang="he-IL" dirty="0"/>
          </a:p>
        </p:txBody>
      </p:sp>
      <p:sp>
        <p:nvSpPr>
          <p:cNvPr id="3" name="Content Placeholder 2"/>
          <p:cNvSpPr>
            <a:spLocks noGrp="1"/>
          </p:cNvSpPr>
          <p:nvPr>
            <p:ph sz="quarter" idx="1"/>
          </p:nvPr>
        </p:nvSpPr>
        <p:spPr/>
        <p:txBody>
          <a:bodyPr>
            <a:normAutofit/>
          </a:bodyPr>
          <a:lstStyle/>
          <a:p>
            <a:pPr algn="l" rtl="0"/>
            <a:r>
              <a:rPr lang="en-US" dirty="0" smtClean="0"/>
              <a:t>Capital punishment: </a:t>
            </a:r>
          </a:p>
          <a:p>
            <a:pPr lvl="1" algn="l" rtl="0"/>
            <a:r>
              <a:rPr lang="en-US" dirty="0" smtClean="0"/>
              <a:t>33 examples,  AF of 33 nodes</a:t>
            </a:r>
          </a:p>
          <a:p>
            <a:pPr algn="l" rtl="0"/>
            <a:r>
              <a:rPr lang="en-US" dirty="0" smtClean="0"/>
              <a:t>Trial by jury</a:t>
            </a:r>
          </a:p>
          <a:p>
            <a:pPr lvl="1" algn="l" rtl="0"/>
            <a:r>
              <a:rPr lang="en-US" dirty="0" smtClean="0"/>
              <a:t>31 examples, AF of 26 nodes</a:t>
            </a:r>
          </a:p>
          <a:p>
            <a:pPr algn="l" rtl="0"/>
            <a:endParaRPr lang="en-US" i="1" u="sng" dirty="0" smtClean="0"/>
          </a:p>
          <a:p>
            <a:pPr algn="l" rtl="0"/>
            <a:r>
              <a:rPr lang="en-US" i="1" u="sng" dirty="0" smtClean="0"/>
              <a:t>All</a:t>
            </a:r>
            <a:r>
              <a:rPr lang="en-US" dirty="0" smtClean="0"/>
              <a:t> arguments appeared in 4-6 examples</a:t>
            </a:r>
          </a:p>
          <a:p>
            <a:pPr lvl="1" algn="l" rtl="0"/>
            <a:endParaRPr lang="en-US" dirty="0" smtClean="0"/>
          </a:p>
          <a:p>
            <a:pPr lvl="1" algn="l" rtl="0"/>
            <a:endParaRPr lang="en-US" dirty="0" smtClean="0"/>
          </a:p>
        </p:txBody>
      </p:sp>
      <p:sp>
        <p:nvSpPr>
          <p:cNvPr id="7" name="Footer Placeholder 6"/>
          <p:cNvSpPr>
            <a:spLocks noGrp="1"/>
          </p:cNvSpPr>
          <p:nvPr>
            <p:ph type="ftr" sz="quarter" idx="4294967295"/>
          </p:nvPr>
        </p:nvSpPr>
        <p:spPr>
          <a:xfrm>
            <a:off x="457200" y="6096000"/>
            <a:ext cx="7239000" cy="365125"/>
          </a:xfrm>
          <a:prstGeom prst="rect">
            <a:avLst/>
          </a:prstGeom>
        </p:spPr>
        <p:txBody>
          <a:bodyPr/>
          <a:lstStyle/>
          <a:p>
            <a:pPr>
              <a:defRPr/>
            </a:pPr>
            <a:r>
              <a:rPr lang="en-US" dirty="0" smtClean="0"/>
              <a:t>Rosenfeld and Kraus-  Providing Arguments in Discussions Based on the Prediction of Human (AAAI-15)</a:t>
            </a:r>
            <a:endParaRPr lang="en-US" dirty="0"/>
          </a:p>
        </p:txBody>
      </p:sp>
    </p:spTree>
    <p:extLst>
      <p:ext uri="{BB962C8B-B14F-4D97-AF65-F5344CB8AC3E}">
        <p14:creationId xmlns:p14="http://schemas.microsoft.com/office/powerpoint/2010/main" val="236635161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500" b="1" dirty="0" smtClean="0"/>
              <a:t>Capital Punishment – Ranking</a:t>
            </a:r>
            <a:endParaRPr lang="he-IL" sz="4500" b="1" dirty="0"/>
          </a:p>
        </p:txBody>
      </p:sp>
      <p:sp>
        <p:nvSpPr>
          <p:cNvPr id="5" name="Content Placeholder 4"/>
          <p:cNvSpPr>
            <a:spLocks noGrp="1"/>
          </p:cNvSpPr>
          <p:nvPr>
            <p:ph idx="1"/>
          </p:nvPr>
        </p:nvSpPr>
        <p:spPr/>
        <p:txBody>
          <a:bodyPr/>
          <a:lstStyle/>
          <a:p>
            <a:endParaRPr lang="he-IL"/>
          </a:p>
        </p:txBody>
      </p:sp>
      <p:sp>
        <p:nvSpPr>
          <p:cNvPr id="8" name="Footer Placeholder 7"/>
          <p:cNvSpPr>
            <a:spLocks noGrp="1"/>
          </p:cNvSpPr>
          <p:nvPr>
            <p:ph type="ftr" sz="quarter" idx="4294967295"/>
          </p:nvPr>
        </p:nvSpPr>
        <p:spPr>
          <a:xfrm>
            <a:off x="457200" y="6172200"/>
            <a:ext cx="7239000" cy="365125"/>
          </a:xfrm>
          <a:prstGeom prst="rect">
            <a:avLst/>
          </a:prstGeom>
        </p:spPr>
        <p:txBody>
          <a:bodyPr/>
          <a:lstStyle/>
          <a:p>
            <a:pPr>
              <a:defRPr/>
            </a:pPr>
            <a:r>
              <a:rPr lang="en-US" dirty="0" smtClean="0"/>
              <a:t>Rosenfeld and Kraus-  Providing Arguments in Discussions Based on the Prediction of Human (AAAI-15)</a:t>
            </a:r>
            <a:endParaRPr lang="en-US" dirty="0"/>
          </a:p>
        </p:txBody>
      </p:sp>
      <p:pic>
        <p:nvPicPr>
          <p:cNvPr id="2050" name="Picture 2" descr="C:\Users\user\Desktop\Bar-Ilan\Publications\Argumetntation\AAAI 2015 Accepted\Pictur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852613"/>
            <a:ext cx="9437358" cy="4471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46445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Dating </a:t>
            </a:r>
            <a:endParaRPr lang="he-IL" dirty="0"/>
          </a:p>
        </p:txBody>
      </p:sp>
      <p:sp>
        <p:nvSpPr>
          <p:cNvPr id="3" name="Content Placeholder 2"/>
          <p:cNvSpPr>
            <a:spLocks noGrp="1"/>
          </p:cNvSpPr>
          <p:nvPr>
            <p:ph idx="1"/>
          </p:nvPr>
        </p:nvSpPr>
        <p:spPr/>
        <p:txBody>
          <a:bodyPr/>
          <a:lstStyle/>
          <a:p>
            <a:pPr algn="l" rtl="0"/>
            <a:r>
              <a:rPr lang="en-US" dirty="0" smtClean="0"/>
              <a:t>Predict a reciprocal </a:t>
            </a:r>
            <a:r>
              <a:rPr lang="en-US" dirty="0"/>
              <a:t>interaction between users </a:t>
            </a:r>
            <a:endParaRPr lang="en-US" dirty="0" smtClean="0"/>
          </a:p>
          <a:p>
            <a:pPr lvl="1" algn="l" rtl="0"/>
            <a:r>
              <a:rPr lang="en-US" dirty="0" smtClean="0"/>
              <a:t>A messages B </a:t>
            </a:r>
          </a:p>
          <a:p>
            <a:pPr marL="393192" lvl="1" indent="0" algn="l" rtl="0">
              <a:buNone/>
            </a:pPr>
            <a:r>
              <a:rPr lang="en-US" i="1" u="sng" dirty="0" smtClean="0"/>
              <a:t>AND</a:t>
            </a:r>
          </a:p>
          <a:p>
            <a:pPr lvl="1" algn="l" rtl="0"/>
            <a:r>
              <a:rPr lang="en-US" dirty="0" smtClean="0"/>
              <a:t>B messages A back.</a:t>
            </a:r>
          </a:p>
          <a:p>
            <a:pPr algn="l" rtl="0"/>
            <a:r>
              <a:rPr lang="en-US" dirty="0" smtClean="0"/>
              <a:t>Recommendation System methods.</a:t>
            </a:r>
          </a:p>
          <a:p>
            <a:pPr algn="l" rtl="0"/>
            <a:r>
              <a:rPr lang="en-US" sz="2400" dirty="0" smtClean="0"/>
              <a:t>“Males </a:t>
            </a:r>
            <a:r>
              <a:rPr lang="en-US" sz="2400" dirty="0"/>
              <a:t>tend to be focused on their own interest and oblivious towards their attractiveness to potential dates, while females are more conscientious to their own attractiveness to the other side of the line</a:t>
            </a:r>
            <a:r>
              <a:rPr lang="en-US" sz="2400" dirty="0" smtClean="0"/>
              <a:t>".</a:t>
            </a:r>
          </a:p>
        </p:txBody>
      </p:sp>
      <p:sp>
        <p:nvSpPr>
          <p:cNvPr id="4" name="Rectangle 3"/>
          <p:cNvSpPr/>
          <p:nvPr/>
        </p:nvSpPr>
        <p:spPr>
          <a:xfrm>
            <a:off x="228600" y="6019800"/>
            <a:ext cx="8305800" cy="646331"/>
          </a:xfrm>
          <a:prstGeom prst="rect">
            <a:avLst/>
          </a:prstGeom>
        </p:spPr>
        <p:txBody>
          <a:bodyPr wrap="square">
            <a:spAutoFit/>
          </a:bodyPr>
          <a:lstStyle/>
          <a:p>
            <a:r>
              <a:rPr lang="en-US" dirty="0"/>
              <a:t>Xia, Peng, et al. "Reciprocal recommendation system for online dating." </a:t>
            </a:r>
            <a:r>
              <a:rPr lang="en-US" i="1" dirty="0" smtClean="0"/>
              <a:t>Advances </a:t>
            </a:r>
            <a:r>
              <a:rPr lang="en-US" i="1" dirty="0"/>
              <a:t>in Social Networks Analysis and Mining 2015</a:t>
            </a:r>
            <a:r>
              <a:rPr lang="en-US" dirty="0"/>
              <a:t>. ACM, 2015.‏</a:t>
            </a:r>
            <a:endParaRPr lang="he-IL" dirty="0"/>
          </a:p>
        </p:txBody>
      </p:sp>
      <p:pic>
        <p:nvPicPr>
          <p:cNvPr id="13314" name="Picture 2" descr="תוצאת תמונה עבור ‪DAT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4872" y="2451100"/>
            <a:ext cx="2944928"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47780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Rehabilitation Agents</a:t>
            </a:r>
            <a:endParaRPr lang="he-IL" dirty="0"/>
          </a:p>
        </p:txBody>
      </p:sp>
      <p:sp>
        <p:nvSpPr>
          <p:cNvPr id="3" name="Content Placeholder 2"/>
          <p:cNvSpPr>
            <a:spLocks noGrp="1"/>
          </p:cNvSpPr>
          <p:nvPr>
            <p:ph idx="1"/>
          </p:nvPr>
        </p:nvSpPr>
        <p:spPr/>
        <p:txBody>
          <a:bodyPr/>
          <a:lstStyle/>
          <a:p>
            <a:endParaRPr lang="he-IL"/>
          </a:p>
        </p:txBody>
      </p:sp>
    </p:spTree>
    <p:extLst>
      <p:ext uri="{BB962C8B-B14F-4D97-AF65-F5344CB8AC3E}">
        <p14:creationId xmlns:p14="http://schemas.microsoft.com/office/powerpoint/2010/main" val="164650082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title"/>
          </p:nvPr>
        </p:nvSpPr>
        <p:spPr/>
        <p:txBody>
          <a:bodyPr/>
          <a:lstStyle/>
          <a:p>
            <a:r>
              <a:rPr lang="en-US" altLang="en-US" dirty="0" smtClean="0"/>
              <a:t>  </a:t>
            </a:r>
          </a:p>
        </p:txBody>
      </p:sp>
      <p:sp>
        <p:nvSpPr>
          <p:cNvPr id="37891" name="Content Placeholder 4"/>
          <p:cNvSpPr>
            <a:spLocks noGrp="1"/>
          </p:cNvSpPr>
          <p:nvPr>
            <p:ph idx="1"/>
          </p:nvPr>
        </p:nvSpPr>
        <p:spPr/>
        <p:txBody>
          <a:bodyPr/>
          <a:lstStyle/>
          <a:p>
            <a:endParaRPr lang="en-US" altLang="en-US" smtClean="0"/>
          </a:p>
        </p:txBody>
      </p:sp>
      <p:pic>
        <p:nvPicPr>
          <p:cNvPr id="37892" name="Picture 2"/>
          <p:cNvPicPr>
            <a:picLocks noChangeAspect="1" noChangeArrowheads="1"/>
          </p:cNvPicPr>
          <p:nvPr/>
        </p:nvPicPr>
        <p:blipFill>
          <a:blip r:embed="rId2">
            <a:extLst>
              <a:ext uri="{28A0092B-C50C-407E-A947-70E740481C1C}">
                <a14:useLocalDpi xmlns:a14="http://schemas.microsoft.com/office/drawing/2010/main" val="0"/>
              </a:ext>
            </a:extLst>
          </a:blip>
          <a:srcRect l="17644" t="37997" r="18304" b="3905"/>
          <a:stretch>
            <a:fillRect/>
          </a:stretch>
        </p:blipFill>
        <p:spPr bwMode="auto">
          <a:xfrm>
            <a:off x="385763" y="836612"/>
            <a:ext cx="8694737" cy="6021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תמונה 10"/>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8134" r="47314" b="38411"/>
          <a:stretch/>
        </p:blipFill>
        <p:spPr>
          <a:xfrm>
            <a:off x="3479017" y="111002"/>
            <a:ext cx="2508228" cy="653702"/>
          </a:xfrm>
          <a:prstGeom prst="rect">
            <a:avLst/>
          </a:prstGeom>
        </p:spPr>
      </p:pic>
      <p:pic>
        <p:nvPicPr>
          <p:cNvPr id="6" name="Picture 12" descr="https://encrypted-tbn3.gstatic.com/images?q=tbn:ANd9GcTOJEMaSqLLgowsmAd4YRgdHGANpj5pMTGO08I5N5gsdD9ypUZU4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7078" y="2895600"/>
            <a:ext cx="184467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36"/>
          <p:cNvSpPr txBox="1">
            <a:spLocks noChangeArrowheads="1"/>
          </p:cNvSpPr>
          <p:nvPr/>
        </p:nvSpPr>
        <p:spPr bwMode="auto">
          <a:xfrm>
            <a:off x="1342231" y="4953000"/>
            <a:ext cx="6781800" cy="707886"/>
          </a:xfrm>
          <a:prstGeom prst="rect">
            <a:avLst/>
          </a:prstGeom>
          <a:solidFill>
            <a:schemeClr val="bg1"/>
          </a:solidFill>
          <a:ln w="38100" cmpd="thickThin">
            <a:solidFill>
              <a:schemeClr val="tx1"/>
            </a:solidFill>
            <a:miter lim="800000"/>
            <a:headEnd/>
            <a:tailEnd/>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4000" b="1" dirty="0"/>
              <a:t>Automated Speech Therapist  </a:t>
            </a:r>
            <a:endParaRPr lang="en-US" altLang="en-US" sz="4000" dirty="0"/>
          </a:p>
        </p:txBody>
      </p:sp>
    </p:spTree>
    <p:extLst>
      <p:ext uri="{BB962C8B-B14F-4D97-AF65-F5344CB8AC3E}">
        <p14:creationId xmlns:p14="http://schemas.microsoft.com/office/powerpoint/2010/main" val="162527352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Adversary agents</a:t>
            </a:r>
            <a:endParaRPr lang="he-IL" dirty="0"/>
          </a:p>
        </p:txBody>
      </p:sp>
      <p:sp>
        <p:nvSpPr>
          <p:cNvPr id="3" name="Content Placeholder 2"/>
          <p:cNvSpPr>
            <a:spLocks noGrp="1"/>
          </p:cNvSpPr>
          <p:nvPr>
            <p:ph idx="1"/>
          </p:nvPr>
        </p:nvSpPr>
        <p:spPr/>
        <p:txBody>
          <a:bodyPr/>
          <a:lstStyle/>
          <a:p>
            <a:pPr algn="l" rtl="0"/>
            <a:endParaRPr lang="he-IL" dirty="0"/>
          </a:p>
        </p:txBody>
      </p:sp>
    </p:spTree>
    <p:extLst>
      <p:ext uri="{BB962C8B-B14F-4D97-AF65-F5344CB8AC3E}">
        <p14:creationId xmlns:p14="http://schemas.microsoft.com/office/powerpoint/2010/main" val="354059128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Games</a:t>
            </a:r>
            <a:endParaRPr lang="he-IL" dirty="0"/>
          </a:p>
        </p:txBody>
      </p:sp>
      <p:sp>
        <p:nvSpPr>
          <p:cNvPr id="3" name="Content Placeholder 2"/>
          <p:cNvSpPr>
            <a:spLocks noGrp="1"/>
          </p:cNvSpPr>
          <p:nvPr>
            <p:ph idx="1"/>
          </p:nvPr>
        </p:nvSpPr>
        <p:spPr/>
        <p:txBody>
          <a:bodyPr/>
          <a:lstStyle/>
          <a:p>
            <a:pPr algn="l" rtl="0"/>
            <a:r>
              <a:rPr lang="en-US" dirty="0" smtClean="0"/>
              <a:t>Predicting what strategy is most likely to explain the user’s move(s). </a:t>
            </a:r>
          </a:p>
          <a:p>
            <a:pPr algn="l" rtl="0"/>
            <a:endParaRPr lang="en-US" dirty="0"/>
          </a:p>
          <a:p>
            <a:pPr algn="l" rtl="0"/>
            <a:r>
              <a:rPr lang="en-US" dirty="0" smtClean="0"/>
              <a:t>Current work on predicting people’s actions in partial  information games.</a:t>
            </a:r>
          </a:p>
          <a:p>
            <a:pPr algn="l" rtl="0"/>
            <a:endParaRPr lang="he-IL" dirty="0"/>
          </a:p>
        </p:txBody>
      </p:sp>
      <p:sp>
        <p:nvSpPr>
          <p:cNvPr id="5" name="Rectangle 4"/>
          <p:cNvSpPr/>
          <p:nvPr/>
        </p:nvSpPr>
        <p:spPr>
          <a:xfrm>
            <a:off x="152400" y="6059269"/>
            <a:ext cx="8915400" cy="646331"/>
          </a:xfrm>
          <a:prstGeom prst="rect">
            <a:avLst/>
          </a:prstGeom>
        </p:spPr>
        <p:txBody>
          <a:bodyPr wrap="square">
            <a:spAutoFit/>
          </a:bodyPr>
          <a:lstStyle/>
          <a:p>
            <a:r>
              <a:rPr lang="en-US" dirty="0"/>
              <a:t>Brown, Rebecca, and Curry Guinn. "Developing game-playing agents that adapt to user strategies: A case study." </a:t>
            </a:r>
            <a:r>
              <a:rPr lang="en-US" i="1" dirty="0" smtClean="0"/>
              <a:t>IEEE </a:t>
            </a:r>
            <a:r>
              <a:rPr lang="en-US" i="1" dirty="0"/>
              <a:t>Symposium </a:t>
            </a:r>
            <a:r>
              <a:rPr lang="en-US" i="1" dirty="0" smtClean="0"/>
              <a:t>on</a:t>
            </a:r>
            <a:r>
              <a:rPr lang="en-US" i="1" dirty="0"/>
              <a:t> Intelligent Agents (IA), 2014</a:t>
            </a:r>
            <a:r>
              <a:rPr lang="en-US" dirty="0" smtClean="0"/>
              <a:t>.</a:t>
            </a:r>
            <a:r>
              <a:rPr lang="en-US" dirty="0"/>
              <a:t>‏</a:t>
            </a:r>
            <a:endParaRPr lang="he-IL" dirty="0"/>
          </a:p>
        </p:txBody>
      </p:sp>
    </p:spTree>
    <p:extLst>
      <p:ext uri="{BB962C8B-B14F-4D97-AF65-F5344CB8AC3E}">
        <p14:creationId xmlns:p14="http://schemas.microsoft.com/office/powerpoint/2010/main" val="400322165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Fraud Detection</a:t>
            </a:r>
            <a:endParaRPr lang="he-IL" dirty="0"/>
          </a:p>
        </p:txBody>
      </p:sp>
      <p:sp>
        <p:nvSpPr>
          <p:cNvPr id="4" name="Rectangle 3"/>
          <p:cNvSpPr/>
          <p:nvPr/>
        </p:nvSpPr>
        <p:spPr>
          <a:xfrm>
            <a:off x="228600" y="6135469"/>
            <a:ext cx="8991600" cy="646331"/>
          </a:xfrm>
          <a:prstGeom prst="rect">
            <a:avLst/>
          </a:prstGeom>
        </p:spPr>
        <p:txBody>
          <a:bodyPr wrap="square">
            <a:spAutoFit/>
          </a:bodyPr>
          <a:lstStyle/>
          <a:p>
            <a:r>
              <a:rPr lang="en-US" dirty="0" err="1"/>
              <a:t>Phua</a:t>
            </a:r>
            <a:r>
              <a:rPr lang="en-US" dirty="0"/>
              <a:t>, Clifton, et al. "A comprehensive survey of data mining-based fraud detection research." </a:t>
            </a:r>
            <a:r>
              <a:rPr lang="en-US" i="1" dirty="0" err="1"/>
              <a:t>arXiv</a:t>
            </a:r>
            <a:r>
              <a:rPr lang="en-US" i="1" dirty="0"/>
              <a:t> preprint arXiv:1009.6119</a:t>
            </a:r>
            <a:r>
              <a:rPr lang="en-US" dirty="0"/>
              <a:t> (2010).‏</a:t>
            </a:r>
            <a:endParaRPr lang="he-IL" dirty="0"/>
          </a:p>
        </p:txBody>
      </p:sp>
      <p:sp>
        <p:nvSpPr>
          <p:cNvPr id="5" name="Rectangle 4"/>
          <p:cNvSpPr/>
          <p:nvPr/>
        </p:nvSpPr>
        <p:spPr>
          <a:xfrm>
            <a:off x="228600" y="5489138"/>
            <a:ext cx="8458200" cy="646331"/>
          </a:xfrm>
          <a:prstGeom prst="rect">
            <a:avLst/>
          </a:prstGeom>
        </p:spPr>
        <p:txBody>
          <a:bodyPr wrap="square">
            <a:spAutoFit/>
          </a:bodyPr>
          <a:lstStyle/>
          <a:p>
            <a:r>
              <a:rPr lang="en-US" dirty="0"/>
              <a:t>Fawcett, Tom, and Foster Provost. "Adaptive fraud detection." </a:t>
            </a:r>
            <a:r>
              <a:rPr lang="en-US" i="1" dirty="0"/>
              <a:t>Data mining and knowledge discovery</a:t>
            </a:r>
            <a:r>
              <a:rPr lang="en-US" dirty="0"/>
              <a:t> 1.3 (1997): 291-316.‏</a:t>
            </a:r>
            <a:endParaRPr lang="he-IL" dirty="0"/>
          </a:p>
        </p:txBody>
      </p:sp>
      <p:grpSp>
        <p:nvGrpSpPr>
          <p:cNvPr id="6" name="Group 5"/>
          <p:cNvGrpSpPr/>
          <p:nvPr/>
        </p:nvGrpSpPr>
        <p:grpSpPr>
          <a:xfrm>
            <a:off x="2269865" y="3095582"/>
            <a:ext cx="1321597" cy="1310585"/>
            <a:chOff x="4013673" y="1895053"/>
            <a:chExt cx="1080000" cy="1080000"/>
          </a:xfrm>
        </p:grpSpPr>
        <p:sp>
          <p:nvSpPr>
            <p:cNvPr id="7" name="Oval 6"/>
            <p:cNvSpPr/>
            <p:nvPr/>
          </p:nvSpPr>
          <p:spPr>
            <a:xfrm>
              <a:off x="4462931" y="2333841"/>
              <a:ext cx="181484" cy="202424"/>
            </a:xfrm>
            <a:prstGeom prst="ellipse">
              <a:avLst/>
            </a:prstGeom>
            <a:solidFill>
              <a:srgbClr val="D52B1E"/>
            </a:solidFill>
            <a:ln w="12700" cap="flat" cmpd="sng" algn="ctr">
              <a:solidFill>
                <a:srgbClr val="4D4D4D"/>
              </a:solidFill>
              <a:prstDash val="solid"/>
            </a:ln>
            <a:effectLst/>
          </p:spPr>
          <p:txBody>
            <a:bodyPr rtlCol="0" anchor="ctr"/>
            <a:lstStyle/>
            <a:p>
              <a:pPr algn="ctr">
                <a:defRPr/>
              </a:pPr>
              <a:endParaRPr lang="en-US" kern="0" smtClean="0">
                <a:solidFill>
                  <a:srgbClr val="FFFFFF"/>
                </a:solidFill>
                <a:latin typeface="Verdana"/>
              </a:endParaRPr>
            </a:p>
          </p:txBody>
        </p:sp>
        <p:sp>
          <p:nvSpPr>
            <p:cNvPr id="8" name="Oval 7"/>
            <p:cNvSpPr/>
            <p:nvPr/>
          </p:nvSpPr>
          <p:spPr>
            <a:xfrm>
              <a:off x="4013673" y="1895053"/>
              <a:ext cx="1080000" cy="1080000"/>
            </a:xfrm>
            <a:prstGeom prst="ellipse">
              <a:avLst/>
            </a:prstGeom>
            <a:solidFill>
              <a:srgbClr val="3892D0"/>
            </a:solidFill>
            <a:ln w="127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kern="0" smtClean="0">
                <a:solidFill>
                  <a:srgbClr val="FFFFFF"/>
                </a:solidFill>
                <a:latin typeface="Verdana"/>
              </a:endParaRPr>
            </a:p>
          </p:txBody>
        </p:sp>
      </p:grpSp>
      <p:sp>
        <p:nvSpPr>
          <p:cNvPr id="9" name="Content Placeholder 7"/>
          <p:cNvSpPr txBox="1">
            <a:spLocks/>
          </p:cNvSpPr>
          <p:nvPr/>
        </p:nvSpPr>
        <p:spPr>
          <a:xfrm>
            <a:off x="726741" y="1895516"/>
            <a:ext cx="8695481" cy="3235325"/>
          </a:xfrm>
          <a:prstGeom prst="rect">
            <a:avLst/>
          </a:prstGeom>
        </p:spPr>
        <p:txBody>
          <a:bodyPr/>
          <a:lst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lvl="1" fontAlgn="auto">
              <a:spcAft>
                <a:spcPts val="0"/>
              </a:spcAft>
            </a:pPr>
            <a:endParaRPr lang="en-US" smtClean="0">
              <a:latin typeface="Architects Daughter" pitchFamily="2" charset="0"/>
            </a:endParaRPr>
          </a:p>
          <a:p>
            <a:pPr fontAlgn="auto">
              <a:spcAft>
                <a:spcPts val="0"/>
              </a:spcAft>
            </a:pPr>
            <a:endParaRPr lang="en-US" dirty="0"/>
          </a:p>
        </p:txBody>
      </p:sp>
      <p:pic>
        <p:nvPicPr>
          <p:cNvPr id="10" name="Picture 9" descr="Picture1.jpg"/>
          <p:cNvPicPr>
            <a:picLocks noChangeAspect="1"/>
          </p:cNvPicPr>
          <p:nvPr/>
        </p:nvPicPr>
        <p:blipFill>
          <a:blip r:embed="rId4" cstate="print"/>
          <a:stretch>
            <a:fillRect/>
          </a:stretch>
        </p:blipFill>
        <p:spPr>
          <a:xfrm>
            <a:off x="1967891" y="4802198"/>
            <a:ext cx="674065" cy="6080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feedback.jpg"/>
          <p:cNvPicPr>
            <a:picLocks noChangeAspect="1"/>
          </p:cNvPicPr>
          <p:nvPr/>
        </p:nvPicPr>
        <p:blipFill>
          <a:blip r:embed="rId5" cstate="print"/>
          <a:stretch>
            <a:fillRect/>
          </a:stretch>
        </p:blipFill>
        <p:spPr>
          <a:xfrm>
            <a:off x="2641956" y="1949752"/>
            <a:ext cx="1025903" cy="5779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p:cNvSpPr txBox="1"/>
          <p:nvPr/>
        </p:nvSpPr>
        <p:spPr>
          <a:xfrm>
            <a:off x="7225679" y="3054783"/>
            <a:ext cx="1171064" cy="338554"/>
          </a:xfrm>
          <a:prstGeom prst="rect">
            <a:avLst/>
          </a:prstGeom>
          <a:noFill/>
        </p:spPr>
        <p:txBody>
          <a:bodyPr wrap="square" rtlCol="0">
            <a:spAutoFit/>
          </a:bodyPr>
          <a:lstStyle/>
          <a:p>
            <a:pPr defTabSz="457200"/>
            <a:r>
              <a:rPr lang="en-US" sz="1600" dirty="0" smtClean="0">
                <a:solidFill>
                  <a:srgbClr val="313132"/>
                </a:solidFill>
                <a:ea typeface="Segoe UI" panose="020B0502040204020203" pitchFamily="34" charset="0"/>
                <a:cs typeface="Segoe UI" panose="020B0502040204020203" pitchFamily="34" charset="0"/>
              </a:rPr>
              <a:t>Deny</a:t>
            </a:r>
            <a:endParaRPr lang="en-US" sz="1600" dirty="0">
              <a:solidFill>
                <a:srgbClr val="313132"/>
              </a:solidFill>
              <a:ea typeface="Segoe UI" panose="020B0502040204020203" pitchFamily="34" charset="0"/>
              <a:cs typeface="Segoe UI" panose="020B0502040204020203" pitchFamily="34" charset="0"/>
            </a:endParaRPr>
          </a:p>
        </p:txBody>
      </p:sp>
      <p:sp>
        <p:nvSpPr>
          <p:cNvPr id="13" name="TextBox 12"/>
          <p:cNvSpPr txBox="1"/>
          <p:nvPr/>
        </p:nvSpPr>
        <p:spPr>
          <a:xfrm>
            <a:off x="7225679" y="4073149"/>
            <a:ext cx="1115891" cy="338554"/>
          </a:xfrm>
          <a:prstGeom prst="rect">
            <a:avLst/>
          </a:prstGeom>
          <a:noFill/>
        </p:spPr>
        <p:txBody>
          <a:bodyPr wrap="square" rtlCol="0">
            <a:spAutoFit/>
          </a:bodyPr>
          <a:lstStyle/>
          <a:p>
            <a:pPr defTabSz="457200"/>
            <a:r>
              <a:rPr lang="en-US" sz="1600" dirty="0" smtClean="0">
                <a:solidFill>
                  <a:srgbClr val="313132"/>
                </a:solidFill>
                <a:ea typeface="Segoe UI" panose="020B0502040204020203" pitchFamily="34" charset="0"/>
                <a:cs typeface="Segoe UI" panose="020B0502040204020203" pitchFamily="34" charset="0"/>
              </a:rPr>
              <a:t>Allow</a:t>
            </a:r>
            <a:endParaRPr lang="en-US" sz="1600" dirty="0">
              <a:solidFill>
                <a:srgbClr val="313132"/>
              </a:solidFill>
              <a:ea typeface="Segoe UI" panose="020B0502040204020203" pitchFamily="34" charset="0"/>
              <a:cs typeface="Segoe UI" panose="020B0502040204020203" pitchFamily="34" charset="0"/>
            </a:endParaRPr>
          </a:p>
        </p:txBody>
      </p:sp>
      <p:sp>
        <p:nvSpPr>
          <p:cNvPr id="14" name="TextBox 13"/>
          <p:cNvSpPr txBox="1"/>
          <p:nvPr/>
        </p:nvSpPr>
        <p:spPr>
          <a:xfrm>
            <a:off x="7209638" y="3371044"/>
            <a:ext cx="1112807" cy="338554"/>
          </a:xfrm>
          <a:prstGeom prst="rect">
            <a:avLst/>
          </a:prstGeom>
          <a:noFill/>
        </p:spPr>
        <p:txBody>
          <a:bodyPr wrap="square" rtlCol="0">
            <a:spAutoFit/>
          </a:bodyPr>
          <a:lstStyle/>
          <a:p>
            <a:pPr defTabSz="457200"/>
            <a:r>
              <a:rPr lang="en-US" sz="1600" dirty="0" smtClean="0">
                <a:solidFill>
                  <a:srgbClr val="313132"/>
                </a:solidFill>
                <a:ea typeface="Segoe UI" panose="020B0502040204020203" pitchFamily="34" charset="0"/>
                <a:cs typeface="Segoe UI" panose="020B0502040204020203" pitchFamily="34" charset="0"/>
              </a:rPr>
              <a:t>Challenge</a:t>
            </a:r>
            <a:endParaRPr lang="en-US" sz="1600" dirty="0">
              <a:solidFill>
                <a:srgbClr val="313132"/>
              </a:solidFill>
              <a:ea typeface="Segoe UI" panose="020B0502040204020203" pitchFamily="34" charset="0"/>
              <a:cs typeface="Segoe UI" panose="020B0502040204020203" pitchFamily="34" charset="0"/>
            </a:endParaRPr>
          </a:p>
        </p:txBody>
      </p:sp>
      <p:pic>
        <p:nvPicPr>
          <p:cNvPr id="15" name="Picture 14" descr="images (1).jpg"/>
          <p:cNvPicPr>
            <a:picLocks noChangeAspect="1"/>
          </p:cNvPicPr>
          <p:nvPr/>
        </p:nvPicPr>
        <p:blipFill>
          <a:blip r:embed="rId6" cstate="print"/>
          <a:stretch>
            <a:fillRect/>
          </a:stretch>
        </p:blipFill>
        <p:spPr>
          <a:xfrm>
            <a:off x="1473493" y="1999827"/>
            <a:ext cx="896647" cy="4778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6" name="Straight Arrow Connector 15"/>
          <p:cNvCxnSpPr>
            <a:stCxn id="10" idx="0"/>
          </p:cNvCxnSpPr>
          <p:nvPr/>
        </p:nvCxnSpPr>
        <p:spPr>
          <a:xfrm flipV="1">
            <a:off x="2304924" y="4358802"/>
            <a:ext cx="410260" cy="443396"/>
          </a:xfrm>
          <a:prstGeom prst="straightConnector1">
            <a:avLst/>
          </a:prstGeom>
          <a:ln w="317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2"/>
          </p:cNvCxnSpPr>
          <p:nvPr/>
        </p:nvCxnSpPr>
        <p:spPr>
          <a:xfrm flipH="1">
            <a:off x="3056985" y="2527722"/>
            <a:ext cx="97923" cy="560717"/>
          </a:xfrm>
          <a:prstGeom prst="straightConnector1">
            <a:avLst/>
          </a:prstGeom>
          <a:ln w="317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206065" y="2527722"/>
            <a:ext cx="478927" cy="612084"/>
          </a:xfrm>
          <a:prstGeom prst="straightConnector1">
            <a:avLst/>
          </a:prstGeom>
          <a:ln w="317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36" idx="3"/>
          </p:cNvCxnSpPr>
          <p:nvPr/>
        </p:nvCxnSpPr>
        <p:spPr>
          <a:xfrm>
            <a:off x="1437101" y="2764070"/>
            <a:ext cx="962152" cy="490786"/>
          </a:xfrm>
          <a:prstGeom prst="straightConnector1">
            <a:avLst/>
          </a:prstGeom>
          <a:ln w="317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598606" y="3751958"/>
            <a:ext cx="2809951" cy="185"/>
          </a:xfrm>
          <a:prstGeom prst="straightConnector1">
            <a:avLst/>
          </a:prstGeom>
          <a:ln>
            <a:solidFill>
              <a:schemeClr val="tx2">
                <a:lumMod val="75000"/>
              </a:schemeClr>
            </a:solidFill>
            <a:prstDash val="dash"/>
            <a:tailEnd type="arrow"/>
          </a:ln>
        </p:spPr>
        <p:style>
          <a:lnRef idx="2">
            <a:schemeClr val="accent3"/>
          </a:lnRef>
          <a:fillRef idx="0">
            <a:schemeClr val="accent3"/>
          </a:fillRef>
          <a:effectRef idx="1">
            <a:schemeClr val="accent3"/>
          </a:effectRef>
          <a:fontRef idx="minor">
            <a:schemeClr val="tx1"/>
          </a:fontRef>
        </p:style>
      </p:cxnSp>
      <p:sp>
        <p:nvSpPr>
          <p:cNvPr id="21" name="TextBox 20"/>
          <p:cNvSpPr txBox="1"/>
          <p:nvPr/>
        </p:nvSpPr>
        <p:spPr>
          <a:xfrm>
            <a:off x="4572000" y="3541581"/>
            <a:ext cx="1182413" cy="584775"/>
          </a:xfrm>
          <a:prstGeom prst="rect">
            <a:avLst/>
          </a:prstGeom>
          <a:solidFill>
            <a:schemeClr val="bg1"/>
          </a:solidFill>
        </p:spPr>
        <p:txBody>
          <a:bodyPr wrap="square" rtlCol="0">
            <a:spAutoFit/>
          </a:bodyPr>
          <a:lstStyle/>
          <a:p>
            <a:pPr algn="ctr" defTabSz="457200"/>
            <a:r>
              <a:rPr lang="en-US" sz="1600" b="1" dirty="0" smtClean="0">
                <a:solidFill>
                  <a:srgbClr val="C00000"/>
                </a:solidFill>
                <a:ea typeface="Segoe UI" panose="020B0502040204020203" pitchFamily="34" charset="0"/>
                <a:cs typeface="Segoe UI" panose="020B0502040204020203" pitchFamily="34" charset="0"/>
              </a:rPr>
              <a:t>Risk Score</a:t>
            </a:r>
            <a:endParaRPr lang="en-US" sz="1600" b="1" dirty="0">
              <a:solidFill>
                <a:srgbClr val="C00000"/>
              </a:solidFill>
              <a:ea typeface="Segoe UI" panose="020B0502040204020203" pitchFamily="34" charset="0"/>
              <a:cs typeface="Segoe UI" panose="020B0502040204020203" pitchFamily="34" charset="0"/>
            </a:endParaRPr>
          </a:p>
        </p:txBody>
      </p:sp>
      <p:cxnSp>
        <p:nvCxnSpPr>
          <p:cNvPr id="22" name="Straight Arrow Connector 21"/>
          <p:cNvCxnSpPr/>
          <p:nvPr/>
        </p:nvCxnSpPr>
        <p:spPr>
          <a:xfrm flipV="1">
            <a:off x="6408557" y="3276452"/>
            <a:ext cx="723605" cy="456817"/>
          </a:xfrm>
          <a:prstGeom prst="straightConnector1">
            <a:avLst/>
          </a:prstGeom>
          <a:ln>
            <a:solidFill>
              <a:schemeClr val="tx2">
                <a:lumMod val="75000"/>
              </a:schemeClr>
            </a:solidFill>
            <a:prstDash val="dash"/>
            <a:tailEnd type="arrow"/>
          </a:ln>
        </p:spPr>
        <p:style>
          <a:lnRef idx="2">
            <a:schemeClr val="accent3"/>
          </a:lnRef>
          <a:fillRef idx="0">
            <a:schemeClr val="accent3"/>
          </a:fillRef>
          <a:effectRef idx="1">
            <a:schemeClr val="accent3"/>
          </a:effectRef>
          <a:fontRef idx="minor">
            <a:schemeClr val="tx1"/>
          </a:fontRef>
        </p:style>
      </p:cxnSp>
      <p:cxnSp>
        <p:nvCxnSpPr>
          <p:cNvPr id="23" name="Straight Arrow Connector 22"/>
          <p:cNvCxnSpPr/>
          <p:nvPr/>
        </p:nvCxnSpPr>
        <p:spPr>
          <a:xfrm>
            <a:off x="6408557" y="3764428"/>
            <a:ext cx="723605" cy="477998"/>
          </a:xfrm>
          <a:prstGeom prst="straightConnector1">
            <a:avLst/>
          </a:prstGeom>
          <a:ln>
            <a:solidFill>
              <a:schemeClr val="tx2">
                <a:lumMod val="75000"/>
              </a:schemeClr>
            </a:solidFill>
            <a:prstDash val="dash"/>
            <a:tailEnd type="arrow"/>
          </a:ln>
        </p:spPr>
        <p:style>
          <a:lnRef idx="2">
            <a:schemeClr val="accent3"/>
          </a:lnRef>
          <a:fillRef idx="0">
            <a:schemeClr val="accent3"/>
          </a:fillRef>
          <a:effectRef idx="1">
            <a:schemeClr val="accent3"/>
          </a:effectRef>
          <a:fontRef idx="minor">
            <a:schemeClr val="tx1"/>
          </a:fontRef>
        </p:style>
      </p:cxnSp>
      <p:pic>
        <p:nvPicPr>
          <p:cNvPr id="24" name="Picture 23" descr="sc_lg_mobile.jpg"/>
          <p:cNvPicPr>
            <a:picLocks noChangeAspect="1"/>
          </p:cNvPicPr>
          <p:nvPr/>
        </p:nvPicPr>
        <p:blipFill>
          <a:blip r:embed="rId7" cstate="print"/>
          <a:stretch>
            <a:fillRect/>
          </a:stretch>
        </p:blipFill>
        <p:spPr>
          <a:xfrm>
            <a:off x="632092" y="4519521"/>
            <a:ext cx="823204" cy="5653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5" name="Straight Arrow Connector 24"/>
          <p:cNvCxnSpPr>
            <a:stCxn id="24" idx="3"/>
          </p:cNvCxnSpPr>
          <p:nvPr/>
        </p:nvCxnSpPr>
        <p:spPr>
          <a:xfrm flipV="1">
            <a:off x="1455296" y="4235705"/>
            <a:ext cx="933039" cy="566493"/>
          </a:xfrm>
          <a:prstGeom prst="straightConnector1">
            <a:avLst/>
          </a:prstGeom>
          <a:ln w="317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35" idx="0"/>
          </p:cNvCxnSpPr>
          <p:nvPr/>
        </p:nvCxnSpPr>
        <p:spPr>
          <a:xfrm flipH="1" flipV="1">
            <a:off x="3105946" y="4358802"/>
            <a:ext cx="341383" cy="424615"/>
          </a:xfrm>
          <a:prstGeom prst="straightConnector1">
            <a:avLst/>
          </a:prstGeom>
          <a:ln w="317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7" name="Picture 26" descr="fingerprint.jpg"/>
          <p:cNvPicPr>
            <a:picLocks noChangeAspect="1"/>
          </p:cNvPicPr>
          <p:nvPr/>
        </p:nvPicPr>
        <p:blipFill>
          <a:blip r:embed="rId8" cstate="print"/>
          <a:stretch>
            <a:fillRect/>
          </a:stretch>
        </p:blipFill>
        <p:spPr>
          <a:xfrm>
            <a:off x="522084" y="3108044"/>
            <a:ext cx="595223" cy="5405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8" name="Group 27"/>
          <p:cNvGrpSpPr/>
          <p:nvPr/>
        </p:nvGrpSpPr>
        <p:grpSpPr>
          <a:xfrm>
            <a:off x="4285844" y="4499864"/>
            <a:ext cx="1375704" cy="382219"/>
            <a:chOff x="5181600" y="3086100"/>
            <a:chExt cx="1752599" cy="461473"/>
          </a:xfrm>
        </p:grpSpPr>
        <p:pic>
          <p:nvPicPr>
            <p:cNvPr id="29" name="Picture 28" descr="laptop.jpg"/>
            <p:cNvPicPr>
              <a:picLocks noChangeAspect="1"/>
            </p:cNvPicPr>
            <p:nvPr/>
          </p:nvPicPr>
          <p:blipFill>
            <a:blip r:embed="rId9" cstate="print"/>
            <a:stretch>
              <a:fillRect/>
            </a:stretch>
          </p:blipFill>
          <p:spPr>
            <a:xfrm>
              <a:off x="5181600" y="3086101"/>
              <a:ext cx="765294" cy="4614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29" descr="blackberry.jpg"/>
            <p:cNvPicPr>
              <a:picLocks noChangeAspect="1"/>
            </p:cNvPicPr>
            <p:nvPr/>
          </p:nvPicPr>
          <p:blipFill>
            <a:blip r:embed="rId10" cstate="print"/>
            <a:stretch>
              <a:fillRect/>
            </a:stretch>
          </p:blipFill>
          <p:spPr>
            <a:xfrm>
              <a:off x="5941194" y="3086100"/>
              <a:ext cx="378644" cy="4433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Picture 30" descr="mobile 1.jpg"/>
            <p:cNvPicPr>
              <a:picLocks noChangeAspect="1"/>
            </p:cNvPicPr>
            <p:nvPr/>
          </p:nvPicPr>
          <p:blipFill>
            <a:blip r:embed="rId11" cstate="print"/>
            <a:stretch>
              <a:fillRect/>
            </a:stretch>
          </p:blipFill>
          <p:spPr>
            <a:xfrm>
              <a:off x="6323636" y="3086101"/>
              <a:ext cx="610563" cy="457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cxnSp>
        <p:nvCxnSpPr>
          <p:cNvPr id="32" name="Straight Arrow Connector 31"/>
          <p:cNvCxnSpPr/>
          <p:nvPr/>
        </p:nvCxnSpPr>
        <p:spPr>
          <a:xfrm flipH="1" flipV="1">
            <a:off x="3405063" y="4221135"/>
            <a:ext cx="921898" cy="477588"/>
          </a:xfrm>
          <a:prstGeom prst="straightConnector1">
            <a:avLst/>
          </a:prstGeom>
          <a:ln w="317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3" name="Picture 32" descr="LoginImage2.jpg"/>
          <p:cNvPicPr>
            <a:picLocks noChangeAspect="1"/>
          </p:cNvPicPr>
          <p:nvPr/>
        </p:nvPicPr>
        <p:blipFill>
          <a:blip r:embed="rId12" cstate="print"/>
          <a:stretch>
            <a:fillRect/>
          </a:stretch>
        </p:blipFill>
        <p:spPr>
          <a:xfrm>
            <a:off x="3843676" y="2246035"/>
            <a:ext cx="1056834" cy="595313"/>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cxnSp>
        <p:nvCxnSpPr>
          <p:cNvPr id="34" name="Straight Arrow Connector 33"/>
          <p:cNvCxnSpPr/>
          <p:nvPr/>
        </p:nvCxnSpPr>
        <p:spPr>
          <a:xfrm flipH="1">
            <a:off x="3405063" y="2737583"/>
            <a:ext cx="711916" cy="545196"/>
          </a:xfrm>
          <a:prstGeom prst="straightConnector1">
            <a:avLst/>
          </a:prstGeom>
          <a:ln w="317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5" name="Picture 10" descr="C:\Training\Media-Library\PNG files for PowerPoint\_NEW_globe.png"/>
          <p:cNvPicPr>
            <a:picLocks noChangeAspect="1" noChangeArrowheads="1"/>
          </p:cNvPicPr>
          <p:nvPr>
            <p:custDataLst>
              <p:tags r:id="rId1"/>
            </p:custDataLst>
          </p:nvPr>
        </p:nvPicPr>
        <p:blipFill>
          <a:blip r:embed="rId13" cstate="print"/>
          <a:srcRect/>
          <a:stretch>
            <a:fillRect/>
          </a:stretch>
        </p:blipFill>
        <p:spPr bwMode="auto">
          <a:xfrm>
            <a:off x="3169959" y="4783417"/>
            <a:ext cx="554740" cy="596342"/>
          </a:xfrm>
          <a:prstGeom prst="rect">
            <a:avLst/>
          </a:prstGeom>
          <a:noFill/>
        </p:spPr>
      </p:pic>
      <p:pic>
        <p:nvPicPr>
          <p:cNvPr id="36" name="Picture 3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8530" y="2637107"/>
            <a:ext cx="958571" cy="253926"/>
          </a:xfrm>
          <a:prstGeom prst="rect">
            <a:avLst/>
          </a:prstGeom>
        </p:spPr>
      </p:pic>
      <p:grpSp>
        <p:nvGrpSpPr>
          <p:cNvPr id="38" name="Group 50"/>
          <p:cNvGrpSpPr/>
          <p:nvPr/>
        </p:nvGrpSpPr>
        <p:grpSpPr>
          <a:xfrm>
            <a:off x="2355594" y="3173498"/>
            <a:ext cx="1157286" cy="1157289"/>
            <a:chOff x="1882241" y="2256891"/>
            <a:chExt cx="2833169" cy="2833168"/>
          </a:xfrm>
        </p:grpSpPr>
        <p:grpSp>
          <p:nvGrpSpPr>
            <p:cNvPr id="39" name="Group 42"/>
            <p:cNvGrpSpPr/>
            <p:nvPr/>
          </p:nvGrpSpPr>
          <p:grpSpPr>
            <a:xfrm>
              <a:off x="1882241" y="2256891"/>
              <a:ext cx="2833168" cy="2833168"/>
              <a:chOff x="1806041" y="2180691"/>
              <a:chExt cx="2833168" cy="2833168"/>
            </a:xfrm>
          </p:grpSpPr>
          <p:grpSp>
            <p:nvGrpSpPr>
              <p:cNvPr id="47" name="Group 38"/>
              <p:cNvGrpSpPr/>
              <p:nvPr/>
            </p:nvGrpSpPr>
            <p:grpSpPr>
              <a:xfrm>
                <a:off x="1806041" y="2180691"/>
                <a:ext cx="2833168" cy="2833168"/>
                <a:chOff x="1806041" y="2180691"/>
                <a:chExt cx="2833168" cy="2833168"/>
              </a:xfrm>
            </p:grpSpPr>
            <p:sp>
              <p:nvSpPr>
                <p:cNvPr id="51" name="Arc 50"/>
                <p:cNvSpPr/>
                <p:nvPr/>
              </p:nvSpPr>
              <p:spPr>
                <a:xfrm>
                  <a:off x="1806041" y="2180691"/>
                  <a:ext cx="2833168" cy="2833168"/>
                </a:xfrm>
                <a:prstGeom prst="arc">
                  <a:avLst>
                    <a:gd name="adj1" fmla="val 16339558"/>
                    <a:gd name="adj2" fmla="val 18826404"/>
                  </a:avLst>
                </a:prstGeom>
                <a:ln w="31750" cap="rnd">
                  <a:solidFill>
                    <a:schemeClr val="bg1">
                      <a:lumMod val="95000"/>
                    </a:schemeClr>
                  </a:solidFill>
                  <a:headEnd w="lg" len="sm"/>
                  <a:tailEnd type="triangle" w="lg" len="sm"/>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srgbClr val="000000"/>
                    </a:solidFill>
                  </a:endParaRPr>
                </a:p>
              </p:txBody>
            </p:sp>
            <p:sp>
              <p:nvSpPr>
                <p:cNvPr id="52" name="Arc 51"/>
                <p:cNvSpPr/>
                <p:nvPr/>
              </p:nvSpPr>
              <p:spPr>
                <a:xfrm rot="2700000">
                  <a:off x="1806041" y="2180691"/>
                  <a:ext cx="2833168" cy="2833168"/>
                </a:xfrm>
                <a:prstGeom prst="arc">
                  <a:avLst>
                    <a:gd name="adj1" fmla="val 16339558"/>
                    <a:gd name="adj2" fmla="val 18826404"/>
                  </a:avLst>
                </a:prstGeom>
                <a:ln w="31750" cap="rnd">
                  <a:solidFill>
                    <a:schemeClr val="bg1">
                      <a:lumMod val="95000"/>
                    </a:schemeClr>
                  </a:solidFill>
                  <a:headEnd w="lg" len="sm"/>
                  <a:tailEnd type="triangle" w="lg" len="sm"/>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srgbClr val="000000"/>
                    </a:solidFill>
                  </a:endParaRPr>
                </a:p>
              </p:txBody>
            </p:sp>
          </p:grpSp>
          <p:grpSp>
            <p:nvGrpSpPr>
              <p:cNvPr id="48" name="Group 39"/>
              <p:cNvGrpSpPr/>
              <p:nvPr/>
            </p:nvGrpSpPr>
            <p:grpSpPr>
              <a:xfrm rot="5400000">
                <a:off x="1806041" y="2180691"/>
                <a:ext cx="2833168" cy="2833168"/>
                <a:chOff x="1806041" y="2180691"/>
                <a:chExt cx="2833168" cy="2833168"/>
              </a:xfrm>
            </p:grpSpPr>
            <p:sp>
              <p:nvSpPr>
                <p:cNvPr id="49" name="Arc 48"/>
                <p:cNvSpPr/>
                <p:nvPr/>
              </p:nvSpPr>
              <p:spPr>
                <a:xfrm>
                  <a:off x="1806041" y="2180691"/>
                  <a:ext cx="2833168" cy="2833168"/>
                </a:xfrm>
                <a:prstGeom prst="arc">
                  <a:avLst>
                    <a:gd name="adj1" fmla="val 16339558"/>
                    <a:gd name="adj2" fmla="val 18826404"/>
                  </a:avLst>
                </a:prstGeom>
                <a:ln w="31750" cap="rnd">
                  <a:solidFill>
                    <a:schemeClr val="bg1">
                      <a:lumMod val="95000"/>
                    </a:schemeClr>
                  </a:solidFill>
                  <a:headEnd w="lg" len="sm"/>
                  <a:tailEnd type="triangle" w="lg" len="sm"/>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srgbClr val="000000"/>
                    </a:solidFill>
                  </a:endParaRPr>
                </a:p>
              </p:txBody>
            </p:sp>
            <p:sp>
              <p:nvSpPr>
                <p:cNvPr id="50" name="Arc 49"/>
                <p:cNvSpPr/>
                <p:nvPr/>
              </p:nvSpPr>
              <p:spPr>
                <a:xfrm rot="2700000">
                  <a:off x="1806041" y="2180691"/>
                  <a:ext cx="2833168" cy="2833168"/>
                </a:xfrm>
                <a:prstGeom prst="arc">
                  <a:avLst>
                    <a:gd name="adj1" fmla="val 16339558"/>
                    <a:gd name="adj2" fmla="val 18826404"/>
                  </a:avLst>
                </a:prstGeom>
                <a:ln w="31750" cap="rnd">
                  <a:solidFill>
                    <a:schemeClr val="bg1">
                      <a:lumMod val="95000"/>
                    </a:schemeClr>
                  </a:solidFill>
                  <a:headEnd w="lg" len="sm"/>
                  <a:tailEnd type="triangle" w="lg" len="sm"/>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srgbClr val="000000"/>
                    </a:solidFill>
                  </a:endParaRPr>
                </a:p>
              </p:txBody>
            </p:sp>
          </p:grpSp>
        </p:grpSp>
        <p:grpSp>
          <p:nvGrpSpPr>
            <p:cNvPr id="40" name="Group 43"/>
            <p:cNvGrpSpPr/>
            <p:nvPr/>
          </p:nvGrpSpPr>
          <p:grpSpPr>
            <a:xfrm rot="10800000">
              <a:off x="1882242" y="2256891"/>
              <a:ext cx="2833168" cy="2833168"/>
              <a:chOff x="1806041" y="2180691"/>
              <a:chExt cx="2833168" cy="2833168"/>
            </a:xfrm>
          </p:grpSpPr>
          <p:grpSp>
            <p:nvGrpSpPr>
              <p:cNvPr id="41" name="Group 44"/>
              <p:cNvGrpSpPr/>
              <p:nvPr/>
            </p:nvGrpSpPr>
            <p:grpSpPr>
              <a:xfrm>
                <a:off x="1806041" y="2180691"/>
                <a:ext cx="2833168" cy="2833168"/>
                <a:chOff x="1806041" y="2180691"/>
                <a:chExt cx="2833168" cy="2833168"/>
              </a:xfrm>
            </p:grpSpPr>
            <p:sp>
              <p:nvSpPr>
                <p:cNvPr id="45" name="Arc 44"/>
                <p:cNvSpPr/>
                <p:nvPr/>
              </p:nvSpPr>
              <p:spPr>
                <a:xfrm>
                  <a:off x="1806041" y="2180691"/>
                  <a:ext cx="2833168" cy="2833168"/>
                </a:xfrm>
                <a:prstGeom prst="arc">
                  <a:avLst>
                    <a:gd name="adj1" fmla="val 16339558"/>
                    <a:gd name="adj2" fmla="val 18826404"/>
                  </a:avLst>
                </a:prstGeom>
                <a:ln w="31750" cap="rnd">
                  <a:solidFill>
                    <a:schemeClr val="bg1">
                      <a:lumMod val="95000"/>
                    </a:schemeClr>
                  </a:solidFill>
                  <a:headEnd w="lg" len="sm"/>
                  <a:tailEnd type="triangle" w="lg" len="sm"/>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srgbClr val="000000"/>
                    </a:solidFill>
                  </a:endParaRPr>
                </a:p>
              </p:txBody>
            </p:sp>
            <p:sp>
              <p:nvSpPr>
                <p:cNvPr id="46" name="Arc 45"/>
                <p:cNvSpPr/>
                <p:nvPr/>
              </p:nvSpPr>
              <p:spPr>
                <a:xfrm rot="2700000">
                  <a:off x="1806041" y="2180691"/>
                  <a:ext cx="2833168" cy="2833168"/>
                </a:xfrm>
                <a:prstGeom prst="arc">
                  <a:avLst>
                    <a:gd name="adj1" fmla="val 16339558"/>
                    <a:gd name="adj2" fmla="val 18826404"/>
                  </a:avLst>
                </a:prstGeom>
                <a:ln w="31750" cap="rnd">
                  <a:solidFill>
                    <a:schemeClr val="bg1">
                      <a:lumMod val="95000"/>
                    </a:schemeClr>
                  </a:solidFill>
                  <a:headEnd w="lg" len="sm"/>
                  <a:tailEnd type="triangle" w="lg" len="sm"/>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srgbClr val="000000"/>
                    </a:solidFill>
                  </a:endParaRPr>
                </a:p>
              </p:txBody>
            </p:sp>
          </p:grpSp>
          <p:grpSp>
            <p:nvGrpSpPr>
              <p:cNvPr id="42" name="Group 45"/>
              <p:cNvGrpSpPr/>
              <p:nvPr/>
            </p:nvGrpSpPr>
            <p:grpSpPr>
              <a:xfrm rot="5400000">
                <a:off x="1806041" y="2180691"/>
                <a:ext cx="2833168" cy="2833168"/>
                <a:chOff x="1806041" y="2180691"/>
                <a:chExt cx="2833168" cy="2833168"/>
              </a:xfrm>
            </p:grpSpPr>
            <p:sp>
              <p:nvSpPr>
                <p:cNvPr id="43" name="Arc 42"/>
                <p:cNvSpPr/>
                <p:nvPr/>
              </p:nvSpPr>
              <p:spPr>
                <a:xfrm>
                  <a:off x="1806041" y="2180691"/>
                  <a:ext cx="2833168" cy="2833168"/>
                </a:xfrm>
                <a:prstGeom prst="arc">
                  <a:avLst>
                    <a:gd name="adj1" fmla="val 16339558"/>
                    <a:gd name="adj2" fmla="val 18826404"/>
                  </a:avLst>
                </a:prstGeom>
                <a:ln w="31750" cap="rnd">
                  <a:solidFill>
                    <a:schemeClr val="bg1">
                      <a:lumMod val="95000"/>
                    </a:schemeClr>
                  </a:solidFill>
                  <a:headEnd w="lg" len="sm"/>
                  <a:tailEnd type="triangle" w="lg" len="sm"/>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srgbClr val="000000"/>
                    </a:solidFill>
                  </a:endParaRPr>
                </a:p>
              </p:txBody>
            </p:sp>
            <p:sp>
              <p:nvSpPr>
                <p:cNvPr id="44" name="Arc 43"/>
                <p:cNvSpPr/>
                <p:nvPr/>
              </p:nvSpPr>
              <p:spPr>
                <a:xfrm rot="2700000">
                  <a:off x="1806041" y="2180691"/>
                  <a:ext cx="2833168" cy="2833168"/>
                </a:xfrm>
                <a:prstGeom prst="arc">
                  <a:avLst>
                    <a:gd name="adj1" fmla="val 16339558"/>
                    <a:gd name="adj2" fmla="val 18826404"/>
                  </a:avLst>
                </a:prstGeom>
                <a:ln w="31750" cap="rnd">
                  <a:solidFill>
                    <a:schemeClr val="bg1">
                      <a:lumMod val="95000"/>
                    </a:schemeClr>
                  </a:solidFill>
                  <a:headEnd w="lg" len="sm"/>
                  <a:tailEnd type="triangle" w="lg" len="sm"/>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srgbClr val="000000"/>
                    </a:solidFill>
                  </a:endParaRPr>
                </a:p>
              </p:txBody>
            </p:sp>
          </p:grpSp>
        </p:grpSp>
      </p:grpSp>
      <p:grpSp>
        <p:nvGrpSpPr>
          <p:cNvPr id="53" name="Group 52"/>
          <p:cNvGrpSpPr/>
          <p:nvPr/>
        </p:nvGrpSpPr>
        <p:grpSpPr>
          <a:xfrm>
            <a:off x="381000" y="3853324"/>
            <a:ext cx="1809651" cy="487211"/>
            <a:chOff x="530482" y="3304865"/>
            <a:chExt cx="1809651" cy="487211"/>
          </a:xfrm>
        </p:grpSpPr>
        <p:cxnSp>
          <p:nvCxnSpPr>
            <p:cNvPr id="54" name="Straight Arrow Connector 53"/>
            <p:cNvCxnSpPr/>
            <p:nvPr/>
          </p:nvCxnSpPr>
          <p:spPr>
            <a:xfrm flipV="1">
              <a:off x="1334464" y="3304865"/>
              <a:ext cx="1005669" cy="253879"/>
            </a:xfrm>
            <a:prstGeom prst="straightConnector1">
              <a:avLst/>
            </a:prstGeom>
            <a:ln w="317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55" name="Group 54"/>
            <p:cNvGrpSpPr/>
            <p:nvPr/>
          </p:nvGrpSpPr>
          <p:grpSpPr>
            <a:xfrm>
              <a:off x="530482" y="3337698"/>
              <a:ext cx="622055" cy="454378"/>
              <a:chOff x="589237" y="3253888"/>
              <a:chExt cx="613749" cy="466140"/>
            </a:xfrm>
          </p:grpSpPr>
          <p:sp>
            <p:nvSpPr>
              <p:cNvPr id="56" name="Rectangle 55"/>
              <p:cNvSpPr/>
              <p:nvPr/>
            </p:nvSpPr>
            <p:spPr>
              <a:xfrm>
                <a:off x="589237" y="3290474"/>
                <a:ext cx="613749" cy="429554"/>
              </a:xfrm>
              <a:prstGeom prst="rect">
                <a:avLst/>
              </a:prstGeom>
              <a:solidFill>
                <a:srgbClr val="FFC425"/>
              </a:solidFill>
              <a:ln w="12700" cap="flat" cmpd="sng" algn="ctr">
                <a:noFill/>
                <a:prstDash val="solid"/>
              </a:ln>
              <a:effectLst/>
            </p:spPr>
            <p:txBody>
              <a:bodyPr rtlCol="0" anchor="ctr"/>
              <a:lstStyle/>
              <a:p>
                <a:pPr algn="ctr">
                  <a:defRPr/>
                </a:pPr>
                <a:endParaRPr lang="en-US" kern="0" smtClean="0">
                  <a:solidFill>
                    <a:srgbClr val="FFFFFF"/>
                  </a:solidFill>
                  <a:latin typeface="Verdana"/>
                </a:endParaRPr>
              </a:p>
            </p:txBody>
          </p:sp>
          <p:pic>
            <p:nvPicPr>
              <p:cNvPr id="57" name="Picture 13" descr="C:\Training\Media-Library\PNG files for PowerPoint\_NEW_Intelligence.png"/>
              <p:cNvPicPr>
                <a:picLocks noChangeAspect="1" noChangeArrowheads="1"/>
              </p:cNvPicPr>
              <p:nvPr>
                <p:custDataLst>
                  <p:tags r:id="rId2"/>
                </p:custDataLst>
              </p:nvPr>
            </p:nvPicPr>
            <p:blipFill>
              <a:blip r:embed="rId15" cstate="print"/>
              <a:srcRect/>
              <a:stretch>
                <a:fillRect/>
              </a:stretch>
            </p:blipFill>
            <p:spPr bwMode="auto">
              <a:xfrm>
                <a:off x="718342" y="3253888"/>
                <a:ext cx="355539" cy="437756"/>
              </a:xfrm>
              <a:prstGeom prst="rect">
                <a:avLst/>
              </a:prstGeom>
              <a:noFill/>
            </p:spPr>
          </p:pic>
        </p:grpSp>
      </p:grpSp>
      <p:cxnSp>
        <p:nvCxnSpPr>
          <p:cNvPr id="58" name="Straight Arrow Connector 57"/>
          <p:cNvCxnSpPr/>
          <p:nvPr/>
        </p:nvCxnSpPr>
        <p:spPr>
          <a:xfrm>
            <a:off x="1155313" y="3440801"/>
            <a:ext cx="1114552" cy="78371"/>
          </a:xfrm>
          <a:prstGeom prst="straightConnector1">
            <a:avLst/>
          </a:prstGeom>
          <a:ln w="317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7218688" y="3718912"/>
            <a:ext cx="1171064" cy="338554"/>
          </a:xfrm>
          <a:prstGeom prst="rect">
            <a:avLst/>
          </a:prstGeom>
          <a:noFill/>
        </p:spPr>
        <p:txBody>
          <a:bodyPr wrap="square" rtlCol="0">
            <a:spAutoFit/>
          </a:bodyPr>
          <a:lstStyle/>
          <a:p>
            <a:pPr defTabSz="457200"/>
            <a:r>
              <a:rPr lang="en-US" sz="1600" dirty="0" smtClean="0">
                <a:solidFill>
                  <a:srgbClr val="313132"/>
                </a:solidFill>
                <a:ea typeface="Segoe UI" panose="020B0502040204020203" pitchFamily="34" charset="0"/>
                <a:cs typeface="Segoe UI" panose="020B0502040204020203" pitchFamily="34" charset="0"/>
              </a:rPr>
              <a:t>Review</a:t>
            </a:r>
            <a:endParaRPr lang="en-US" sz="1600" dirty="0">
              <a:solidFill>
                <a:srgbClr val="313132"/>
              </a:solidFill>
              <a:ea typeface="Segoe UI" panose="020B0502040204020203" pitchFamily="34" charset="0"/>
              <a:cs typeface="Segoe UI" panose="020B0502040204020203" pitchFamily="34" charset="0"/>
            </a:endParaRPr>
          </a:p>
        </p:txBody>
      </p:sp>
      <p:cxnSp>
        <p:nvCxnSpPr>
          <p:cNvPr id="60" name="Straight Arrow Connector 59"/>
          <p:cNvCxnSpPr/>
          <p:nvPr/>
        </p:nvCxnSpPr>
        <p:spPr>
          <a:xfrm flipV="1">
            <a:off x="6408557" y="3581379"/>
            <a:ext cx="801081" cy="183049"/>
          </a:xfrm>
          <a:prstGeom prst="straightConnector1">
            <a:avLst/>
          </a:prstGeom>
          <a:ln>
            <a:solidFill>
              <a:schemeClr val="tx2">
                <a:lumMod val="75000"/>
              </a:schemeClr>
            </a:solidFill>
            <a:prstDash val="dash"/>
            <a:tailEnd type="arrow"/>
          </a:ln>
        </p:spPr>
        <p:style>
          <a:lnRef idx="2">
            <a:schemeClr val="accent3"/>
          </a:lnRef>
          <a:fillRef idx="0">
            <a:schemeClr val="accent3"/>
          </a:fillRef>
          <a:effectRef idx="1">
            <a:schemeClr val="accent3"/>
          </a:effectRef>
          <a:fontRef idx="minor">
            <a:schemeClr val="tx1"/>
          </a:fontRef>
        </p:style>
      </p:cxnSp>
      <p:cxnSp>
        <p:nvCxnSpPr>
          <p:cNvPr id="61" name="Straight Arrow Connector 60"/>
          <p:cNvCxnSpPr/>
          <p:nvPr/>
        </p:nvCxnSpPr>
        <p:spPr>
          <a:xfrm>
            <a:off x="6408557" y="3756737"/>
            <a:ext cx="801081" cy="145808"/>
          </a:xfrm>
          <a:prstGeom prst="straightConnector1">
            <a:avLst/>
          </a:prstGeom>
          <a:ln>
            <a:solidFill>
              <a:schemeClr val="tx2">
                <a:lumMod val="75000"/>
              </a:schemeClr>
            </a:solidFill>
            <a:prstDash val="dash"/>
            <a:tailEnd type="arrow"/>
          </a:ln>
        </p:spPr>
        <p:style>
          <a:lnRef idx="2">
            <a:schemeClr val="accent3"/>
          </a:lnRef>
          <a:fillRef idx="0">
            <a:schemeClr val="accent3"/>
          </a:fillRef>
          <a:effectRef idx="1">
            <a:schemeClr val="accent3"/>
          </a:effectRef>
          <a:fontRef idx="minor">
            <a:schemeClr val="tx1"/>
          </a:fontRef>
        </p:style>
      </p:cxnSp>
      <p:sp>
        <p:nvSpPr>
          <p:cNvPr id="62" name="Oval 61"/>
          <p:cNvSpPr/>
          <p:nvPr/>
        </p:nvSpPr>
        <p:spPr>
          <a:xfrm>
            <a:off x="2551593" y="3393337"/>
            <a:ext cx="763107" cy="737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t>ML</a:t>
            </a:r>
            <a:endParaRPr lang="he-IL" dirty="0"/>
          </a:p>
        </p:txBody>
      </p:sp>
      <p:sp>
        <p:nvSpPr>
          <p:cNvPr id="63" name="TextBox 62"/>
          <p:cNvSpPr txBox="1"/>
          <p:nvPr/>
        </p:nvSpPr>
        <p:spPr>
          <a:xfrm>
            <a:off x="6172200" y="1615106"/>
            <a:ext cx="2567031" cy="938719"/>
          </a:xfrm>
          <a:prstGeom prst="rect">
            <a:avLst/>
          </a:prstGeom>
          <a:noFill/>
        </p:spPr>
        <p:txBody>
          <a:bodyPr wrap="square" rtlCol="0">
            <a:spAutoFit/>
          </a:bodyPr>
          <a:lstStyle/>
          <a:p>
            <a:r>
              <a:rPr lang="en-US" sz="1100" dirty="0" smtClean="0">
                <a:solidFill>
                  <a:srgbClr val="000000"/>
                </a:solidFill>
                <a:ea typeface="Segoe UI" panose="020B0502040204020203" pitchFamily="34" charset="0"/>
                <a:cs typeface="Segoe UI" panose="020B0502040204020203" pitchFamily="34" charset="0"/>
              </a:rPr>
              <a:t>Features such as:</a:t>
            </a:r>
            <a:endParaRPr lang="en-US" sz="1100" dirty="0">
              <a:solidFill>
                <a:srgbClr val="000000"/>
              </a:solidFill>
              <a:ea typeface="Segoe UI" panose="020B0502040204020203" pitchFamily="34" charset="0"/>
              <a:cs typeface="Segoe UI" panose="020B0502040204020203" pitchFamily="34" charset="0"/>
            </a:endParaRPr>
          </a:p>
          <a:p>
            <a:r>
              <a:rPr lang="en-US" sz="1100" dirty="0" smtClean="0">
                <a:solidFill>
                  <a:srgbClr val="FC3507">
                    <a:lumMod val="75000"/>
                  </a:srgbClr>
                </a:solidFill>
                <a:ea typeface="Segoe UI" panose="020B0502040204020203" pitchFamily="34" charset="0"/>
                <a:cs typeface="Segoe UI" panose="020B0502040204020203" pitchFamily="34" charset="0"/>
              </a:rPr>
              <a:t>Dollar Amount </a:t>
            </a:r>
          </a:p>
          <a:p>
            <a:r>
              <a:rPr lang="en-US" sz="1100" dirty="0" smtClean="0">
                <a:solidFill>
                  <a:srgbClr val="FC3507">
                    <a:lumMod val="75000"/>
                  </a:srgbClr>
                </a:solidFill>
                <a:ea typeface="Segoe UI" panose="020B0502040204020203" pitchFamily="34" charset="0"/>
                <a:cs typeface="Segoe UI" panose="020B0502040204020203" pitchFamily="34" charset="0"/>
              </a:rPr>
              <a:t>Platform</a:t>
            </a:r>
          </a:p>
          <a:p>
            <a:r>
              <a:rPr lang="en-US" sz="1100" dirty="0" smtClean="0">
                <a:solidFill>
                  <a:srgbClr val="FC3507">
                    <a:lumMod val="75000"/>
                  </a:srgbClr>
                </a:solidFill>
                <a:ea typeface="Segoe UI" panose="020B0502040204020203" pitchFamily="34" charset="0"/>
                <a:cs typeface="Segoe UI" panose="020B0502040204020203" pitchFamily="34" charset="0"/>
              </a:rPr>
              <a:t>New device</a:t>
            </a:r>
          </a:p>
          <a:p>
            <a:r>
              <a:rPr lang="en-US" sz="1100" dirty="0" smtClean="0">
                <a:solidFill>
                  <a:srgbClr val="FC3507">
                    <a:lumMod val="75000"/>
                  </a:srgbClr>
                </a:solidFill>
                <a:ea typeface="Segoe UI" panose="020B0502040204020203" pitchFamily="34" charset="0"/>
                <a:cs typeface="Segoe UI" panose="020B0502040204020203" pitchFamily="34" charset="0"/>
              </a:rPr>
              <a:t>Payee characteristics</a:t>
            </a:r>
            <a:endParaRPr lang="en-US" sz="1100" dirty="0">
              <a:solidFill>
                <a:srgbClr val="FC3507">
                  <a:lumMod val="75000"/>
                </a:srgbClr>
              </a:solidFill>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0916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3000" fill="hold"/>
                                        <p:tgtEl>
                                          <p:spTgt spid="3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2" presetClass="entr" presetSubtype="8"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slide(fromLeft)">
                                      <p:cBhvr>
                                        <p:cTn id="11" dur="500"/>
                                        <p:tgtEl>
                                          <p:spTgt spid="20"/>
                                        </p:tgtEl>
                                      </p:cBhvr>
                                    </p:animEffect>
                                  </p:childTnLst>
                                </p:cTn>
                              </p:par>
                              <p:par>
                                <p:cTn id="12" presetID="12" presetClass="entr" presetSubtype="8"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slide(fromLeft)">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slide(fromLeft)">
                                      <p:cBhvr>
                                        <p:cTn id="19" dur="500"/>
                                        <p:tgtEl>
                                          <p:spTgt spid="22"/>
                                        </p:tgtEl>
                                      </p:cBhvr>
                                    </p:animEffect>
                                  </p:childTnLst>
                                </p:cTn>
                              </p:par>
                              <p:par>
                                <p:cTn id="20" presetID="12" presetClass="entr" presetSubtype="8"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slide(fromLeft)">
                                      <p:cBhvr>
                                        <p:cTn id="22" dur="500"/>
                                        <p:tgtEl>
                                          <p:spTgt spid="23"/>
                                        </p:tgtEl>
                                      </p:cBhvr>
                                    </p:animEffect>
                                  </p:childTnLst>
                                </p:cTn>
                              </p:par>
                              <p:par>
                                <p:cTn id="23" presetID="12" presetClass="entr" presetSubtype="8" fill="hold"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slide(fromLeft)">
                                      <p:cBhvr>
                                        <p:cTn id="25" dur="500"/>
                                        <p:tgtEl>
                                          <p:spTgt spid="60"/>
                                        </p:tgtEl>
                                      </p:cBhvr>
                                    </p:animEffect>
                                  </p:childTnLst>
                                </p:cTn>
                              </p:par>
                              <p:par>
                                <p:cTn id="26" presetID="12" presetClass="entr" presetSubtype="8" fill="hold"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slide(fromLeft)">
                                      <p:cBhvr>
                                        <p:cTn id="28" dur="500"/>
                                        <p:tgtEl>
                                          <p:spTgt spid="61"/>
                                        </p:tgtEl>
                                      </p:cBhvr>
                                    </p:animEffect>
                                  </p:childTnLst>
                                </p:cTn>
                              </p:par>
                            </p:childTnLst>
                          </p:cTn>
                        </p:par>
                        <p:par>
                          <p:cTn id="29" fill="hold">
                            <p:stCondLst>
                              <p:cond delay="500"/>
                            </p:stCondLst>
                            <p:childTnLst>
                              <p:par>
                                <p:cTn id="30" presetID="55"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strVal val="#ppt_w*0.70"/>
                                          </p:val>
                                        </p:tav>
                                        <p:tav tm="100000">
                                          <p:val>
                                            <p:strVal val="#ppt_w"/>
                                          </p:val>
                                        </p:tav>
                                      </p:tavLst>
                                    </p:anim>
                                    <p:anim calcmode="lin" valueType="num">
                                      <p:cBhvr>
                                        <p:cTn id="38" dur="1000" fill="hold"/>
                                        <p:tgtEl>
                                          <p:spTgt spid="12"/>
                                        </p:tgtEl>
                                        <p:attrNameLst>
                                          <p:attrName>ppt_h</p:attrName>
                                        </p:attrNameLst>
                                      </p:cBhvr>
                                      <p:tavLst>
                                        <p:tav tm="0">
                                          <p:val>
                                            <p:strVal val="#ppt_h"/>
                                          </p:val>
                                        </p:tav>
                                        <p:tav tm="100000">
                                          <p:val>
                                            <p:strVal val="#ppt_h"/>
                                          </p:val>
                                        </p:tav>
                                      </p:tavLst>
                                    </p:anim>
                                    <p:animEffect transition="in" filter="fade">
                                      <p:cBhvr>
                                        <p:cTn id="39" dur="1000"/>
                                        <p:tgtEl>
                                          <p:spTgt spid="12"/>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 calcmode="lin" valueType="num">
                                      <p:cBhvr>
                                        <p:cTn id="42" dur="1000" fill="hold"/>
                                        <p:tgtEl>
                                          <p:spTgt spid="59"/>
                                        </p:tgtEl>
                                        <p:attrNameLst>
                                          <p:attrName>ppt_w</p:attrName>
                                        </p:attrNameLst>
                                      </p:cBhvr>
                                      <p:tavLst>
                                        <p:tav tm="0">
                                          <p:val>
                                            <p:strVal val="#ppt_w*0.70"/>
                                          </p:val>
                                        </p:tav>
                                        <p:tav tm="100000">
                                          <p:val>
                                            <p:strVal val="#ppt_w"/>
                                          </p:val>
                                        </p:tav>
                                      </p:tavLst>
                                    </p:anim>
                                    <p:anim calcmode="lin" valueType="num">
                                      <p:cBhvr>
                                        <p:cTn id="43" dur="1000" fill="hold"/>
                                        <p:tgtEl>
                                          <p:spTgt spid="59"/>
                                        </p:tgtEl>
                                        <p:attrNameLst>
                                          <p:attrName>ppt_h</p:attrName>
                                        </p:attrNameLst>
                                      </p:cBhvr>
                                      <p:tavLst>
                                        <p:tav tm="0">
                                          <p:val>
                                            <p:strVal val="#ppt_h"/>
                                          </p:val>
                                        </p:tav>
                                        <p:tav tm="100000">
                                          <p:val>
                                            <p:strVal val="#ppt_h"/>
                                          </p:val>
                                        </p:tav>
                                      </p:tavLst>
                                    </p:anim>
                                    <p:animEffect transition="in" filter="fade">
                                      <p:cBhvr>
                                        <p:cTn id="44" dur="1000"/>
                                        <p:tgtEl>
                                          <p:spTgt spid="59"/>
                                        </p:tgtEl>
                                      </p:cBhvr>
                                    </p:animEffect>
                                  </p:childTnLst>
                                </p:cTn>
                              </p:par>
                              <p:par>
                                <p:cTn id="45" presetID="55"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00" fill="hold"/>
                                        <p:tgtEl>
                                          <p:spTgt spid="13"/>
                                        </p:tgtEl>
                                        <p:attrNameLst>
                                          <p:attrName>ppt_w</p:attrName>
                                        </p:attrNameLst>
                                      </p:cBhvr>
                                      <p:tavLst>
                                        <p:tav tm="0">
                                          <p:val>
                                            <p:strVal val="#ppt_w*0.70"/>
                                          </p:val>
                                        </p:tav>
                                        <p:tav tm="100000">
                                          <p:val>
                                            <p:strVal val="#ppt_w"/>
                                          </p:val>
                                        </p:tav>
                                      </p:tavLst>
                                    </p:anim>
                                    <p:anim calcmode="lin" valueType="num">
                                      <p:cBhvr>
                                        <p:cTn id="48" dur="1000" fill="hold"/>
                                        <p:tgtEl>
                                          <p:spTgt spid="13"/>
                                        </p:tgtEl>
                                        <p:attrNameLst>
                                          <p:attrName>ppt_h</p:attrName>
                                        </p:attrNameLst>
                                      </p:cBhvr>
                                      <p:tavLst>
                                        <p:tav tm="0">
                                          <p:val>
                                            <p:strVal val="#ppt_h"/>
                                          </p:val>
                                        </p:tav>
                                        <p:tav tm="100000">
                                          <p:val>
                                            <p:strVal val="#ppt_h"/>
                                          </p:val>
                                        </p:tav>
                                      </p:tavLst>
                                    </p:anim>
                                    <p:animEffect transition="in" filter="fade">
                                      <p:cBhvr>
                                        <p:cTn id="4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1" grpId="0" animBg="1"/>
      <p:bldP spid="59"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Insider threat</a:t>
            </a:r>
            <a:endParaRPr lang="he-IL" dirty="0"/>
          </a:p>
        </p:txBody>
      </p:sp>
      <p:sp>
        <p:nvSpPr>
          <p:cNvPr id="3" name="Content Placeholder 2"/>
          <p:cNvSpPr>
            <a:spLocks noGrp="1"/>
          </p:cNvSpPr>
          <p:nvPr>
            <p:ph idx="1"/>
          </p:nvPr>
        </p:nvSpPr>
        <p:spPr/>
        <p:txBody>
          <a:bodyPr/>
          <a:lstStyle/>
          <a:p>
            <a:pPr algn="l" rtl="0"/>
            <a:r>
              <a:rPr lang="en-US" sz="2400" dirty="0" smtClean="0"/>
              <a:t>Among </a:t>
            </a:r>
            <a:r>
              <a:rPr lang="en-US" sz="2400" dirty="0"/>
              <a:t>the most pressing </a:t>
            </a:r>
            <a:r>
              <a:rPr lang="en-US" sz="2400" dirty="0" smtClean="0"/>
              <a:t>cyber-security challenges.</a:t>
            </a:r>
          </a:p>
          <a:p>
            <a:pPr algn="l" rtl="0"/>
            <a:r>
              <a:rPr lang="en-US" sz="2400" dirty="0" smtClean="0"/>
              <a:t>Threaten </a:t>
            </a:r>
            <a:r>
              <a:rPr lang="en-US" sz="2400" dirty="0"/>
              <a:t>government/private-sector information </a:t>
            </a:r>
            <a:r>
              <a:rPr lang="en-US" sz="2400" dirty="0" smtClean="0"/>
              <a:t>infrastructures.</a:t>
            </a:r>
            <a:endParaRPr lang="en-US" sz="2400" dirty="0"/>
          </a:p>
          <a:p>
            <a:pPr algn="l" rtl="0"/>
            <a:endParaRPr lang="en-US" sz="2400" dirty="0"/>
          </a:p>
          <a:p>
            <a:pPr algn="l" rtl="0"/>
            <a:r>
              <a:rPr lang="en-US" sz="2400" dirty="0" smtClean="0"/>
              <a:t>To </a:t>
            </a:r>
            <a:r>
              <a:rPr lang="en-US" sz="2400" dirty="0"/>
              <a:t>this day no systematic method was made to find and prevent such acts in </a:t>
            </a:r>
            <a:r>
              <a:rPr lang="en-US" sz="2400" u="sng" dirty="0"/>
              <a:t>effective</a:t>
            </a:r>
            <a:r>
              <a:rPr lang="en-US" sz="2400" dirty="0"/>
              <a:t> way.</a:t>
            </a:r>
          </a:p>
          <a:p>
            <a:pPr algn="l" rtl="0"/>
            <a:endParaRPr lang="he-IL" dirty="0"/>
          </a:p>
        </p:txBody>
      </p:sp>
      <p:sp>
        <p:nvSpPr>
          <p:cNvPr id="4" name="Rectangle 3"/>
          <p:cNvSpPr/>
          <p:nvPr/>
        </p:nvSpPr>
        <p:spPr>
          <a:xfrm>
            <a:off x="228600" y="6059269"/>
            <a:ext cx="9144000" cy="646331"/>
          </a:xfrm>
          <a:prstGeom prst="rect">
            <a:avLst/>
          </a:prstGeom>
        </p:spPr>
        <p:txBody>
          <a:bodyPr wrap="square">
            <a:spAutoFit/>
          </a:bodyPr>
          <a:lstStyle/>
          <a:p>
            <a:r>
              <a:rPr lang="en-US" dirty="0" err="1"/>
              <a:t>Kandias</a:t>
            </a:r>
            <a:r>
              <a:rPr lang="en-US" dirty="0"/>
              <a:t>, </a:t>
            </a:r>
            <a:r>
              <a:rPr lang="en-US" dirty="0" err="1"/>
              <a:t>Miltiadis</a:t>
            </a:r>
            <a:r>
              <a:rPr lang="en-US" dirty="0"/>
              <a:t>, et al. "An insider threat prediction model." </a:t>
            </a:r>
            <a:r>
              <a:rPr lang="en-US" i="1" dirty="0"/>
              <a:t>International Conference on Trust, Privacy and Security in Digital Business</a:t>
            </a:r>
            <a:r>
              <a:rPr lang="en-US" dirty="0"/>
              <a:t>. Springer Berlin Heidelberg, 2010.‏</a:t>
            </a:r>
            <a:endParaRPr lang="he-IL" dirty="0"/>
          </a:p>
        </p:txBody>
      </p:sp>
      <p:pic>
        <p:nvPicPr>
          <p:cNvPr id="5" name="תמונה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4215615"/>
            <a:ext cx="2442330" cy="1606223"/>
          </a:xfrm>
          <a:prstGeom prst="rect">
            <a:avLst/>
          </a:prstGeom>
        </p:spPr>
      </p:pic>
    </p:spTree>
    <p:extLst>
      <p:ext uri="{BB962C8B-B14F-4D97-AF65-F5344CB8AC3E}">
        <p14:creationId xmlns:p14="http://schemas.microsoft.com/office/powerpoint/2010/main" val="142143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Cooperative prediction agents</a:t>
            </a:r>
            <a:endParaRPr lang="he-IL" dirty="0"/>
          </a:p>
        </p:txBody>
      </p:sp>
      <p:sp>
        <p:nvSpPr>
          <p:cNvPr id="3" name="Content Placeholder 2"/>
          <p:cNvSpPr>
            <a:spLocks noGrp="1"/>
          </p:cNvSpPr>
          <p:nvPr>
            <p:ph idx="1"/>
          </p:nvPr>
        </p:nvSpPr>
        <p:spPr/>
        <p:txBody>
          <a:bodyPr/>
          <a:lstStyle/>
          <a:p>
            <a:pPr algn="l" rtl="0"/>
            <a:r>
              <a:rPr lang="en-US" dirty="0" smtClean="0"/>
              <a:t>The agent only cares about the human benefit.</a:t>
            </a:r>
          </a:p>
          <a:p>
            <a:pPr algn="l" rtl="0"/>
            <a:r>
              <a:rPr lang="en-US" dirty="0" smtClean="0"/>
              <a:t>“Teammates”.</a:t>
            </a:r>
          </a:p>
          <a:p>
            <a:pPr algn="l" rtl="0"/>
            <a:endParaRPr lang="en-US" dirty="0"/>
          </a:p>
          <a:p>
            <a:pPr algn="l" rtl="0"/>
            <a:r>
              <a:rPr lang="en-US" dirty="0" smtClean="0"/>
              <a:t>E.g., Rehabilitation, Automated Assistant. </a:t>
            </a:r>
            <a:endParaRPr lang="he-IL" dirty="0"/>
          </a:p>
        </p:txBody>
      </p:sp>
      <p:pic>
        <p:nvPicPr>
          <p:cNvPr id="4" name="Picture 3"/>
          <p:cNvPicPr>
            <a:picLocks noChangeAspect="1"/>
          </p:cNvPicPr>
          <p:nvPr/>
        </p:nvPicPr>
        <p:blipFill>
          <a:blip r:embed="rId2"/>
          <a:stretch>
            <a:fillRect/>
          </a:stretch>
        </p:blipFill>
        <p:spPr>
          <a:xfrm>
            <a:off x="2688602" y="4267200"/>
            <a:ext cx="3635998" cy="2124456"/>
          </a:xfrm>
          <a:prstGeom prst="rect">
            <a:avLst/>
          </a:prstGeom>
        </p:spPr>
      </p:pic>
    </p:spTree>
    <p:extLst>
      <p:ext uri="{BB962C8B-B14F-4D97-AF65-F5344CB8AC3E}">
        <p14:creationId xmlns:p14="http://schemas.microsoft.com/office/powerpoint/2010/main" val="280153067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history…</a:t>
            </a:r>
            <a:endParaRPr lang="he-IL" dirty="0"/>
          </a:p>
        </p:txBody>
      </p:sp>
      <p:sp>
        <p:nvSpPr>
          <p:cNvPr id="3" name="Content Placeholder 2"/>
          <p:cNvSpPr>
            <a:spLocks noGrp="1"/>
          </p:cNvSpPr>
          <p:nvPr>
            <p:ph idx="1"/>
          </p:nvPr>
        </p:nvSpPr>
        <p:spPr/>
        <p:txBody>
          <a:bodyPr/>
          <a:lstStyle/>
          <a:p>
            <a:endParaRPr lang="he-IL" dirty="0"/>
          </a:p>
        </p:txBody>
      </p:sp>
      <p:grpSp>
        <p:nvGrpSpPr>
          <p:cNvPr id="13" name="קבוצה 5"/>
          <p:cNvGrpSpPr/>
          <p:nvPr/>
        </p:nvGrpSpPr>
        <p:grpSpPr>
          <a:xfrm>
            <a:off x="107504" y="2132856"/>
            <a:ext cx="8949994" cy="4640025"/>
            <a:chOff x="107504" y="2132856"/>
            <a:chExt cx="8949994" cy="4640025"/>
          </a:xfrm>
        </p:grpSpPr>
        <p:pic>
          <p:nvPicPr>
            <p:cNvPr id="14" name="תמונה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132856"/>
              <a:ext cx="8949994" cy="4640025"/>
            </a:xfrm>
            <a:prstGeom prst="rect">
              <a:avLst/>
            </a:prstGeom>
          </p:spPr>
        </p:pic>
        <p:sp>
          <p:nvSpPr>
            <p:cNvPr id="15" name="TextBox 14"/>
            <p:cNvSpPr txBox="1"/>
            <p:nvPr/>
          </p:nvSpPr>
          <p:spPr>
            <a:xfrm>
              <a:off x="251520" y="2132856"/>
              <a:ext cx="3312368" cy="3539430"/>
            </a:xfrm>
            <a:prstGeom prst="rect">
              <a:avLst/>
            </a:prstGeom>
            <a:noFill/>
          </p:spPr>
          <p:txBody>
            <a:bodyPr wrap="square" rtlCol="0">
              <a:spAutoFit/>
            </a:bodyPr>
            <a:lstStyle/>
            <a:p>
              <a:r>
                <a:rPr lang="en-US" sz="2800" dirty="0" smtClean="0">
                  <a:solidFill>
                    <a:schemeClr val="bg1"/>
                  </a:solidFill>
                </a:rPr>
                <a:t>Benedict Arnold.</a:t>
              </a:r>
            </a:p>
            <a:p>
              <a:r>
                <a:rPr lang="en-US" sz="2800" dirty="0" smtClean="0">
                  <a:solidFill>
                    <a:schemeClr val="bg1"/>
                  </a:solidFill>
                </a:rPr>
                <a:t>Defected</a:t>
              </a:r>
              <a:r>
                <a:rPr lang="en-US" sz="2800" dirty="0">
                  <a:solidFill>
                    <a:schemeClr val="bg1"/>
                  </a:solidFill>
                </a:rPr>
                <a:t> to the </a:t>
              </a:r>
              <a:r>
                <a:rPr lang="en-US" sz="2800" dirty="0" smtClean="0">
                  <a:solidFill>
                    <a:schemeClr val="bg1"/>
                  </a:solidFill>
                </a:rPr>
                <a:t>British army(1780),</a:t>
              </a:r>
            </a:p>
            <a:p>
              <a:r>
                <a:rPr lang="en-US" sz="2800" dirty="0" smtClean="0">
                  <a:solidFill>
                    <a:schemeClr val="bg1"/>
                  </a:solidFill>
                </a:rPr>
                <a:t>After </a:t>
              </a:r>
              <a:r>
                <a:rPr lang="en-US" sz="2800" dirty="0">
                  <a:solidFill>
                    <a:schemeClr val="bg1"/>
                  </a:solidFill>
                </a:rPr>
                <a:t>he was passed over for promotion by the </a:t>
              </a:r>
              <a:r>
                <a:rPr lang="en-US" sz="2800" dirty="0" smtClean="0">
                  <a:solidFill>
                    <a:schemeClr val="bg1"/>
                  </a:solidFill>
                </a:rPr>
                <a:t>continental congress.</a:t>
              </a:r>
              <a:endParaRPr lang="en-US" sz="2800" dirty="0">
                <a:solidFill>
                  <a:schemeClr val="bg1"/>
                </a:solidFill>
              </a:endParaRPr>
            </a:p>
          </p:txBody>
        </p:sp>
      </p:grpSp>
      <p:grpSp>
        <p:nvGrpSpPr>
          <p:cNvPr id="16" name="קבוצה 8"/>
          <p:cNvGrpSpPr/>
          <p:nvPr/>
        </p:nvGrpSpPr>
        <p:grpSpPr>
          <a:xfrm>
            <a:off x="251520" y="1979407"/>
            <a:ext cx="8949994" cy="4637315"/>
            <a:chOff x="107504" y="2132855"/>
            <a:chExt cx="8949994" cy="4637315"/>
          </a:xfrm>
        </p:grpSpPr>
        <p:pic>
          <p:nvPicPr>
            <p:cNvPr id="1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2132855"/>
              <a:ext cx="8949994" cy="4637315"/>
            </a:xfrm>
            <a:prstGeom prst="rect">
              <a:avLst/>
            </a:prstGeom>
          </p:spPr>
        </p:pic>
        <p:sp>
          <p:nvSpPr>
            <p:cNvPr id="18" name="TextBox 17"/>
            <p:cNvSpPr txBox="1"/>
            <p:nvPr/>
          </p:nvSpPr>
          <p:spPr>
            <a:xfrm>
              <a:off x="5724128" y="2276872"/>
              <a:ext cx="2664296" cy="2677656"/>
            </a:xfrm>
            <a:prstGeom prst="rect">
              <a:avLst/>
            </a:prstGeom>
            <a:noFill/>
          </p:spPr>
          <p:txBody>
            <a:bodyPr wrap="square" rtlCol="0">
              <a:spAutoFit/>
            </a:bodyPr>
            <a:lstStyle/>
            <a:p>
              <a:r>
                <a:rPr lang="en-US" sz="2400" dirty="0" smtClean="0">
                  <a:solidFill>
                    <a:schemeClr val="bg1"/>
                  </a:solidFill>
                </a:rPr>
                <a:t>Aldrich Ames.</a:t>
              </a:r>
            </a:p>
            <a:p>
              <a:r>
                <a:rPr lang="en-US" sz="2400" dirty="0" smtClean="0">
                  <a:solidFill>
                    <a:schemeClr val="bg1"/>
                  </a:solidFill>
                </a:rPr>
                <a:t>Rising star in the CIA.</a:t>
              </a:r>
            </a:p>
            <a:p>
              <a:r>
                <a:rPr lang="en-US" sz="2400" dirty="0" smtClean="0">
                  <a:solidFill>
                    <a:schemeClr val="bg1"/>
                  </a:solidFill>
                </a:rPr>
                <a:t>Became a KGB mole due to drinking and security problems.</a:t>
              </a:r>
            </a:p>
            <a:p>
              <a:r>
                <a:rPr lang="en-US" sz="2400" dirty="0" smtClean="0">
                  <a:solidFill>
                    <a:schemeClr val="bg1"/>
                  </a:solidFill>
                </a:rPr>
                <a:t>Convicted in 1994</a:t>
              </a:r>
              <a:endParaRPr lang="en-US" sz="2400" dirty="0">
                <a:solidFill>
                  <a:schemeClr val="bg1"/>
                </a:solidFill>
              </a:endParaRPr>
            </a:p>
          </p:txBody>
        </p:sp>
      </p:grpSp>
      <p:grpSp>
        <p:nvGrpSpPr>
          <p:cNvPr id="19" name="קבוצה 11"/>
          <p:cNvGrpSpPr/>
          <p:nvPr/>
        </p:nvGrpSpPr>
        <p:grpSpPr>
          <a:xfrm>
            <a:off x="263626" y="1979407"/>
            <a:ext cx="8880373" cy="4677764"/>
            <a:chOff x="263626" y="1979407"/>
            <a:chExt cx="8880373" cy="4677764"/>
          </a:xfrm>
        </p:grpSpPr>
        <p:pic>
          <p:nvPicPr>
            <p:cNvPr id="20" name="תמונה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626" y="1979407"/>
              <a:ext cx="8880373" cy="4637315"/>
            </a:xfrm>
            <a:prstGeom prst="rect">
              <a:avLst/>
            </a:prstGeom>
          </p:spPr>
        </p:pic>
        <p:sp>
          <p:nvSpPr>
            <p:cNvPr id="21" name="TextBox 20"/>
            <p:cNvSpPr txBox="1"/>
            <p:nvPr/>
          </p:nvSpPr>
          <p:spPr>
            <a:xfrm>
              <a:off x="539552" y="2132856"/>
              <a:ext cx="4489648" cy="4524315"/>
            </a:xfrm>
            <a:prstGeom prst="rect">
              <a:avLst/>
            </a:prstGeom>
            <a:noFill/>
          </p:spPr>
          <p:txBody>
            <a:bodyPr wrap="square" rtlCol="0">
              <a:spAutoFit/>
            </a:bodyPr>
            <a:lstStyle/>
            <a:p>
              <a:r>
                <a:rPr lang="en-US" sz="3200" b="1" dirty="0">
                  <a:solidFill>
                    <a:schemeClr val="bg1"/>
                  </a:solidFill>
                </a:rPr>
                <a:t>Bradley </a:t>
              </a:r>
              <a:r>
                <a:rPr lang="en-US" sz="3200" b="1" dirty="0" smtClean="0">
                  <a:solidFill>
                    <a:schemeClr val="bg1"/>
                  </a:solidFill>
                </a:rPr>
                <a:t>Manning.</a:t>
              </a:r>
            </a:p>
            <a:p>
              <a:r>
                <a:rPr lang="en-US" sz="3200" dirty="0" smtClean="0">
                  <a:solidFill>
                    <a:schemeClr val="bg1"/>
                  </a:solidFill>
                </a:rPr>
                <a:t>Convicted 2013 </a:t>
              </a:r>
              <a:r>
                <a:rPr lang="en-US" sz="3200" dirty="0">
                  <a:solidFill>
                    <a:schemeClr val="bg1"/>
                  </a:solidFill>
                </a:rPr>
                <a:t>of violations of the </a:t>
              </a:r>
              <a:r>
                <a:rPr lang="en-US" sz="3200" dirty="0" smtClean="0">
                  <a:solidFill>
                    <a:schemeClr val="bg1"/>
                  </a:solidFill>
                </a:rPr>
                <a:t>Espionage Act.</a:t>
              </a:r>
            </a:p>
            <a:p>
              <a:r>
                <a:rPr lang="en-US" sz="3200" dirty="0" smtClean="0">
                  <a:solidFill>
                    <a:schemeClr val="bg1"/>
                  </a:solidFill>
                </a:rPr>
                <a:t>Disclosed </a:t>
              </a:r>
              <a:r>
                <a:rPr lang="en-US" sz="3200" dirty="0">
                  <a:solidFill>
                    <a:schemeClr val="bg1"/>
                  </a:solidFill>
                </a:rPr>
                <a:t>to WikiLeaks nearly three-quarters of a million </a:t>
              </a:r>
              <a:r>
                <a:rPr lang="en-US" sz="3200" dirty="0" smtClean="0">
                  <a:solidFill>
                    <a:schemeClr val="bg1"/>
                  </a:solidFill>
                </a:rPr>
                <a:t>military </a:t>
              </a:r>
              <a:r>
                <a:rPr lang="en-US" sz="3200" dirty="0">
                  <a:solidFill>
                    <a:schemeClr val="bg1"/>
                  </a:solidFill>
                </a:rPr>
                <a:t>and </a:t>
              </a:r>
              <a:r>
                <a:rPr lang="en-US" sz="3200" dirty="0" smtClean="0">
                  <a:solidFill>
                    <a:schemeClr val="bg1"/>
                  </a:solidFill>
                </a:rPr>
                <a:t>diplomatic documents</a:t>
              </a:r>
              <a:r>
                <a:rPr lang="en-US" sz="3200" dirty="0">
                  <a:solidFill>
                    <a:schemeClr val="bg1"/>
                  </a:solidFill>
                </a:rPr>
                <a:t>.</a:t>
              </a:r>
            </a:p>
          </p:txBody>
        </p:sp>
      </p:grpSp>
    </p:spTree>
    <p:extLst>
      <p:ext uri="{BB962C8B-B14F-4D97-AF65-F5344CB8AC3E}">
        <p14:creationId xmlns:p14="http://schemas.microsoft.com/office/powerpoint/2010/main" val="95097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a:p>
        </p:txBody>
      </p:sp>
      <p:grpSp>
        <p:nvGrpSpPr>
          <p:cNvPr id="4" name="קבוצה 17"/>
          <p:cNvGrpSpPr/>
          <p:nvPr/>
        </p:nvGrpSpPr>
        <p:grpSpPr>
          <a:xfrm>
            <a:off x="457200" y="1757331"/>
            <a:ext cx="4788023" cy="4262470"/>
            <a:chOff x="0" y="2082760"/>
            <a:chExt cx="5940152" cy="4775239"/>
          </a:xfrm>
        </p:grpSpPr>
        <p:pic>
          <p:nvPicPr>
            <p:cNvPr id="5"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82760"/>
              <a:ext cx="5940152" cy="4775239"/>
            </a:xfrm>
            <a:prstGeom prst="rect">
              <a:avLst/>
            </a:prstGeom>
          </p:spPr>
        </p:pic>
        <p:sp>
          <p:nvSpPr>
            <p:cNvPr id="6" name="אליפסה 13"/>
            <p:cNvSpPr/>
            <p:nvPr/>
          </p:nvSpPr>
          <p:spPr>
            <a:xfrm>
              <a:off x="242675" y="5319419"/>
              <a:ext cx="151216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אליפסה 4"/>
            <p:cNvSpPr/>
            <p:nvPr/>
          </p:nvSpPr>
          <p:spPr>
            <a:xfrm>
              <a:off x="107504" y="3789040"/>
              <a:ext cx="151216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אליפסה 14"/>
            <p:cNvSpPr/>
            <p:nvPr/>
          </p:nvSpPr>
          <p:spPr>
            <a:xfrm>
              <a:off x="2778272" y="3140968"/>
              <a:ext cx="2009751"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אליפסה 15"/>
            <p:cNvSpPr/>
            <p:nvPr/>
          </p:nvSpPr>
          <p:spPr>
            <a:xfrm>
              <a:off x="242675" y="2220754"/>
              <a:ext cx="151216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אליפסה 16"/>
            <p:cNvSpPr/>
            <p:nvPr/>
          </p:nvSpPr>
          <p:spPr>
            <a:xfrm>
              <a:off x="2778273" y="2188467"/>
              <a:ext cx="151216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תמונה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67088" y="2007728"/>
            <a:ext cx="5916246" cy="2335672"/>
          </a:xfrm>
          <a:prstGeom prst="rect">
            <a:avLst/>
          </a:prstGeom>
        </p:spPr>
      </p:pic>
    </p:spTree>
    <p:extLst>
      <p:ext uri="{BB962C8B-B14F-4D97-AF65-F5344CB8AC3E}">
        <p14:creationId xmlns:p14="http://schemas.microsoft.com/office/powerpoint/2010/main" val="123149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Human </a:t>
            </a:r>
            <a:r>
              <a:rPr lang="en-US" dirty="0"/>
              <a:t>Strategic </a:t>
            </a:r>
            <a:r>
              <a:rPr lang="en-US" dirty="0" err="1" smtClean="0"/>
              <a:t>Behaviour</a:t>
            </a:r>
            <a:r>
              <a:rPr lang="en-US" dirty="0" smtClean="0"/>
              <a:t> in Normal form games</a:t>
            </a:r>
            <a:endParaRPr lang="he-IL" dirty="0"/>
          </a:p>
        </p:txBody>
      </p:sp>
      <p:sp>
        <p:nvSpPr>
          <p:cNvPr id="6" name="Rectangle 5"/>
          <p:cNvSpPr/>
          <p:nvPr/>
        </p:nvSpPr>
        <p:spPr>
          <a:xfrm>
            <a:off x="381000" y="5562600"/>
            <a:ext cx="8458200" cy="923330"/>
          </a:xfrm>
          <a:prstGeom prst="rect">
            <a:avLst/>
          </a:prstGeom>
        </p:spPr>
        <p:txBody>
          <a:bodyPr wrap="square">
            <a:spAutoFit/>
          </a:bodyPr>
          <a:lstStyle/>
          <a:p>
            <a:r>
              <a:rPr lang="en-US" b="1" i="1" dirty="0"/>
              <a:t>Deep Learning for Predicting Human Strategic Behavior</a:t>
            </a:r>
            <a:r>
              <a:rPr lang="en-US" dirty="0"/>
              <a:t>. J. Hartford, J. Wright, K. </a:t>
            </a:r>
            <a:r>
              <a:rPr lang="en-US" dirty="0" err="1"/>
              <a:t>Leyton</a:t>
            </a:r>
            <a:r>
              <a:rPr lang="en-US" dirty="0"/>
              <a:t>-Brown. Oral presentation at Conference on Neural Information Processing Systems (NIPS), 2016</a:t>
            </a:r>
            <a:endParaRPr lang="he-IL" dirty="0"/>
          </a:p>
        </p:txBody>
      </p:sp>
      <p:sp>
        <p:nvSpPr>
          <p:cNvPr id="7" name="Content Placeholder 6"/>
          <p:cNvSpPr>
            <a:spLocks noGrp="1"/>
          </p:cNvSpPr>
          <p:nvPr>
            <p:ph idx="1"/>
          </p:nvPr>
        </p:nvSpPr>
        <p:spPr/>
        <p:txBody>
          <a:bodyPr/>
          <a:lstStyle/>
          <a:p>
            <a:pPr algn="l" rtl="0"/>
            <a:endParaRPr lang="en-US" dirty="0" smtClean="0"/>
          </a:p>
          <a:p>
            <a:pPr algn="l" rtl="0"/>
            <a:endParaRPr lang="en-US" dirty="0" smtClean="0"/>
          </a:p>
          <a:p>
            <a:pPr algn="l" rtl="0"/>
            <a:r>
              <a:rPr lang="en-US" dirty="0"/>
              <a:t>Movie - Deep learning for Human Strategic </a:t>
            </a:r>
            <a:r>
              <a:rPr lang="en-US" dirty="0" err="1" smtClean="0"/>
              <a:t>Behaviour</a:t>
            </a:r>
            <a:r>
              <a:rPr lang="en-US" dirty="0" smtClean="0"/>
              <a:t>.</a:t>
            </a:r>
            <a:endParaRPr lang="he-IL" dirty="0"/>
          </a:p>
        </p:txBody>
      </p:sp>
    </p:spTree>
    <p:extLst>
      <p:ext uri="{BB962C8B-B14F-4D97-AF65-F5344CB8AC3E}">
        <p14:creationId xmlns:p14="http://schemas.microsoft.com/office/powerpoint/2010/main" val="413724926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311700" y="593367"/>
            <a:ext cx="8520600" cy="763600"/>
          </a:xfrm>
          <a:prstGeom prst="rect">
            <a:avLst/>
          </a:prstGeom>
        </p:spPr>
        <p:txBody>
          <a:bodyPr lIns="91425" tIns="91425" rIns="91425" bIns="91425" anchor="t" anchorCtr="0">
            <a:noAutofit/>
          </a:bodyPr>
          <a:lstStyle/>
          <a:p>
            <a:pPr lvl="0" algn="ctr"/>
            <a:r>
              <a:rPr lang="en-US" dirty="0"/>
              <a:t>Altruism prediction</a:t>
            </a:r>
            <a:endParaRPr lang="en" dirty="0"/>
          </a:p>
        </p:txBody>
      </p:sp>
      <p:sp>
        <p:nvSpPr>
          <p:cNvPr id="85" name="Shape 85"/>
          <p:cNvSpPr txBox="1">
            <a:spLocks noGrp="1"/>
          </p:cNvSpPr>
          <p:nvPr>
            <p:ph type="body" idx="1"/>
          </p:nvPr>
        </p:nvSpPr>
        <p:spPr>
          <a:xfrm>
            <a:off x="311700" y="1536633"/>
            <a:ext cx="8520600" cy="618800"/>
          </a:xfrm>
          <a:prstGeom prst="rect">
            <a:avLst/>
          </a:prstGeom>
        </p:spPr>
        <p:txBody>
          <a:bodyPr lIns="91425" tIns="91425" rIns="91425" bIns="91425" anchor="t" anchorCtr="0">
            <a:noAutofit/>
          </a:bodyPr>
          <a:lstStyle/>
          <a:p>
            <a:pPr lvl="0" algn="l" rtl="0">
              <a:spcBef>
                <a:spcPts val="0"/>
              </a:spcBef>
              <a:buNone/>
            </a:pPr>
            <a:r>
              <a:rPr lang="en" dirty="0"/>
              <a:t>1,067 Mechanical Turk workers X 20 decisions = 21,340 decision total</a:t>
            </a:r>
          </a:p>
          <a:p>
            <a:pPr lvl="0" algn="l" rtl="0">
              <a:spcBef>
                <a:spcPts val="0"/>
              </a:spcBef>
              <a:buClr>
                <a:schemeClr val="dk1"/>
              </a:buClr>
              <a:buSzPct val="61111"/>
              <a:buFont typeface="Arial"/>
              <a:buNone/>
            </a:pPr>
            <a:r>
              <a:rPr lang="en" dirty="0"/>
              <a:t>			</a:t>
            </a:r>
          </a:p>
          <a:p>
            <a:pPr lvl="0" algn="l" rtl="0">
              <a:spcBef>
                <a:spcPts val="0"/>
              </a:spcBef>
              <a:buClr>
                <a:schemeClr val="dk1"/>
              </a:buClr>
              <a:buSzPct val="61111"/>
              <a:buFont typeface="Arial"/>
              <a:buNone/>
            </a:pPr>
            <a:r>
              <a:rPr lang="en" dirty="0"/>
              <a:t>		</a:t>
            </a:r>
          </a:p>
          <a:p>
            <a:pPr lvl="0" algn="l" rtl="0">
              <a:spcBef>
                <a:spcPts val="0"/>
              </a:spcBef>
              <a:buNone/>
            </a:pPr>
            <a:endParaRPr dirty="0"/>
          </a:p>
        </p:txBody>
      </p:sp>
      <p:graphicFrame>
        <p:nvGraphicFramePr>
          <p:cNvPr id="88" name="Shape 88"/>
          <p:cNvGraphicFramePr/>
          <p:nvPr>
            <p:extLst>
              <p:ext uri="{D42A27DB-BD31-4B8C-83A1-F6EECF244321}">
                <p14:modId xmlns:p14="http://schemas.microsoft.com/office/powerpoint/2010/main" val="2282648427"/>
              </p:ext>
            </p:extLst>
          </p:nvPr>
        </p:nvGraphicFramePr>
        <p:xfrm>
          <a:off x="952500" y="2590800"/>
          <a:ext cx="7239000" cy="2560200"/>
        </p:xfrm>
        <a:graphic>
          <a:graphicData uri="http://schemas.openxmlformats.org/drawingml/2006/table">
            <a:tbl>
              <a:tblPr>
                <a:noFill/>
              </a:tblPr>
              <a:tblGrid>
                <a:gridCol w="2413000"/>
                <a:gridCol w="2413000"/>
                <a:gridCol w="2413000"/>
              </a:tblGrid>
              <a:tr h="609560">
                <a:tc>
                  <a:txBody>
                    <a:bodyPr/>
                    <a:lstStyle/>
                    <a:p>
                      <a:pPr lvl="0" algn="l">
                        <a:spcBef>
                          <a:spcPts val="0"/>
                        </a:spcBef>
                        <a:buNone/>
                      </a:pPr>
                      <a:r>
                        <a:rPr lang="en" sz="2400" dirty="0"/>
                        <a:t> </a:t>
                      </a:r>
                    </a:p>
                  </a:txBody>
                  <a:tcPr marL="91425" marR="91425" marT="121900" marB="121900"/>
                </a:tc>
                <a:tc>
                  <a:txBody>
                    <a:bodyPr/>
                    <a:lstStyle/>
                    <a:p>
                      <a:pPr lvl="0" algn="l">
                        <a:spcBef>
                          <a:spcPts val="0"/>
                        </a:spcBef>
                        <a:buNone/>
                      </a:pPr>
                      <a:r>
                        <a:rPr lang="en" sz="2400" dirty="0" smtClean="0"/>
                        <a:t>Selfish option</a:t>
                      </a:r>
                      <a:endParaRPr lang="en" sz="2400" dirty="0"/>
                    </a:p>
                  </a:txBody>
                  <a:tcPr marL="91425" marR="91425" marT="121900" marB="121900"/>
                </a:tc>
                <a:tc>
                  <a:txBody>
                    <a:bodyPr/>
                    <a:lstStyle/>
                    <a:p>
                      <a:pPr lvl="0" algn="l">
                        <a:spcBef>
                          <a:spcPts val="0"/>
                        </a:spcBef>
                        <a:buNone/>
                      </a:pPr>
                      <a:r>
                        <a:rPr lang="en" sz="2400" dirty="0"/>
                        <a:t>Cooperative Option</a:t>
                      </a:r>
                    </a:p>
                  </a:txBody>
                  <a:tcPr marL="91425" marR="91425" marT="121900" marB="121900"/>
                </a:tc>
              </a:tr>
              <a:tr h="609560">
                <a:tc>
                  <a:txBody>
                    <a:bodyPr/>
                    <a:lstStyle/>
                    <a:p>
                      <a:pPr lvl="0" algn="l">
                        <a:spcBef>
                          <a:spcPts val="0"/>
                        </a:spcBef>
                        <a:buNone/>
                      </a:pPr>
                      <a:r>
                        <a:rPr lang="en" sz="2400"/>
                        <a:t>Participant Payoff</a:t>
                      </a:r>
                    </a:p>
                  </a:txBody>
                  <a:tcPr marL="91425" marR="91425" marT="121900" marB="121900"/>
                </a:tc>
                <a:tc>
                  <a:txBody>
                    <a:bodyPr/>
                    <a:lstStyle/>
                    <a:p>
                      <a:pPr lvl="0" algn="l">
                        <a:spcBef>
                          <a:spcPts val="0"/>
                        </a:spcBef>
                        <a:buNone/>
                      </a:pPr>
                      <a:r>
                        <a:rPr lang="en" sz="2400">
                          <a:solidFill>
                            <a:srgbClr val="FF0000"/>
                          </a:solidFill>
                        </a:rPr>
                        <a:t>x</a:t>
                      </a:r>
                    </a:p>
                  </a:txBody>
                  <a:tcPr marL="91425" marR="91425" marT="121900" marB="121900"/>
                </a:tc>
                <a:tc>
                  <a:txBody>
                    <a:bodyPr/>
                    <a:lstStyle/>
                    <a:p>
                      <a:pPr lvl="0" algn="l">
                        <a:spcBef>
                          <a:spcPts val="0"/>
                        </a:spcBef>
                        <a:buNone/>
                      </a:pPr>
                      <a:r>
                        <a:rPr lang="en" sz="2400" dirty="0">
                          <a:solidFill>
                            <a:srgbClr val="FF0000"/>
                          </a:solidFill>
                        </a:rPr>
                        <a:t>x-c</a:t>
                      </a:r>
                    </a:p>
                  </a:txBody>
                  <a:tcPr marL="91425" marR="91425" marT="121900" marB="121900"/>
                </a:tc>
              </a:tr>
              <a:tr h="609560">
                <a:tc>
                  <a:txBody>
                    <a:bodyPr/>
                    <a:lstStyle/>
                    <a:p>
                      <a:pPr lvl="0" algn="l">
                        <a:spcBef>
                          <a:spcPts val="0"/>
                        </a:spcBef>
                        <a:buNone/>
                      </a:pPr>
                      <a:r>
                        <a:rPr lang="en" sz="2400"/>
                        <a:t>Recipient Payoff</a:t>
                      </a:r>
                    </a:p>
                  </a:txBody>
                  <a:tcPr marL="91425" marR="91425" marT="121900" marB="121900"/>
                </a:tc>
                <a:tc>
                  <a:txBody>
                    <a:bodyPr/>
                    <a:lstStyle/>
                    <a:p>
                      <a:pPr lvl="0" algn="l">
                        <a:spcBef>
                          <a:spcPts val="0"/>
                        </a:spcBef>
                        <a:buNone/>
                      </a:pPr>
                      <a:r>
                        <a:rPr lang="en" sz="2400">
                          <a:solidFill>
                            <a:srgbClr val="FF0000"/>
                          </a:solidFill>
                        </a:rPr>
                        <a:t>y</a:t>
                      </a:r>
                    </a:p>
                  </a:txBody>
                  <a:tcPr marL="91425" marR="91425" marT="121900" marB="121900"/>
                </a:tc>
                <a:tc>
                  <a:txBody>
                    <a:bodyPr/>
                    <a:lstStyle/>
                    <a:p>
                      <a:pPr lvl="0" algn="l">
                        <a:spcBef>
                          <a:spcPts val="0"/>
                        </a:spcBef>
                        <a:buNone/>
                      </a:pPr>
                      <a:r>
                        <a:rPr lang="en" sz="2400" dirty="0">
                          <a:solidFill>
                            <a:srgbClr val="FF0000"/>
                          </a:solidFill>
                        </a:rPr>
                        <a:t>y+c*f</a:t>
                      </a:r>
                    </a:p>
                  </a:txBody>
                  <a:tcPr marL="91425" marR="91425" marT="121900" marB="121900"/>
                </a:tc>
              </a:tr>
            </a:tbl>
          </a:graphicData>
        </a:graphic>
      </p:graphicFrame>
      <p:sp>
        <p:nvSpPr>
          <p:cNvPr id="3" name="Rectangle 2"/>
          <p:cNvSpPr/>
          <p:nvPr/>
        </p:nvSpPr>
        <p:spPr>
          <a:xfrm>
            <a:off x="304800" y="5782270"/>
            <a:ext cx="8610600" cy="923330"/>
          </a:xfrm>
          <a:prstGeom prst="rect">
            <a:avLst/>
          </a:prstGeom>
        </p:spPr>
        <p:txBody>
          <a:bodyPr wrap="square">
            <a:spAutoFit/>
          </a:bodyPr>
          <a:lstStyle/>
          <a:p>
            <a:pPr>
              <a:spcBef>
                <a:spcPts val="0"/>
              </a:spcBef>
              <a:buClr>
                <a:schemeClr val="dk1"/>
              </a:buClr>
              <a:buSzPct val="64705"/>
            </a:pPr>
            <a:r>
              <a:rPr lang="en" dirty="0" smtClean="0">
                <a:solidFill>
                  <a:schemeClr val="dk1"/>
                </a:solidFill>
              </a:rPr>
              <a:t>Ziv Epstein, Alex Peysakhovich and Dave Rand. </a:t>
            </a:r>
            <a:r>
              <a:rPr lang="en-US" b="1" dirty="0"/>
              <a:t>The Good, the Bad, and the Unflinchingly </a:t>
            </a:r>
            <a:r>
              <a:rPr lang="en-US" b="1" dirty="0" smtClean="0"/>
              <a:t>Selfish: </a:t>
            </a:r>
            <a:r>
              <a:rPr lang="en" dirty="0" smtClean="0">
                <a:solidFill>
                  <a:schemeClr val="dk1"/>
                </a:solidFill>
              </a:rPr>
              <a:t>Cooperative Decision-Making can be Predicted with high Accuracy when using only Three Behavioral Types, 2016</a:t>
            </a:r>
            <a:endParaRPr lang="en" dirty="0">
              <a:solidFill>
                <a:schemeClr val="dk1"/>
              </a:solidFill>
            </a:endParaRPr>
          </a:p>
        </p:txBody>
      </p:sp>
    </p:spTree>
    <p:extLst>
      <p:ext uri="{BB962C8B-B14F-4D97-AF65-F5344CB8AC3E}">
        <p14:creationId xmlns:p14="http://schemas.microsoft.com/office/powerpoint/2010/main" val="363545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Shape 104" descr="fig1.png"/>
          <p:cNvPicPr preferRelativeResize="0"/>
          <p:nvPr/>
        </p:nvPicPr>
        <p:blipFill rotWithShape="1">
          <a:blip r:embed="rId3">
            <a:alphaModFix/>
          </a:blip>
          <a:srcRect l="15994"/>
          <a:stretch/>
        </p:blipFill>
        <p:spPr>
          <a:xfrm>
            <a:off x="311699" y="1856809"/>
            <a:ext cx="1767652" cy="4395356"/>
          </a:xfrm>
          <a:prstGeom prst="rect">
            <a:avLst/>
          </a:prstGeom>
          <a:noFill/>
          <a:ln>
            <a:noFill/>
          </a:ln>
        </p:spPr>
      </p:pic>
      <p:sp>
        <p:nvSpPr>
          <p:cNvPr id="105" name="Shape 105"/>
          <p:cNvSpPr txBox="1">
            <a:spLocks noGrp="1"/>
          </p:cNvSpPr>
          <p:nvPr>
            <p:ph type="title"/>
          </p:nvPr>
        </p:nvSpPr>
        <p:spPr>
          <a:xfrm>
            <a:off x="311700" y="593367"/>
            <a:ext cx="8520600" cy="763600"/>
          </a:xfrm>
          <a:prstGeom prst="rect">
            <a:avLst/>
          </a:prstGeom>
        </p:spPr>
        <p:txBody>
          <a:bodyPr lIns="91425" tIns="91425" rIns="91425" bIns="91425" anchor="t" anchorCtr="0">
            <a:noAutofit/>
          </a:bodyPr>
          <a:lstStyle/>
          <a:p>
            <a:pPr lvl="0" algn="ctr">
              <a:spcBef>
                <a:spcPts val="0"/>
              </a:spcBef>
              <a:buNone/>
            </a:pPr>
            <a:r>
              <a:rPr lang="en"/>
              <a:t>Model Building</a:t>
            </a:r>
          </a:p>
        </p:txBody>
      </p:sp>
      <p:pic>
        <p:nvPicPr>
          <p:cNvPr id="106" name="Shape 106" descr="fig4.png"/>
          <p:cNvPicPr preferRelativeResize="0"/>
          <p:nvPr/>
        </p:nvPicPr>
        <p:blipFill>
          <a:blip r:embed="rId4">
            <a:alphaModFix/>
          </a:blip>
          <a:stretch>
            <a:fillRect/>
          </a:stretch>
        </p:blipFill>
        <p:spPr>
          <a:xfrm>
            <a:off x="2834828" y="2231373"/>
            <a:ext cx="995061" cy="4110471"/>
          </a:xfrm>
          <a:prstGeom prst="rect">
            <a:avLst/>
          </a:prstGeom>
          <a:noFill/>
          <a:ln>
            <a:noFill/>
          </a:ln>
        </p:spPr>
      </p:pic>
      <p:pic>
        <p:nvPicPr>
          <p:cNvPr id="107" name="Shape 107" descr="fig2.png"/>
          <p:cNvPicPr preferRelativeResize="0"/>
          <p:nvPr/>
        </p:nvPicPr>
        <p:blipFill>
          <a:blip r:embed="rId5">
            <a:alphaModFix/>
          </a:blip>
          <a:stretch>
            <a:fillRect/>
          </a:stretch>
        </p:blipFill>
        <p:spPr>
          <a:xfrm>
            <a:off x="4807845" y="1873086"/>
            <a:ext cx="1214829" cy="4362796"/>
          </a:xfrm>
          <a:prstGeom prst="rect">
            <a:avLst/>
          </a:prstGeom>
          <a:noFill/>
          <a:ln>
            <a:noFill/>
          </a:ln>
        </p:spPr>
      </p:pic>
      <p:pic>
        <p:nvPicPr>
          <p:cNvPr id="108" name="Shape 108" descr="fig3.png"/>
          <p:cNvPicPr preferRelativeResize="0"/>
          <p:nvPr/>
        </p:nvPicPr>
        <p:blipFill>
          <a:blip r:embed="rId6">
            <a:alphaModFix/>
          </a:blip>
          <a:stretch>
            <a:fillRect/>
          </a:stretch>
        </p:blipFill>
        <p:spPr>
          <a:xfrm>
            <a:off x="2028692" y="2287620"/>
            <a:ext cx="995064" cy="4110544"/>
          </a:xfrm>
          <a:prstGeom prst="rect">
            <a:avLst/>
          </a:prstGeom>
          <a:noFill/>
          <a:ln>
            <a:noFill/>
          </a:ln>
        </p:spPr>
      </p:pic>
      <p:pic>
        <p:nvPicPr>
          <p:cNvPr id="109" name="Shape 109" descr="fig5.png"/>
          <p:cNvPicPr preferRelativeResize="0"/>
          <p:nvPr/>
        </p:nvPicPr>
        <p:blipFill>
          <a:blip r:embed="rId7">
            <a:alphaModFix/>
          </a:blip>
          <a:stretch>
            <a:fillRect/>
          </a:stretch>
        </p:blipFill>
        <p:spPr>
          <a:xfrm>
            <a:off x="3943404" y="1790500"/>
            <a:ext cx="914091" cy="4551341"/>
          </a:xfrm>
          <a:prstGeom prst="rect">
            <a:avLst/>
          </a:prstGeom>
          <a:noFill/>
          <a:ln>
            <a:noFill/>
          </a:ln>
        </p:spPr>
      </p:pic>
      <p:sp>
        <p:nvSpPr>
          <p:cNvPr id="110" name="Shape 110"/>
          <p:cNvSpPr txBox="1"/>
          <p:nvPr/>
        </p:nvSpPr>
        <p:spPr>
          <a:xfrm>
            <a:off x="6022675" y="1653833"/>
            <a:ext cx="2857200" cy="1518400"/>
          </a:xfrm>
          <a:prstGeom prst="rect">
            <a:avLst/>
          </a:prstGeom>
          <a:noFill/>
          <a:ln>
            <a:noFill/>
          </a:ln>
        </p:spPr>
        <p:txBody>
          <a:bodyPr lIns="91425" tIns="91425" rIns="91425" bIns="91425" anchor="t" anchorCtr="0">
            <a:noAutofit/>
          </a:bodyPr>
          <a:lstStyle/>
          <a:p>
            <a:pPr marL="457200" lvl="0" indent="-342900" rtl="0">
              <a:spcBef>
                <a:spcPts val="0"/>
              </a:spcBef>
              <a:buSzPct val="100000"/>
              <a:buChar char="●"/>
            </a:pPr>
            <a:r>
              <a:rPr lang="en" sz="1800"/>
              <a:t>Capturing individual cooperation history leads to much higher predictive power</a:t>
            </a:r>
          </a:p>
        </p:txBody>
      </p:sp>
      <p:sp>
        <p:nvSpPr>
          <p:cNvPr id="111" name="Shape 111"/>
          <p:cNvSpPr txBox="1"/>
          <p:nvPr/>
        </p:nvSpPr>
        <p:spPr>
          <a:xfrm>
            <a:off x="6022675" y="3583700"/>
            <a:ext cx="2857200" cy="2758000"/>
          </a:xfrm>
          <a:prstGeom prst="rect">
            <a:avLst/>
          </a:prstGeom>
          <a:noFill/>
          <a:ln>
            <a:noFill/>
          </a:ln>
        </p:spPr>
        <p:txBody>
          <a:bodyPr lIns="91425" tIns="91425" rIns="91425" bIns="91425" anchor="t" anchorCtr="0">
            <a:noAutofit/>
          </a:bodyPr>
          <a:lstStyle/>
          <a:p>
            <a:pPr marL="457200" lvl="0" indent="-342900" rtl="0">
              <a:spcBef>
                <a:spcPts val="0"/>
              </a:spcBef>
              <a:buSzPct val="100000"/>
              <a:buChar char="●"/>
            </a:pPr>
            <a:r>
              <a:rPr lang="en" sz="1800" dirty="0"/>
              <a:t>Model using 3 cooperative types yields approximately same predictive power as fully heterogeneous model. </a:t>
            </a:r>
          </a:p>
        </p:txBody>
      </p:sp>
    </p:spTree>
    <p:extLst>
      <p:ext uri="{BB962C8B-B14F-4D97-AF65-F5344CB8AC3E}">
        <p14:creationId xmlns:p14="http://schemas.microsoft.com/office/powerpoint/2010/main" val="197178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0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fade">
                                      <p:cBhvr>
                                        <p:cTn id="12" dur="10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fade">
                                      <p:cBhvr>
                                        <p:cTn id="17" dur="1000"/>
                                        <p:tgtEl>
                                          <p:spTgt spid="10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fade">
                                      <p:cBhvr>
                                        <p:cTn id="22" dur="1000"/>
                                        <p:tgtEl>
                                          <p:spTgt spid="1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6"/>
                                        </p:tgtEl>
                                        <p:attrNameLst>
                                          <p:attrName>style.visibility</p:attrName>
                                        </p:attrNameLst>
                                      </p:cBhvr>
                                      <p:to>
                                        <p:strVal val="visible"/>
                                      </p:to>
                                    </p:set>
                                    <p:animEffect transition="in" filter="fade">
                                      <p:cBhvr>
                                        <p:cTn id="27" dur="1000"/>
                                        <p:tgtEl>
                                          <p:spTgt spid="10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1"/>
                                        </p:tgtEl>
                                        <p:attrNameLst>
                                          <p:attrName>style.visibility</p:attrName>
                                        </p:attrNameLst>
                                      </p:cBhvr>
                                      <p:to>
                                        <p:strVal val="visible"/>
                                      </p:to>
                                    </p:set>
                                    <p:animEffect transition="in" filter="fade">
                                      <p:cBhvr>
                                        <p:cTn id="32" dur="1000"/>
                                        <p:tgtEl>
                                          <p:spTgt spid="1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1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Shape 117"/>
          <p:cNvSpPr txBox="1">
            <a:spLocks noGrp="1"/>
          </p:cNvSpPr>
          <p:nvPr>
            <p:ph type="title"/>
          </p:nvPr>
        </p:nvSpPr>
        <p:spPr>
          <a:xfrm>
            <a:off x="311700" y="294467"/>
            <a:ext cx="8520600" cy="763600"/>
          </a:xfrm>
          <a:prstGeom prst="rect">
            <a:avLst/>
          </a:prstGeom>
        </p:spPr>
        <p:txBody>
          <a:bodyPr lIns="91425" tIns="91425" rIns="91425" bIns="91425" anchor="t" anchorCtr="0">
            <a:noAutofit/>
          </a:bodyPr>
          <a:lstStyle/>
          <a:p>
            <a:pPr lvl="0" algn="ctr">
              <a:spcBef>
                <a:spcPts val="0"/>
              </a:spcBef>
              <a:buNone/>
            </a:pPr>
            <a:r>
              <a:rPr lang="en"/>
              <a:t>What are the three groups?</a:t>
            </a:r>
          </a:p>
        </p:txBody>
      </p:sp>
      <p:sp>
        <p:nvSpPr>
          <p:cNvPr id="118" name="Shape 118"/>
          <p:cNvSpPr txBox="1"/>
          <p:nvPr/>
        </p:nvSpPr>
        <p:spPr>
          <a:xfrm>
            <a:off x="315150" y="1309535"/>
            <a:ext cx="2364300" cy="2881464"/>
          </a:xfrm>
          <a:prstGeom prst="rect">
            <a:avLst/>
          </a:prstGeom>
          <a:solidFill>
            <a:srgbClr val="D9D9D9"/>
          </a:solidFill>
          <a:ln>
            <a:noFill/>
          </a:ln>
        </p:spPr>
        <p:txBody>
          <a:bodyPr lIns="91425" tIns="91425" rIns="91425" bIns="91425" anchor="t" anchorCtr="0">
            <a:noAutofit/>
          </a:bodyPr>
          <a:lstStyle/>
          <a:p>
            <a:pPr lvl="0" algn="ctr" rtl="0">
              <a:lnSpc>
                <a:spcPct val="100000"/>
              </a:lnSpc>
              <a:spcBef>
                <a:spcPts val="0"/>
              </a:spcBef>
              <a:buNone/>
            </a:pPr>
            <a:endParaRPr lang="en" dirty="0" smtClean="0">
              <a:solidFill>
                <a:srgbClr val="FF9900"/>
              </a:solidFill>
            </a:endParaRPr>
          </a:p>
          <a:p>
            <a:pPr lvl="0" algn="ctr" rtl="0">
              <a:lnSpc>
                <a:spcPct val="100000"/>
              </a:lnSpc>
              <a:spcBef>
                <a:spcPts val="0"/>
              </a:spcBef>
              <a:buNone/>
            </a:pPr>
            <a:endParaRPr lang="en" dirty="0">
              <a:solidFill>
                <a:srgbClr val="FF9900"/>
              </a:solidFill>
            </a:endParaRPr>
          </a:p>
          <a:p>
            <a:pPr lvl="0" algn="ctr" rtl="0">
              <a:lnSpc>
                <a:spcPct val="100000"/>
              </a:lnSpc>
              <a:spcBef>
                <a:spcPts val="0"/>
              </a:spcBef>
              <a:buNone/>
            </a:pPr>
            <a:endParaRPr lang="en" dirty="0" smtClean="0">
              <a:solidFill>
                <a:srgbClr val="FF9900"/>
              </a:solidFill>
            </a:endParaRPr>
          </a:p>
          <a:p>
            <a:pPr lvl="0" algn="ctr" rtl="0">
              <a:lnSpc>
                <a:spcPct val="100000"/>
              </a:lnSpc>
              <a:spcBef>
                <a:spcPts val="0"/>
              </a:spcBef>
              <a:buNone/>
            </a:pPr>
            <a:endParaRPr lang="en" dirty="0">
              <a:solidFill>
                <a:srgbClr val="FF9900"/>
              </a:solidFill>
            </a:endParaRPr>
          </a:p>
          <a:p>
            <a:pPr lvl="0" algn="ctr" rtl="0">
              <a:lnSpc>
                <a:spcPct val="100000"/>
              </a:lnSpc>
              <a:spcBef>
                <a:spcPts val="0"/>
              </a:spcBef>
              <a:buNone/>
            </a:pPr>
            <a:endParaRPr lang="en" dirty="0" smtClean="0">
              <a:solidFill>
                <a:srgbClr val="FF9900"/>
              </a:solidFill>
            </a:endParaRPr>
          </a:p>
          <a:p>
            <a:pPr lvl="0" algn="ctr" rtl="0">
              <a:lnSpc>
                <a:spcPct val="100000"/>
              </a:lnSpc>
              <a:spcBef>
                <a:spcPts val="0"/>
              </a:spcBef>
              <a:buNone/>
            </a:pPr>
            <a:r>
              <a:rPr lang="en" dirty="0" smtClean="0">
                <a:solidFill>
                  <a:srgbClr val="FF9900"/>
                </a:solidFill>
              </a:rPr>
              <a:t>most </a:t>
            </a:r>
            <a:r>
              <a:rPr lang="en" dirty="0">
                <a:solidFill>
                  <a:srgbClr val="FF9900"/>
                </a:solidFill>
              </a:rPr>
              <a:t>cooperative</a:t>
            </a:r>
          </a:p>
          <a:p>
            <a:pPr lvl="0" algn="ctr" rtl="0">
              <a:lnSpc>
                <a:spcPct val="100000"/>
              </a:lnSpc>
              <a:spcBef>
                <a:spcPts val="0"/>
              </a:spcBef>
              <a:buNone/>
            </a:pPr>
            <a:r>
              <a:rPr lang="en" dirty="0">
                <a:solidFill>
                  <a:schemeClr val="dk2"/>
                </a:solidFill>
              </a:rPr>
              <a:t> they cooperated in </a:t>
            </a:r>
            <a:r>
              <a:rPr lang="en" i="1" dirty="0">
                <a:solidFill>
                  <a:schemeClr val="dk2"/>
                </a:solidFill>
              </a:rPr>
              <a:t>6 </a:t>
            </a:r>
            <a:r>
              <a:rPr lang="en" dirty="0">
                <a:solidFill>
                  <a:schemeClr val="dk2"/>
                </a:solidFill>
              </a:rPr>
              <a:t>or more of their 15 training </a:t>
            </a:r>
            <a:r>
              <a:rPr lang="en" dirty="0" smtClean="0">
                <a:solidFill>
                  <a:schemeClr val="dk2"/>
                </a:solidFill>
              </a:rPr>
              <a:t>decisions</a:t>
            </a:r>
            <a:r>
              <a:rPr lang="en" dirty="0">
                <a:solidFill>
                  <a:schemeClr val="dk1"/>
                </a:solidFill>
              </a:rPr>
              <a:t>	</a:t>
            </a:r>
          </a:p>
        </p:txBody>
      </p:sp>
      <p:sp>
        <p:nvSpPr>
          <p:cNvPr id="119" name="Shape 119"/>
          <p:cNvSpPr txBox="1"/>
          <p:nvPr/>
        </p:nvSpPr>
        <p:spPr>
          <a:xfrm>
            <a:off x="3197275" y="1309534"/>
            <a:ext cx="2527200" cy="2881465"/>
          </a:xfrm>
          <a:prstGeom prst="rect">
            <a:avLst/>
          </a:prstGeom>
          <a:solidFill>
            <a:srgbClr val="D9D9D9"/>
          </a:solidFill>
          <a:ln>
            <a:noFill/>
          </a:ln>
        </p:spPr>
        <p:txBody>
          <a:bodyPr lIns="91425" tIns="91425" rIns="91425" bIns="91425" anchor="t" anchorCtr="0">
            <a:noAutofit/>
          </a:bodyPr>
          <a:lstStyle/>
          <a:p>
            <a:pPr lvl="0" algn="ctr" rtl="0">
              <a:lnSpc>
                <a:spcPct val="100000"/>
              </a:lnSpc>
              <a:spcBef>
                <a:spcPts val="0"/>
              </a:spcBef>
              <a:buNone/>
            </a:pPr>
            <a:endParaRPr sz="7200" dirty="0">
              <a:solidFill>
                <a:schemeClr val="dk1"/>
              </a:solidFill>
            </a:endParaRPr>
          </a:p>
          <a:p>
            <a:pPr lvl="0" algn="ctr" rtl="0">
              <a:lnSpc>
                <a:spcPct val="100000"/>
              </a:lnSpc>
              <a:spcBef>
                <a:spcPts val="0"/>
              </a:spcBef>
              <a:buNone/>
            </a:pPr>
            <a:r>
              <a:rPr lang="en" dirty="0">
                <a:solidFill>
                  <a:srgbClr val="FF9900"/>
                </a:solidFill>
              </a:rPr>
              <a:t>intermediately cooperative</a:t>
            </a:r>
          </a:p>
          <a:p>
            <a:pPr lvl="0" algn="ctr" rtl="0">
              <a:lnSpc>
                <a:spcPct val="100000"/>
              </a:lnSpc>
              <a:spcBef>
                <a:spcPts val="0"/>
              </a:spcBef>
              <a:buNone/>
            </a:pPr>
            <a:r>
              <a:rPr lang="en" dirty="0">
                <a:solidFill>
                  <a:schemeClr val="dk2"/>
                </a:solidFill>
              </a:rPr>
              <a:t> they cooperated at in at least </a:t>
            </a:r>
            <a:r>
              <a:rPr lang="en" i="1" dirty="0">
                <a:solidFill>
                  <a:schemeClr val="dk2"/>
                </a:solidFill>
              </a:rPr>
              <a:t>1 </a:t>
            </a:r>
            <a:r>
              <a:rPr lang="en" i="1" dirty="0" smtClean="0">
                <a:solidFill>
                  <a:schemeClr val="dk2"/>
                </a:solidFill>
              </a:rPr>
              <a:t>to 6 </a:t>
            </a:r>
            <a:r>
              <a:rPr lang="en" dirty="0">
                <a:solidFill>
                  <a:schemeClr val="dk2"/>
                </a:solidFill>
              </a:rPr>
              <a:t>of their 15 </a:t>
            </a:r>
            <a:r>
              <a:rPr lang="en" dirty="0" smtClean="0">
                <a:solidFill>
                  <a:schemeClr val="dk2"/>
                </a:solidFill>
              </a:rPr>
              <a:t>training observations</a:t>
            </a:r>
            <a:endParaRPr lang="en" dirty="0">
              <a:solidFill>
                <a:schemeClr val="dk1"/>
              </a:solidFill>
            </a:endParaRPr>
          </a:p>
        </p:txBody>
      </p:sp>
      <p:sp>
        <p:nvSpPr>
          <p:cNvPr id="120" name="Shape 120"/>
          <p:cNvSpPr txBox="1"/>
          <p:nvPr/>
        </p:nvSpPr>
        <p:spPr>
          <a:xfrm>
            <a:off x="6112800" y="1309535"/>
            <a:ext cx="2364300" cy="2881464"/>
          </a:xfrm>
          <a:prstGeom prst="rect">
            <a:avLst/>
          </a:prstGeom>
          <a:solidFill>
            <a:srgbClr val="D9D9D9"/>
          </a:solidFill>
          <a:ln>
            <a:noFill/>
          </a:ln>
        </p:spPr>
        <p:txBody>
          <a:bodyPr lIns="91425" tIns="91425" rIns="91425" bIns="91425" anchor="t" anchorCtr="0">
            <a:noAutofit/>
          </a:bodyPr>
          <a:lstStyle/>
          <a:p>
            <a:pPr lvl="0" algn="l" rtl="0">
              <a:lnSpc>
                <a:spcPct val="100000"/>
              </a:lnSpc>
              <a:spcBef>
                <a:spcPts val="0"/>
              </a:spcBef>
              <a:buNone/>
            </a:pPr>
            <a:endParaRPr sz="7200">
              <a:solidFill>
                <a:schemeClr val="dk1"/>
              </a:solidFill>
            </a:endParaRPr>
          </a:p>
          <a:p>
            <a:pPr lvl="0" algn="ctr" rtl="0">
              <a:lnSpc>
                <a:spcPct val="100000"/>
              </a:lnSpc>
              <a:spcBef>
                <a:spcPts val="0"/>
              </a:spcBef>
              <a:buNone/>
            </a:pPr>
            <a:r>
              <a:rPr lang="en">
                <a:solidFill>
                  <a:srgbClr val="FF9900"/>
                </a:solidFill>
              </a:rPr>
              <a:t>least cooperative</a:t>
            </a:r>
          </a:p>
          <a:p>
            <a:pPr lvl="0" algn="ctr" rtl="0">
              <a:lnSpc>
                <a:spcPct val="100000"/>
              </a:lnSpc>
              <a:spcBef>
                <a:spcPts val="0"/>
              </a:spcBef>
              <a:buNone/>
            </a:pPr>
            <a:r>
              <a:rPr lang="en">
                <a:solidFill>
                  <a:schemeClr val="dk2"/>
                </a:solidFill>
              </a:rPr>
              <a:t> they cooperated in none</a:t>
            </a:r>
            <a:r>
              <a:rPr lang="en" i="1">
                <a:solidFill>
                  <a:schemeClr val="dk2"/>
                </a:solidFill>
              </a:rPr>
              <a:t> </a:t>
            </a:r>
            <a:r>
              <a:rPr lang="en">
                <a:solidFill>
                  <a:schemeClr val="dk2"/>
                </a:solidFill>
              </a:rPr>
              <a:t>of their 15 training observations</a:t>
            </a:r>
          </a:p>
        </p:txBody>
      </p:sp>
      <p:pic>
        <p:nvPicPr>
          <p:cNvPr id="121" name="Shape 121" descr="Screen Shot 2016-07-19 at 8.22.57 PM.png"/>
          <p:cNvPicPr preferRelativeResize="0"/>
          <p:nvPr/>
        </p:nvPicPr>
        <p:blipFill>
          <a:blip r:embed="rId3">
            <a:alphaModFix/>
          </a:blip>
          <a:stretch>
            <a:fillRect/>
          </a:stretch>
        </p:blipFill>
        <p:spPr>
          <a:xfrm>
            <a:off x="1002900" y="1371601"/>
            <a:ext cx="988799" cy="1066800"/>
          </a:xfrm>
          <a:prstGeom prst="rect">
            <a:avLst/>
          </a:prstGeom>
          <a:noFill/>
          <a:ln>
            <a:noFill/>
          </a:ln>
        </p:spPr>
      </p:pic>
      <p:pic>
        <p:nvPicPr>
          <p:cNvPr id="122" name="Shape 122" descr="Screen Shot 2016-07-19 at 8.23.14 PM.png"/>
          <p:cNvPicPr preferRelativeResize="0"/>
          <p:nvPr/>
        </p:nvPicPr>
        <p:blipFill>
          <a:blip r:embed="rId4">
            <a:alphaModFix/>
          </a:blip>
          <a:stretch>
            <a:fillRect/>
          </a:stretch>
        </p:blipFill>
        <p:spPr>
          <a:xfrm>
            <a:off x="4013676" y="1311166"/>
            <a:ext cx="988799" cy="1263247"/>
          </a:xfrm>
          <a:prstGeom prst="rect">
            <a:avLst/>
          </a:prstGeom>
          <a:noFill/>
          <a:ln>
            <a:noFill/>
          </a:ln>
        </p:spPr>
      </p:pic>
      <p:pic>
        <p:nvPicPr>
          <p:cNvPr id="123" name="Shape 123" descr="Screen Shot 2016-07-19 at 8.23.27 PM.png"/>
          <p:cNvPicPr preferRelativeResize="0"/>
          <p:nvPr/>
        </p:nvPicPr>
        <p:blipFill>
          <a:blip r:embed="rId5">
            <a:alphaModFix/>
          </a:blip>
          <a:stretch>
            <a:fillRect/>
          </a:stretch>
        </p:blipFill>
        <p:spPr>
          <a:xfrm>
            <a:off x="6770017" y="1295400"/>
            <a:ext cx="1149008" cy="1205064"/>
          </a:xfrm>
          <a:prstGeom prst="rect">
            <a:avLst/>
          </a:prstGeom>
          <a:noFill/>
          <a:ln>
            <a:noFill/>
          </a:ln>
        </p:spPr>
      </p:pic>
      <p:sp>
        <p:nvSpPr>
          <p:cNvPr id="124" name="Shape 124"/>
          <p:cNvSpPr txBox="1"/>
          <p:nvPr/>
        </p:nvSpPr>
        <p:spPr>
          <a:xfrm>
            <a:off x="251225" y="5254500"/>
            <a:ext cx="8513700" cy="763600"/>
          </a:xfrm>
          <a:prstGeom prst="rect">
            <a:avLst/>
          </a:prstGeom>
          <a:noFill/>
          <a:ln>
            <a:noFill/>
          </a:ln>
        </p:spPr>
        <p:txBody>
          <a:bodyPr lIns="91425" tIns="91425" rIns="91425" bIns="91425" anchor="t" anchorCtr="0">
            <a:noAutofit/>
          </a:bodyPr>
          <a:lstStyle/>
          <a:p>
            <a:pPr marL="457200" lvl="0" indent="-342900" rtl="0">
              <a:lnSpc>
                <a:spcPct val="115000"/>
              </a:lnSpc>
              <a:spcBef>
                <a:spcPts val="0"/>
              </a:spcBef>
              <a:spcAft>
                <a:spcPts val="1600"/>
              </a:spcAft>
              <a:buClr>
                <a:schemeClr val="dk2"/>
              </a:buClr>
              <a:buSzPct val="100000"/>
              <a:buChar char="●"/>
            </a:pPr>
            <a:r>
              <a:rPr lang="en" sz="2000" dirty="0"/>
              <a:t>Suggests cooperativeness is orthogonal to other demographics and is a natural kind (i.e. the cooperative phenotype) </a:t>
            </a:r>
          </a:p>
        </p:txBody>
      </p:sp>
      <p:sp>
        <p:nvSpPr>
          <p:cNvPr id="125" name="Shape 125"/>
          <p:cNvSpPr txBox="1"/>
          <p:nvPr/>
        </p:nvSpPr>
        <p:spPr>
          <a:xfrm>
            <a:off x="251225" y="4770534"/>
            <a:ext cx="8513700" cy="763600"/>
          </a:xfrm>
          <a:prstGeom prst="rect">
            <a:avLst/>
          </a:prstGeom>
          <a:noFill/>
          <a:ln>
            <a:noFill/>
          </a:ln>
        </p:spPr>
        <p:txBody>
          <a:bodyPr lIns="91425" tIns="91425" rIns="91425" bIns="91425" anchor="t" anchorCtr="0">
            <a:noAutofit/>
          </a:bodyPr>
          <a:lstStyle/>
          <a:p>
            <a:pPr marL="457200" lvl="0" indent="-342900" rtl="0">
              <a:lnSpc>
                <a:spcPct val="115000"/>
              </a:lnSpc>
              <a:spcBef>
                <a:spcPts val="0"/>
              </a:spcBef>
              <a:spcAft>
                <a:spcPts val="1600"/>
              </a:spcAft>
              <a:buClr>
                <a:schemeClr val="dk2"/>
              </a:buClr>
              <a:buSzPct val="100000"/>
              <a:buChar char="●"/>
            </a:pPr>
            <a:r>
              <a:rPr lang="en" sz="2000" dirty="0"/>
              <a:t>Maximum AUC achieved was 0.54. Not very good!</a:t>
            </a:r>
          </a:p>
        </p:txBody>
      </p:sp>
      <p:sp>
        <p:nvSpPr>
          <p:cNvPr id="126" name="Shape 126"/>
          <p:cNvSpPr txBox="1"/>
          <p:nvPr/>
        </p:nvSpPr>
        <p:spPr>
          <a:xfrm>
            <a:off x="232675" y="4267200"/>
            <a:ext cx="8456400" cy="393200"/>
          </a:xfrm>
          <a:prstGeom prst="rect">
            <a:avLst/>
          </a:prstGeom>
          <a:noFill/>
          <a:ln>
            <a:noFill/>
          </a:ln>
        </p:spPr>
        <p:txBody>
          <a:bodyPr lIns="91425" tIns="91425" rIns="91425" bIns="91425" anchor="t" anchorCtr="0">
            <a:noAutofit/>
          </a:bodyPr>
          <a:lstStyle/>
          <a:p>
            <a:pPr marL="457200" lvl="0" indent="-342900" rtl="0">
              <a:lnSpc>
                <a:spcPct val="115000"/>
              </a:lnSpc>
              <a:spcBef>
                <a:spcPts val="0"/>
              </a:spcBef>
              <a:spcAft>
                <a:spcPts val="1600"/>
              </a:spcAft>
              <a:buClr>
                <a:schemeClr val="dk2"/>
              </a:buClr>
              <a:buSzPct val="100000"/>
            </a:pPr>
            <a:r>
              <a:rPr lang="en" sz="2000" dirty="0"/>
              <a:t>Attempted to predict cooperative type from these demographics.</a:t>
            </a:r>
          </a:p>
        </p:txBody>
      </p:sp>
    </p:spTree>
    <p:extLst>
      <p:ext uri="{BB962C8B-B14F-4D97-AF65-F5344CB8AC3E}">
        <p14:creationId xmlns:p14="http://schemas.microsoft.com/office/powerpoint/2010/main" val="344283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1000"/>
                                        <p:tgtEl>
                                          <p:spTgt spid="118"/>
                                        </p:tgtEl>
                                      </p:cBhvr>
                                    </p:animEffect>
                                  </p:childTnLst>
                                </p:cTn>
                              </p:par>
                              <p:par>
                                <p:cTn id="8" presetID="10" presetClass="entr" presetSubtype="0" fill="hold" nodeType="withEffect">
                                  <p:stCondLst>
                                    <p:cond delay="0"/>
                                  </p:stCondLst>
                                  <p:childTnLst>
                                    <p:set>
                                      <p:cBhvr>
                                        <p:cTn id="9" dur="1" fill="hold">
                                          <p:stCondLst>
                                            <p:cond delay="0"/>
                                          </p:stCondLst>
                                        </p:cTn>
                                        <p:tgtEl>
                                          <p:spTgt spid="121"/>
                                        </p:tgtEl>
                                        <p:attrNameLst>
                                          <p:attrName>style.visibility</p:attrName>
                                        </p:attrNameLst>
                                      </p:cBhvr>
                                      <p:to>
                                        <p:strVal val="visible"/>
                                      </p:to>
                                    </p:set>
                                    <p:animEffect transition="in" filter="fade">
                                      <p:cBhvr>
                                        <p:cTn id="10" dur="1000"/>
                                        <p:tgtEl>
                                          <p:spTgt spid="1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9"/>
                                        </p:tgtEl>
                                        <p:attrNameLst>
                                          <p:attrName>style.visibility</p:attrName>
                                        </p:attrNameLst>
                                      </p:cBhvr>
                                      <p:to>
                                        <p:strVal val="visible"/>
                                      </p:to>
                                    </p:set>
                                    <p:animEffect transition="in" filter="fade">
                                      <p:cBhvr>
                                        <p:cTn id="15" dur="1000"/>
                                        <p:tgtEl>
                                          <p:spTgt spid="119"/>
                                        </p:tgtEl>
                                      </p:cBhvr>
                                    </p:animEffect>
                                  </p:childTnLst>
                                </p:cTn>
                              </p:par>
                              <p:par>
                                <p:cTn id="16" presetID="10" presetClass="entr" presetSubtype="0" fill="hold" nodeType="withEffect">
                                  <p:stCondLst>
                                    <p:cond delay="0"/>
                                  </p:stCondLst>
                                  <p:childTnLst>
                                    <p:set>
                                      <p:cBhvr>
                                        <p:cTn id="17" dur="1" fill="hold">
                                          <p:stCondLst>
                                            <p:cond delay="0"/>
                                          </p:stCondLst>
                                        </p:cTn>
                                        <p:tgtEl>
                                          <p:spTgt spid="122"/>
                                        </p:tgtEl>
                                        <p:attrNameLst>
                                          <p:attrName>style.visibility</p:attrName>
                                        </p:attrNameLst>
                                      </p:cBhvr>
                                      <p:to>
                                        <p:strVal val="visible"/>
                                      </p:to>
                                    </p:set>
                                    <p:animEffect transition="in" filter="fade">
                                      <p:cBhvr>
                                        <p:cTn id="18" dur="1000"/>
                                        <p:tgtEl>
                                          <p:spTgt spid="1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0"/>
                                        </p:tgtEl>
                                        <p:attrNameLst>
                                          <p:attrName>style.visibility</p:attrName>
                                        </p:attrNameLst>
                                      </p:cBhvr>
                                      <p:to>
                                        <p:strVal val="visible"/>
                                      </p:to>
                                    </p:set>
                                    <p:animEffect transition="in" filter="fade">
                                      <p:cBhvr>
                                        <p:cTn id="23" dur="1000"/>
                                        <p:tgtEl>
                                          <p:spTgt spid="120"/>
                                        </p:tgtEl>
                                      </p:cBhvr>
                                    </p:animEffect>
                                  </p:childTnLst>
                                </p:cTn>
                              </p:par>
                              <p:par>
                                <p:cTn id="24" presetID="10" presetClass="entr" presetSubtype="0" fill="hold" nodeType="withEffect">
                                  <p:stCondLst>
                                    <p:cond delay="0"/>
                                  </p:stCondLst>
                                  <p:childTnLst>
                                    <p:set>
                                      <p:cBhvr>
                                        <p:cTn id="25" dur="1" fill="hold">
                                          <p:stCondLst>
                                            <p:cond delay="0"/>
                                          </p:stCondLst>
                                        </p:cTn>
                                        <p:tgtEl>
                                          <p:spTgt spid="123"/>
                                        </p:tgtEl>
                                        <p:attrNameLst>
                                          <p:attrName>style.visibility</p:attrName>
                                        </p:attrNameLst>
                                      </p:cBhvr>
                                      <p:to>
                                        <p:strVal val="visible"/>
                                      </p:to>
                                    </p:set>
                                    <p:animEffect transition="in" filter="fade">
                                      <p:cBhvr>
                                        <p:cTn id="26" dur="1000"/>
                                        <p:tgtEl>
                                          <p:spTgt spid="1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6"/>
                                        </p:tgtEl>
                                        <p:attrNameLst>
                                          <p:attrName>style.visibility</p:attrName>
                                        </p:attrNameLst>
                                      </p:cBhvr>
                                      <p:to>
                                        <p:strVal val="visible"/>
                                      </p:to>
                                    </p:set>
                                    <p:animEffect transition="in" filter="fade">
                                      <p:cBhvr>
                                        <p:cTn id="31" dur="1000"/>
                                        <p:tgtEl>
                                          <p:spTgt spid="1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5"/>
                                        </p:tgtEl>
                                        <p:attrNameLst>
                                          <p:attrName>style.visibility</p:attrName>
                                        </p:attrNameLst>
                                      </p:cBhvr>
                                      <p:to>
                                        <p:strVal val="visible"/>
                                      </p:to>
                                    </p:set>
                                    <p:animEffect transition="in" filter="fade">
                                      <p:cBhvr>
                                        <p:cTn id="36" dur="1000"/>
                                        <p:tgtEl>
                                          <p:spTgt spid="1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4"/>
                                        </p:tgtEl>
                                        <p:attrNameLst>
                                          <p:attrName>style.visibility</p:attrName>
                                        </p:attrNameLst>
                                      </p:cBhvr>
                                      <p:to>
                                        <p:strVal val="visible"/>
                                      </p:to>
                                    </p:set>
                                    <p:animEffect transition="in" filter="fade">
                                      <p:cBhvr>
                                        <p:cTn id="41" dur="10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Combining Psychological Models</a:t>
            </a:r>
            <a:endParaRPr lang="he-IL" dirty="0"/>
          </a:p>
        </p:txBody>
      </p:sp>
      <p:sp>
        <p:nvSpPr>
          <p:cNvPr id="3" name="Content Placeholder 2"/>
          <p:cNvSpPr>
            <a:spLocks noGrp="1"/>
          </p:cNvSpPr>
          <p:nvPr>
            <p:ph idx="1"/>
          </p:nvPr>
        </p:nvSpPr>
        <p:spPr/>
        <p:txBody>
          <a:bodyPr/>
          <a:lstStyle/>
          <a:p>
            <a:pPr algn="l" rtl="0"/>
            <a:r>
              <a:rPr lang="en-US" dirty="0" smtClean="0"/>
              <a:t>Incorporating psychological models and </a:t>
            </a:r>
            <a:r>
              <a:rPr lang="en-US" dirty="0"/>
              <a:t>data science in service of predicting </a:t>
            </a:r>
            <a:r>
              <a:rPr lang="en-US" dirty="0" smtClean="0"/>
              <a:t>human behavior.</a:t>
            </a:r>
          </a:p>
          <a:p>
            <a:pPr algn="l" rtl="0"/>
            <a:endParaRPr lang="en-US" dirty="0"/>
          </a:p>
          <a:p>
            <a:pPr algn="l" rtl="0"/>
            <a:r>
              <a:rPr lang="en-US" dirty="0" smtClean="0"/>
              <a:t>Aspiration Level</a:t>
            </a:r>
          </a:p>
          <a:p>
            <a:pPr algn="l" rtl="0"/>
            <a:r>
              <a:rPr lang="en-US" dirty="0" smtClean="0"/>
              <a:t>Anchoring Bias</a:t>
            </a:r>
          </a:p>
          <a:p>
            <a:pPr algn="l" rtl="0"/>
            <a:r>
              <a:rPr lang="en-US" dirty="0" smtClean="0"/>
              <a:t>Availability Heuristic</a:t>
            </a:r>
          </a:p>
          <a:p>
            <a:pPr algn="l" rtl="0"/>
            <a:r>
              <a:rPr lang="en-US" dirty="0" smtClean="0"/>
              <a:t>Etc.</a:t>
            </a:r>
          </a:p>
          <a:p>
            <a:pPr algn="l" rtl="0"/>
            <a:endParaRPr lang="he-IL" dirty="0"/>
          </a:p>
        </p:txBody>
      </p:sp>
      <p:sp>
        <p:nvSpPr>
          <p:cNvPr id="5" name="Rectangle 4"/>
          <p:cNvSpPr/>
          <p:nvPr/>
        </p:nvSpPr>
        <p:spPr>
          <a:xfrm>
            <a:off x="228600" y="6019800"/>
            <a:ext cx="8229600" cy="646331"/>
          </a:xfrm>
          <a:prstGeom prst="rect">
            <a:avLst/>
          </a:prstGeom>
        </p:spPr>
        <p:txBody>
          <a:bodyPr wrap="square">
            <a:spAutoFit/>
          </a:bodyPr>
          <a:lstStyle/>
          <a:p>
            <a:r>
              <a:rPr lang="en-US" dirty="0"/>
              <a:t>Rosenfeld, Avi, et al. "Combining psychological models with machine learning to better predict people’s decisions." </a:t>
            </a:r>
            <a:r>
              <a:rPr lang="en-US" i="1" dirty="0" err="1"/>
              <a:t>Synthese</a:t>
            </a:r>
            <a:r>
              <a:rPr lang="en-US" dirty="0"/>
              <a:t> 189.1 (2012): 81-93.‏</a:t>
            </a:r>
            <a:endParaRPr lang="he-IL" dirty="0"/>
          </a:p>
        </p:txBody>
      </p:sp>
      <p:sp>
        <p:nvSpPr>
          <p:cNvPr id="6" name="Rectangle 5"/>
          <p:cNvSpPr/>
          <p:nvPr/>
        </p:nvSpPr>
        <p:spPr>
          <a:xfrm>
            <a:off x="228600" y="5410200"/>
            <a:ext cx="8915400" cy="646331"/>
          </a:xfrm>
          <a:prstGeom prst="rect">
            <a:avLst/>
          </a:prstGeom>
        </p:spPr>
        <p:txBody>
          <a:bodyPr wrap="square">
            <a:spAutoFit/>
          </a:bodyPr>
          <a:lstStyle/>
          <a:p>
            <a:r>
              <a:rPr lang="en-US" dirty="0"/>
              <a:t>Noti, Gali, et al. "Behavior-Based Machine-Learning: A Hybrid Approach for Predicting Human Decision Making." </a:t>
            </a:r>
            <a:r>
              <a:rPr lang="en-US" i="1" dirty="0" err="1"/>
              <a:t>arXiv</a:t>
            </a:r>
            <a:r>
              <a:rPr lang="en-US" i="1" dirty="0"/>
              <a:t> preprint arXiv:1611.10228</a:t>
            </a:r>
            <a:r>
              <a:rPr lang="en-US" dirty="0"/>
              <a:t> (2016).‏</a:t>
            </a:r>
            <a:endParaRPr lang="he-IL" dirty="0"/>
          </a:p>
        </p:txBody>
      </p:sp>
    </p:spTree>
    <p:extLst>
      <p:ext uri="{BB962C8B-B14F-4D97-AF65-F5344CB8AC3E}">
        <p14:creationId xmlns:p14="http://schemas.microsoft.com/office/powerpoint/2010/main" val="204986580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Combining </a:t>
            </a:r>
            <a:r>
              <a:rPr lang="en-US" dirty="0" err="1" smtClean="0"/>
              <a:t>Behvaioral</a:t>
            </a:r>
            <a:r>
              <a:rPr lang="en-US" dirty="0" smtClean="0"/>
              <a:t> Science in ML</a:t>
            </a:r>
            <a:endParaRPr lang="he-IL" dirty="0"/>
          </a:p>
        </p:txBody>
      </p:sp>
      <p:sp>
        <p:nvSpPr>
          <p:cNvPr id="4" name="Rounded Rectangle 3"/>
          <p:cNvSpPr/>
          <p:nvPr/>
        </p:nvSpPr>
        <p:spPr>
          <a:xfrm>
            <a:off x="2808732" y="2322576"/>
            <a:ext cx="3060192" cy="1487424"/>
          </a:xfrm>
          <a:prstGeom prst="round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Rockwell" panose="02060603020205020403" pitchFamily="18" charset="0"/>
              </a:rPr>
              <a:t>Nature</a:t>
            </a:r>
          </a:p>
        </p:txBody>
      </p:sp>
      <p:cxnSp>
        <p:nvCxnSpPr>
          <p:cNvPr id="5" name="Straight Arrow Connector 4"/>
          <p:cNvCxnSpPr>
            <a:endCxn id="4" idx="1"/>
          </p:cNvCxnSpPr>
          <p:nvPr/>
        </p:nvCxnSpPr>
        <p:spPr>
          <a:xfrm>
            <a:off x="1370076" y="3066288"/>
            <a:ext cx="1438656"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p:cNvCxnSpPr/>
          <p:nvPr/>
        </p:nvCxnSpPr>
        <p:spPr>
          <a:xfrm>
            <a:off x="5984748" y="3041904"/>
            <a:ext cx="1450848" cy="24384"/>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851916" y="2731526"/>
            <a:ext cx="518160" cy="523220"/>
          </a:xfrm>
          <a:prstGeom prst="rect">
            <a:avLst/>
          </a:prstGeom>
          <a:noFill/>
        </p:spPr>
        <p:txBody>
          <a:bodyPr wrap="square" rtlCol="0">
            <a:spAutoFit/>
          </a:bodyPr>
          <a:lstStyle/>
          <a:p>
            <a:r>
              <a:rPr lang="en-US" sz="2800" b="1" dirty="0">
                <a:latin typeface="Georgia" panose="02040502050405020303" pitchFamily="18" charset="0"/>
              </a:rPr>
              <a:t>x</a:t>
            </a:r>
          </a:p>
        </p:txBody>
      </p:sp>
      <p:sp>
        <p:nvSpPr>
          <p:cNvPr id="8" name="TextBox 7"/>
          <p:cNvSpPr txBox="1"/>
          <p:nvPr/>
        </p:nvSpPr>
        <p:spPr>
          <a:xfrm>
            <a:off x="7543800" y="2779776"/>
            <a:ext cx="518160" cy="523220"/>
          </a:xfrm>
          <a:prstGeom prst="rect">
            <a:avLst/>
          </a:prstGeom>
          <a:noFill/>
        </p:spPr>
        <p:txBody>
          <a:bodyPr wrap="square" rtlCol="0">
            <a:spAutoFit/>
          </a:bodyPr>
          <a:lstStyle/>
          <a:p>
            <a:r>
              <a:rPr lang="en-US" sz="2800" b="1" dirty="0">
                <a:latin typeface="Georgia" panose="02040502050405020303" pitchFamily="18" charset="0"/>
              </a:rPr>
              <a:t>y</a:t>
            </a:r>
          </a:p>
        </p:txBody>
      </p:sp>
      <p:sp>
        <p:nvSpPr>
          <p:cNvPr id="15" name="Content Placeholder 1"/>
          <p:cNvSpPr txBox="1">
            <a:spLocks/>
          </p:cNvSpPr>
          <p:nvPr/>
        </p:nvSpPr>
        <p:spPr>
          <a:xfrm>
            <a:off x="404550" y="4240313"/>
            <a:ext cx="8334900" cy="4065487"/>
          </a:xfrm>
          <a:prstGeom prst="rect">
            <a:avLst/>
          </a:prstGeom>
        </p:spPr>
        <p:txBody>
          <a:bodyPr vert="horz" lIns="91425" tIns="91425" rIns="91425" bIns="91425" anchor="t" anchorCtr="0">
            <a:normAutofit/>
          </a:bodyPr>
          <a:lstStyle>
            <a:lvl1pPr marL="274320" lvl="0" indent="-274320" algn="r" rtl="1" eaLnBrk="1" latinLnBrk="0" hangingPunct="1">
              <a:spcBef>
                <a:spcPts val="0"/>
              </a:spcBef>
              <a:buClr>
                <a:schemeClr val="accent3"/>
              </a:buClr>
              <a:buSzPct val="95000"/>
              <a:buFont typeface="Wingdings 2"/>
              <a:buChar char=""/>
              <a:defRPr kumimoji="0" sz="2600" kern="1200">
                <a:solidFill>
                  <a:schemeClr val="tx1"/>
                </a:solidFill>
                <a:latin typeface="+mn-lt"/>
                <a:ea typeface="+mn-ea"/>
                <a:cs typeface="+mn-cs"/>
              </a:defRPr>
            </a:lvl1pPr>
            <a:lvl2pPr marL="640080" lvl="1" indent="-246888" algn="r" rtl="1" eaLnBrk="1" latinLnBrk="0" hangingPunct="1">
              <a:spcBef>
                <a:spcPts val="0"/>
              </a:spcBef>
              <a:buClr>
                <a:schemeClr val="accent1"/>
              </a:buClr>
              <a:buSzPct val="85000"/>
              <a:buFont typeface="Wingdings 2"/>
              <a:buChar char=""/>
              <a:defRPr kumimoji="0" sz="2400" kern="1200">
                <a:solidFill>
                  <a:schemeClr val="tx1"/>
                </a:solidFill>
                <a:latin typeface="+mn-lt"/>
                <a:ea typeface="+mn-ea"/>
                <a:cs typeface="+mn-cs"/>
              </a:defRPr>
            </a:lvl2pPr>
            <a:lvl3pPr marL="914400" lvl="2" indent="-246888" algn="r" rtl="1" eaLnBrk="1" latinLnBrk="0" hangingPunct="1">
              <a:spcBef>
                <a:spcPts val="0"/>
              </a:spcBef>
              <a:buClr>
                <a:schemeClr val="accent2"/>
              </a:buClr>
              <a:buSzPct val="70000"/>
              <a:buFont typeface="Wingdings 2"/>
              <a:buChar char=""/>
              <a:defRPr kumimoji="0" sz="2100" kern="1200">
                <a:solidFill>
                  <a:schemeClr val="tx1"/>
                </a:solidFill>
                <a:latin typeface="+mn-lt"/>
                <a:ea typeface="+mn-ea"/>
                <a:cs typeface="+mn-cs"/>
              </a:defRPr>
            </a:lvl3pPr>
            <a:lvl4pPr marL="1188720" lvl="3" indent="-210312" algn="r" rtl="1" eaLnBrk="1" latinLnBrk="0" hangingPunct="1">
              <a:spcBef>
                <a:spcPts val="0"/>
              </a:spcBef>
              <a:buClr>
                <a:schemeClr val="accent3"/>
              </a:buClr>
              <a:buSzPct val="65000"/>
              <a:buFont typeface="Wingdings 2"/>
              <a:buChar char=""/>
              <a:defRPr kumimoji="0" sz="2000" kern="1200">
                <a:solidFill>
                  <a:schemeClr val="tx1"/>
                </a:solidFill>
                <a:latin typeface="+mn-lt"/>
                <a:ea typeface="+mn-ea"/>
                <a:cs typeface="+mn-cs"/>
              </a:defRPr>
            </a:lvl4pPr>
            <a:lvl5pPr marL="1463040" lvl="4" indent="-210312" algn="r" rtl="1" eaLnBrk="1" latinLnBrk="0" hangingPunct="1">
              <a:spcBef>
                <a:spcPts val="0"/>
              </a:spcBef>
              <a:buClr>
                <a:schemeClr val="accent4"/>
              </a:buClr>
              <a:buSzPct val="65000"/>
              <a:buFont typeface="Wingdings 2"/>
              <a:buChar char=""/>
              <a:defRPr kumimoji="0" sz="2000" kern="1200">
                <a:solidFill>
                  <a:schemeClr val="tx1"/>
                </a:solidFill>
                <a:latin typeface="+mn-lt"/>
                <a:ea typeface="+mn-ea"/>
                <a:cs typeface="+mn-cs"/>
              </a:defRPr>
            </a:lvl5pPr>
            <a:lvl6pPr marL="1737360" lvl="5" indent="-210312" algn="r" rtl="1" eaLnBrk="1" latinLnBrk="0" hangingPunct="1">
              <a:spcBef>
                <a:spcPts val="0"/>
              </a:spcBef>
              <a:buClr>
                <a:schemeClr val="accent5"/>
              </a:buClr>
              <a:buSzPct val="80000"/>
              <a:buFont typeface="Wingdings 2"/>
              <a:buChar char=""/>
              <a:defRPr kumimoji="0" sz="1800" kern="1200">
                <a:solidFill>
                  <a:schemeClr val="tx1"/>
                </a:solidFill>
                <a:latin typeface="+mn-lt"/>
                <a:ea typeface="+mn-ea"/>
                <a:cs typeface="+mn-cs"/>
              </a:defRPr>
            </a:lvl6pPr>
            <a:lvl7pPr marL="1920240" lvl="6" indent="-182880" algn="r" rtl="1" eaLnBrk="1" latinLnBrk="0" hangingPunct="1">
              <a:spcBef>
                <a:spcPts val="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lvl="7" indent="-182880" algn="r" rtl="1" eaLnBrk="1" latinLnBrk="0" hangingPunct="1">
              <a:spcBef>
                <a:spcPts val="0"/>
              </a:spcBef>
              <a:buClr>
                <a:schemeClr val="tx2"/>
              </a:buClr>
              <a:buChar char="•"/>
              <a:defRPr kumimoji="0" sz="1600" kern="1200">
                <a:solidFill>
                  <a:schemeClr val="tx1"/>
                </a:solidFill>
                <a:latin typeface="+mn-lt"/>
                <a:ea typeface="+mn-ea"/>
                <a:cs typeface="+mn-cs"/>
              </a:defRPr>
            </a:lvl8pPr>
            <a:lvl9pPr marL="2468880" lvl="8" indent="-182880" algn="r" rtl="1" eaLnBrk="1" latinLnBrk="0" hangingPunct="1">
              <a:spcBef>
                <a:spcPts val="0"/>
              </a:spcBef>
              <a:buClr>
                <a:schemeClr val="tx2"/>
              </a:buClr>
              <a:buFontTx/>
              <a:buChar char="•"/>
              <a:defRPr kumimoji="0" sz="1400" kern="1200" baseline="0">
                <a:solidFill>
                  <a:schemeClr val="tx1"/>
                </a:solidFill>
                <a:latin typeface="+mn-lt"/>
                <a:ea typeface="+mn-ea"/>
                <a:cs typeface="+mn-cs"/>
              </a:defRPr>
            </a:lvl9pPr>
          </a:lstStyle>
          <a:p>
            <a:pPr algn="l" rtl="0" fontAlgn="auto">
              <a:spcAft>
                <a:spcPts val="0"/>
              </a:spcAft>
            </a:pPr>
            <a:r>
              <a:rPr lang="en-US" dirty="0" smtClean="0"/>
              <a:t>Prediction: Find </a:t>
            </a:r>
            <a:r>
              <a:rPr lang="en-US" b="1" dirty="0" smtClean="0">
                <a:latin typeface="Georgia" panose="02040502050405020303" pitchFamily="18" charset="0"/>
              </a:rPr>
              <a:t>f(∙) </a:t>
            </a:r>
            <a:r>
              <a:rPr lang="en-US" dirty="0" smtClean="0"/>
              <a:t>such that </a:t>
            </a:r>
            <a:r>
              <a:rPr lang="en-US" b="1" dirty="0" smtClean="0">
                <a:latin typeface="Georgia" panose="02040502050405020303" pitchFamily="18" charset="0"/>
              </a:rPr>
              <a:t>f(x)≈y</a:t>
            </a:r>
          </a:p>
          <a:p>
            <a:pPr lvl="1" algn="l" rtl="0" fontAlgn="auto">
              <a:spcAft>
                <a:spcPts val="0"/>
              </a:spcAft>
            </a:pPr>
            <a:r>
              <a:rPr lang="en-US" dirty="0" smtClean="0"/>
              <a:t>Machine learning people are the experts on this!</a:t>
            </a:r>
          </a:p>
          <a:p>
            <a:pPr algn="l" rtl="0" fontAlgn="auto">
              <a:spcAft>
                <a:spcPts val="0"/>
              </a:spcAft>
            </a:pPr>
            <a:r>
              <a:rPr lang="en-US" dirty="0" smtClean="0"/>
              <a:t>What is </a:t>
            </a:r>
            <a:r>
              <a:rPr lang="en-US" b="1" dirty="0" smtClean="0">
                <a:latin typeface="Georgia" panose="02040502050405020303" pitchFamily="18" charset="0"/>
              </a:rPr>
              <a:t>x</a:t>
            </a:r>
            <a:r>
              <a:rPr lang="en-US" dirty="0" smtClean="0"/>
              <a:t>?</a:t>
            </a:r>
          </a:p>
          <a:p>
            <a:pPr lvl="1" algn="l" rtl="0" fontAlgn="auto">
              <a:spcAft>
                <a:spcPts val="0"/>
              </a:spcAft>
            </a:pPr>
            <a:r>
              <a:rPr lang="en-US" i="1" u="sng" dirty="0" smtClean="0"/>
              <a:t>Behavioral scientists</a:t>
            </a:r>
            <a:r>
              <a:rPr lang="en-US" dirty="0" smtClean="0"/>
              <a:t> are many times the experts on this!</a:t>
            </a:r>
          </a:p>
          <a:p>
            <a:pPr marL="0" indent="0" algn="ctr" rtl="0" fontAlgn="auto">
              <a:spcAft>
                <a:spcPts val="0"/>
              </a:spcAft>
              <a:buFont typeface="Wingdings 2"/>
              <a:buNone/>
            </a:pPr>
            <a:endParaRPr lang="en-US" sz="1800" dirty="0" smtClean="0"/>
          </a:p>
          <a:p>
            <a:pPr marL="0" indent="0" algn="l" rtl="0" fontAlgn="auto">
              <a:spcAft>
                <a:spcPts val="0"/>
              </a:spcAft>
              <a:buFont typeface="Wingdings 2"/>
              <a:buNone/>
            </a:pPr>
            <a:endParaRPr lang="en-US" dirty="0" smtClean="0"/>
          </a:p>
          <a:p>
            <a:pPr algn="l" rtl="0" fontAlgn="auto">
              <a:spcAft>
                <a:spcPts val="0"/>
              </a:spcAft>
            </a:pPr>
            <a:endParaRPr lang="en-US" dirty="0"/>
          </a:p>
        </p:txBody>
      </p:sp>
    </p:spTree>
    <p:extLst>
      <p:ext uri="{BB962C8B-B14F-4D97-AF65-F5344CB8AC3E}">
        <p14:creationId xmlns:p14="http://schemas.microsoft.com/office/powerpoint/2010/main" val="367204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500"/>
                                        <p:tgtEl>
                                          <p:spTgt spid="1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fade">
                                      <p:cBhvr>
                                        <p:cTn id="15" dur="500"/>
                                        <p:tgtEl>
                                          <p:spTgt spid="1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xEl>
                                              <p:pRg st="3" end="3"/>
                                            </p:txEl>
                                          </p:spTgt>
                                        </p:tgtEl>
                                        <p:attrNameLst>
                                          <p:attrName>style.visibility</p:attrName>
                                        </p:attrNameLst>
                                      </p:cBhvr>
                                      <p:to>
                                        <p:strVal val="visible"/>
                                      </p:to>
                                    </p:set>
                                    <p:animEffect transition="in" filter="fade">
                                      <p:cBhvr>
                                        <p:cTn id="18"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2526" y="1372559"/>
            <a:ext cx="8334900" cy="513339"/>
          </a:xfrm>
        </p:spPr>
        <p:txBody>
          <a:bodyPr>
            <a:normAutofit/>
          </a:bodyPr>
          <a:lstStyle/>
          <a:p>
            <a:pPr marL="0" indent="0" algn="ctr">
              <a:buNone/>
            </a:pPr>
            <a:r>
              <a:rPr lang="en-US" sz="2600" dirty="0">
                <a:solidFill>
                  <a:schemeClr val="tx1"/>
                </a:solidFill>
              </a:rPr>
              <a:t>Please choose ‘</a:t>
            </a:r>
            <a:r>
              <a:rPr lang="en-US" sz="2600" dirty="0">
                <a:solidFill>
                  <a:schemeClr val="tx1"/>
                </a:solidFill>
                <a:latin typeface="Rockwell" panose="02060603020205020403" pitchFamily="18" charset="0"/>
              </a:rPr>
              <a:t>A</a:t>
            </a:r>
            <a:r>
              <a:rPr lang="en-US" sz="2600" dirty="0">
                <a:solidFill>
                  <a:schemeClr val="tx1"/>
                </a:solidFill>
              </a:rPr>
              <a:t>’ or ‘</a:t>
            </a:r>
            <a:r>
              <a:rPr lang="en-US" sz="2600" dirty="0">
                <a:solidFill>
                  <a:schemeClr val="tx1"/>
                </a:solidFill>
                <a:latin typeface="Rockwell" panose="02060603020205020403" pitchFamily="18" charset="0"/>
              </a:rPr>
              <a:t>B</a:t>
            </a:r>
            <a:r>
              <a:rPr lang="en-US" sz="2600" dirty="0">
                <a:solidFill>
                  <a:schemeClr val="tx1"/>
                </a:solidFill>
              </a:rPr>
              <a:t>’:</a:t>
            </a:r>
          </a:p>
        </p:txBody>
      </p:sp>
      <p:graphicFrame>
        <p:nvGraphicFramePr>
          <p:cNvPr id="5" name="Table 4"/>
          <p:cNvGraphicFramePr>
            <a:graphicFrameLocks noGrp="1"/>
          </p:cNvGraphicFramePr>
          <p:nvPr>
            <p:extLst>
              <p:ext uri="{D42A27DB-BD31-4B8C-83A1-F6EECF244321}">
                <p14:modId xmlns:p14="http://schemas.microsoft.com/office/powerpoint/2010/main" val="2453609424"/>
              </p:ext>
            </p:extLst>
          </p:nvPr>
        </p:nvGraphicFramePr>
        <p:xfrm>
          <a:off x="1317014" y="1973232"/>
          <a:ext cx="6921909" cy="1280160"/>
        </p:xfrm>
        <a:graphic>
          <a:graphicData uri="http://schemas.openxmlformats.org/drawingml/2006/table">
            <a:tbl>
              <a:tblPr rtl="1" firstRow="1" bandRow="1">
                <a:tableStyleId>{5C22544A-7EE6-4342-B048-85BDC9FD1C3A}</a:tableStyleId>
              </a:tblPr>
              <a:tblGrid>
                <a:gridCol w="2947595">
                  <a:extLst>
                    <a:ext uri="{9D8B030D-6E8A-4147-A177-3AD203B41FA5}">
                      <a16:colId xmlns="" xmlns:a16="http://schemas.microsoft.com/office/drawing/2014/main" val="20000"/>
                    </a:ext>
                  </a:extLst>
                </a:gridCol>
                <a:gridCol w="1437592">
                  <a:extLst>
                    <a:ext uri="{9D8B030D-6E8A-4147-A177-3AD203B41FA5}">
                      <a16:colId xmlns="" xmlns:a16="http://schemas.microsoft.com/office/drawing/2014/main" val="20001"/>
                    </a:ext>
                  </a:extLst>
                </a:gridCol>
                <a:gridCol w="2536722">
                  <a:extLst>
                    <a:ext uri="{9D8B030D-6E8A-4147-A177-3AD203B41FA5}">
                      <a16:colId xmlns="" xmlns:a16="http://schemas.microsoft.com/office/drawing/2014/main" val="20002"/>
                    </a:ext>
                  </a:extLst>
                </a:gridCol>
              </a:tblGrid>
              <a:tr h="1170186">
                <a:tc>
                  <a:txBody>
                    <a:bodyPr/>
                    <a:lstStyle/>
                    <a:p>
                      <a:pPr algn="l" rtl="0"/>
                      <a:r>
                        <a:rPr lang="en-US" sz="2600" b="0" dirty="0">
                          <a:solidFill>
                            <a:schemeClr val="tx1"/>
                          </a:solidFill>
                          <a:latin typeface="Gill Sans MT" panose="020B0502020104020203" pitchFamily="34" charset="0"/>
                        </a:rPr>
                        <a:t>B:</a:t>
                      </a:r>
                    </a:p>
                    <a:p>
                      <a:pPr algn="l" rtl="0"/>
                      <a:r>
                        <a:rPr lang="en-US" sz="2600" b="0" dirty="0">
                          <a:solidFill>
                            <a:schemeClr val="tx1"/>
                          </a:solidFill>
                          <a:latin typeface="Gill Sans MT" panose="020B0502020104020203" pitchFamily="34" charset="0"/>
                        </a:rPr>
                        <a:t>4 </a:t>
                      </a:r>
                      <a:r>
                        <a:rPr lang="en-US" sz="2400" b="0" dirty="0">
                          <a:solidFill>
                            <a:schemeClr val="tx1"/>
                          </a:solidFill>
                          <a:latin typeface="Gill Sans MT" panose="020B0502020104020203" pitchFamily="34" charset="0"/>
                        </a:rPr>
                        <a:t>with probability </a:t>
                      </a:r>
                      <a:r>
                        <a:rPr lang="en-US" sz="2600" b="0" dirty="0">
                          <a:solidFill>
                            <a:schemeClr val="tx1"/>
                          </a:solidFill>
                          <a:latin typeface="Gill Sans MT" panose="020B0502020104020203" pitchFamily="34" charset="0"/>
                        </a:rPr>
                        <a:t>0.8</a:t>
                      </a:r>
                    </a:p>
                    <a:p>
                      <a:pPr algn="l" rtl="0"/>
                      <a:r>
                        <a:rPr lang="en-US" sz="2600" b="0" dirty="0">
                          <a:solidFill>
                            <a:schemeClr val="tx1"/>
                          </a:solidFill>
                          <a:latin typeface="Gill Sans MT" panose="020B0502020104020203" pitchFamily="34" charset="0"/>
                        </a:rPr>
                        <a:t>0 </a:t>
                      </a:r>
                      <a:r>
                        <a:rPr lang="en-US" sz="2400" b="0" dirty="0">
                          <a:solidFill>
                            <a:schemeClr val="tx1"/>
                          </a:solidFill>
                          <a:latin typeface="Gill Sans MT" panose="020B0502020104020203" pitchFamily="34" charset="0"/>
                        </a:rPr>
                        <a:t>with</a:t>
                      </a:r>
                      <a:r>
                        <a:rPr lang="en-US" sz="2400" b="0" baseline="0" dirty="0">
                          <a:solidFill>
                            <a:schemeClr val="tx1"/>
                          </a:solidFill>
                          <a:latin typeface="Gill Sans MT" panose="020B0502020104020203" pitchFamily="34" charset="0"/>
                        </a:rPr>
                        <a:t> </a:t>
                      </a:r>
                      <a:r>
                        <a:rPr lang="en-US" sz="2400" b="0" dirty="0">
                          <a:solidFill>
                            <a:schemeClr val="tx1"/>
                          </a:solidFill>
                          <a:latin typeface="Gill Sans MT" panose="020B0502020104020203" pitchFamily="34" charset="0"/>
                        </a:rPr>
                        <a:t>probability </a:t>
                      </a:r>
                      <a:r>
                        <a:rPr lang="en-US" sz="2600" b="0" dirty="0">
                          <a:solidFill>
                            <a:schemeClr val="tx1"/>
                          </a:solidFill>
                          <a:latin typeface="Gill Sans MT" panose="020B0502020104020203" pitchFamily="34" charset="0"/>
                        </a:rPr>
                        <a:t>0.2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a:endParaRPr lang="he-IL" sz="2600" b="0" dirty="0">
                        <a:solidFill>
                          <a:schemeClr val="tx1"/>
                        </a:solidFill>
                        <a:latin typeface="Gill Sans MT" panose="020B05020201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a:r>
                        <a:rPr lang="en-US" sz="2600" b="0" dirty="0">
                          <a:solidFill>
                            <a:schemeClr val="tx1"/>
                          </a:solidFill>
                          <a:latin typeface="Gill Sans MT" panose="020B0502020104020203" pitchFamily="34" charset="0"/>
                        </a:rPr>
                        <a:t>A:</a:t>
                      </a:r>
                    </a:p>
                    <a:p>
                      <a:pPr algn="l" rtl="0"/>
                      <a:r>
                        <a:rPr lang="en-US" sz="2600" b="0" dirty="0">
                          <a:solidFill>
                            <a:schemeClr val="tx1"/>
                          </a:solidFill>
                          <a:latin typeface="Gill Sans MT" panose="020B0502020104020203" pitchFamily="34" charset="0"/>
                        </a:rPr>
                        <a:t>3 </a:t>
                      </a:r>
                      <a:r>
                        <a:rPr lang="en-US" sz="2400" b="0" dirty="0">
                          <a:solidFill>
                            <a:schemeClr val="tx1"/>
                          </a:solidFill>
                          <a:latin typeface="Gill Sans MT" panose="020B0502020104020203" pitchFamily="34" charset="0"/>
                        </a:rPr>
                        <a:t>with certainty</a:t>
                      </a:r>
                      <a:endParaRPr lang="he-IL" sz="2400" b="0" dirty="0">
                        <a:solidFill>
                          <a:schemeClr val="tx1"/>
                        </a:solidFill>
                        <a:latin typeface="Gill Sans MT" panose="020B05020201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 xmlns:a16="http://schemas.microsoft.com/office/drawing/2014/main" val="10000"/>
                  </a:ext>
                </a:extLst>
              </a:tr>
            </a:tbl>
          </a:graphicData>
        </a:graphic>
      </p:graphicFrame>
      <p:sp>
        <p:nvSpPr>
          <p:cNvPr id="2" name="Rounded Rectangle 1"/>
          <p:cNvSpPr/>
          <p:nvPr/>
        </p:nvSpPr>
        <p:spPr>
          <a:xfrm>
            <a:off x="1317013" y="3383405"/>
            <a:ext cx="2497394" cy="1877962"/>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r>
              <a:rPr lang="en-US" sz="2800" dirty="0">
                <a:solidFill>
                  <a:srgbClr val="002F2F"/>
                </a:solidFill>
                <a:latin typeface="Rockwell" panose="02060603020205020403" pitchFamily="18" charset="0"/>
              </a:rPr>
              <a:t>A</a:t>
            </a:r>
          </a:p>
        </p:txBody>
      </p:sp>
      <p:sp>
        <p:nvSpPr>
          <p:cNvPr id="7" name="Rounded Rectangle 6"/>
          <p:cNvSpPr/>
          <p:nvPr/>
        </p:nvSpPr>
        <p:spPr>
          <a:xfrm>
            <a:off x="5264665" y="3383405"/>
            <a:ext cx="2497394" cy="1877962"/>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r>
              <a:rPr lang="en-US" sz="2800" dirty="0">
                <a:solidFill>
                  <a:srgbClr val="002F2F"/>
                </a:solidFill>
                <a:latin typeface="Rockwell" panose="02060603020205020403" pitchFamily="18" charset="0"/>
              </a:rPr>
              <a:t>B</a:t>
            </a:r>
          </a:p>
        </p:txBody>
      </p:sp>
      <p:sp>
        <p:nvSpPr>
          <p:cNvPr id="8" name="Content Placeholder 3"/>
          <p:cNvSpPr txBox="1">
            <a:spLocks/>
          </p:cNvSpPr>
          <p:nvPr/>
        </p:nvSpPr>
        <p:spPr>
          <a:xfrm>
            <a:off x="382526" y="5408653"/>
            <a:ext cx="8334900" cy="513339"/>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800" kern="1200">
                <a:solidFill>
                  <a:schemeClr val="tx2"/>
                </a:solidFill>
                <a:latin typeface="Gill Sans MT" panose="020B0502020104020203" pitchFamily="34" charset="0"/>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2400" kern="1200">
                <a:solidFill>
                  <a:schemeClr val="accent4"/>
                </a:solidFill>
                <a:latin typeface="Gill Sans MT" panose="020B0502020104020203" pitchFamily="34" charset="0"/>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accent4"/>
                </a:solidFill>
                <a:latin typeface="Gill Sans MT" panose="020B0502020104020203" pitchFamily="34" charset="0"/>
                <a:ea typeface="+mn-ea"/>
                <a:cs typeface="+mn-cs"/>
              </a:defRPr>
            </a:lvl3pPr>
            <a:lvl4pPr marL="16002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800" kern="1200">
                <a:solidFill>
                  <a:schemeClr val="accent4"/>
                </a:solidFill>
                <a:latin typeface="Gill Sans MT" panose="020B0502020104020203" pitchFamily="34" charset="0"/>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800" kern="1200">
                <a:solidFill>
                  <a:schemeClr val="accent4"/>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600" dirty="0">
                <a:solidFill>
                  <a:schemeClr val="tx1"/>
                </a:solidFill>
              </a:rPr>
              <a:t>You selected ‘</a:t>
            </a:r>
            <a:r>
              <a:rPr lang="en-US" sz="2600" dirty="0">
                <a:solidFill>
                  <a:schemeClr val="tx1"/>
                </a:solidFill>
                <a:latin typeface="Rockwell" panose="02060603020205020403" pitchFamily="18" charset="0"/>
              </a:rPr>
              <a:t>A</a:t>
            </a:r>
            <a:r>
              <a:rPr lang="en-US" sz="2600" dirty="0">
                <a:solidFill>
                  <a:schemeClr val="tx1"/>
                </a:solidFill>
              </a:rPr>
              <a:t>’</a:t>
            </a:r>
          </a:p>
        </p:txBody>
      </p:sp>
      <p:sp>
        <p:nvSpPr>
          <p:cNvPr id="3" name="TextBox 2"/>
          <p:cNvSpPr txBox="1"/>
          <p:nvPr/>
        </p:nvSpPr>
        <p:spPr>
          <a:xfrm>
            <a:off x="105794" y="578148"/>
            <a:ext cx="3097162" cy="461665"/>
          </a:xfrm>
          <a:prstGeom prst="rect">
            <a:avLst/>
          </a:prstGeom>
          <a:noFill/>
        </p:spPr>
        <p:txBody>
          <a:bodyPr wrap="square" rtlCol="0">
            <a:spAutoFit/>
          </a:bodyPr>
          <a:lstStyle/>
          <a:p>
            <a:r>
              <a:rPr lang="en-US" sz="2400" u="sng" dirty="0">
                <a:latin typeface="Gill Sans MT" panose="020B0502020104020203" pitchFamily="34" charset="0"/>
              </a:rPr>
              <a:t>Example for trials 6-25:</a:t>
            </a:r>
          </a:p>
        </p:txBody>
      </p:sp>
      <p:sp>
        <p:nvSpPr>
          <p:cNvPr id="9" name="TextBox 8"/>
          <p:cNvSpPr txBox="1"/>
          <p:nvPr/>
        </p:nvSpPr>
        <p:spPr>
          <a:xfrm>
            <a:off x="105794" y="578148"/>
            <a:ext cx="3097162" cy="461665"/>
          </a:xfrm>
          <a:prstGeom prst="rect">
            <a:avLst/>
          </a:prstGeom>
          <a:noFill/>
        </p:spPr>
        <p:txBody>
          <a:bodyPr wrap="square" rtlCol="0">
            <a:spAutoFit/>
          </a:bodyPr>
          <a:lstStyle/>
          <a:p>
            <a:r>
              <a:rPr lang="en-US" sz="2400" u="sng" dirty="0">
                <a:latin typeface="Gill Sans MT" panose="020B0502020104020203" pitchFamily="34" charset="0"/>
              </a:rPr>
              <a:t>Example for trials 1-5:</a:t>
            </a:r>
          </a:p>
        </p:txBody>
      </p:sp>
      <p:sp>
        <p:nvSpPr>
          <p:cNvPr id="11" name="Content Placeholder 3"/>
          <p:cNvSpPr txBox="1">
            <a:spLocks/>
          </p:cNvSpPr>
          <p:nvPr/>
        </p:nvSpPr>
        <p:spPr>
          <a:xfrm>
            <a:off x="382526" y="5372813"/>
            <a:ext cx="8334900" cy="1098358"/>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800" kern="1200">
                <a:solidFill>
                  <a:schemeClr val="tx2"/>
                </a:solidFill>
                <a:latin typeface="Gill Sans MT" panose="020B0502020104020203" pitchFamily="34" charset="0"/>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2400" kern="1200">
                <a:solidFill>
                  <a:schemeClr val="accent4"/>
                </a:solidFill>
                <a:latin typeface="Gill Sans MT" panose="020B0502020104020203" pitchFamily="34" charset="0"/>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accent4"/>
                </a:solidFill>
                <a:latin typeface="Gill Sans MT" panose="020B0502020104020203" pitchFamily="34" charset="0"/>
                <a:ea typeface="+mn-ea"/>
                <a:cs typeface="+mn-cs"/>
              </a:defRPr>
            </a:lvl3pPr>
            <a:lvl4pPr marL="16002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800" kern="1200">
                <a:solidFill>
                  <a:schemeClr val="accent4"/>
                </a:solidFill>
                <a:latin typeface="Gill Sans MT" panose="020B0502020104020203" pitchFamily="34" charset="0"/>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800" kern="1200">
                <a:solidFill>
                  <a:schemeClr val="accent4"/>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600" dirty="0">
                <a:solidFill>
                  <a:schemeClr val="tx1"/>
                </a:solidFill>
              </a:rPr>
              <a:t>You selected ‘</a:t>
            </a:r>
            <a:r>
              <a:rPr lang="en-US" sz="2600" dirty="0">
                <a:solidFill>
                  <a:schemeClr val="tx1"/>
                </a:solidFill>
                <a:latin typeface="Rockwell" panose="02060603020205020403" pitchFamily="18" charset="0"/>
              </a:rPr>
              <a:t>A</a:t>
            </a:r>
            <a:r>
              <a:rPr lang="en-US" sz="2600" dirty="0">
                <a:solidFill>
                  <a:schemeClr val="tx1"/>
                </a:solidFill>
              </a:rPr>
              <a:t>’, and your payoff is 3 </a:t>
            </a:r>
            <a:br>
              <a:rPr lang="en-US" sz="2600" dirty="0">
                <a:solidFill>
                  <a:schemeClr val="tx1"/>
                </a:solidFill>
              </a:rPr>
            </a:br>
            <a:r>
              <a:rPr lang="en-US" sz="2600" dirty="0">
                <a:solidFill>
                  <a:schemeClr val="tx1"/>
                </a:solidFill>
              </a:rPr>
              <a:t>Had you selected ‘</a:t>
            </a:r>
            <a:r>
              <a:rPr lang="en-US" sz="2600" dirty="0">
                <a:solidFill>
                  <a:schemeClr val="tx1"/>
                </a:solidFill>
                <a:latin typeface="Rockwell" panose="02060603020205020403" pitchFamily="18" charset="0"/>
              </a:rPr>
              <a:t>B</a:t>
            </a:r>
            <a:r>
              <a:rPr lang="en-US" sz="2600" dirty="0">
                <a:solidFill>
                  <a:schemeClr val="tx1"/>
                </a:solidFill>
              </a:rPr>
              <a:t>’, your payoff would have been 4</a:t>
            </a:r>
          </a:p>
        </p:txBody>
      </p:sp>
      <p:sp>
        <p:nvSpPr>
          <p:cNvPr id="12" name="TextBox 11"/>
          <p:cNvSpPr txBox="1"/>
          <p:nvPr/>
        </p:nvSpPr>
        <p:spPr>
          <a:xfrm>
            <a:off x="2044600" y="4030000"/>
            <a:ext cx="894736" cy="584775"/>
          </a:xfrm>
          <a:prstGeom prst="rect">
            <a:avLst/>
          </a:prstGeom>
          <a:noFill/>
        </p:spPr>
        <p:txBody>
          <a:bodyPr wrap="square" rtlCol="0" anchor="ctr">
            <a:spAutoFit/>
          </a:bodyPr>
          <a:lstStyle/>
          <a:p>
            <a:pPr algn="ctr"/>
            <a:r>
              <a:rPr lang="en-US" sz="3200" b="1" dirty="0">
                <a:solidFill>
                  <a:srgbClr val="002F2F"/>
                </a:solidFill>
                <a:latin typeface="Rockwell" panose="02060603020205020403" pitchFamily="18" charset="0"/>
              </a:rPr>
              <a:t>3</a:t>
            </a:r>
            <a:endParaRPr lang="en-US" sz="2000" b="1" dirty="0">
              <a:solidFill>
                <a:srgbClr val="002F2F"/>
              </a:solidFill>
              <a:latin typeface="Rockwell" panose="02060603020205020403" pitchFamily="18" charset="0"/>
            </a:endParaRPr>
          </a:p>
        </p:txBody>
      </p:sp>
      <p:sp>
        <p:nvSpPr>
          <p:cNvPr id="13" name="TextBox 12"/>
          <p:cNvSpPr txBox="1"/>
          <p:nvPr/>
        </p:nvSpPr>
        <p:spPr>
          <a:xfrm>
            <a:off x="6065994" y="4029999"/>
            <a:ext cx="894736" cy="584775"/>
          </a:xfrm>
          <a:prstGeom prst="rect">
            <a:avLst/>
          </a:prstGeom>
          <a:noFill/>
        </p:spPr>
        <p:txBody>
          <a:bodyPr wrap="square" rtlCol="0" anchor="ctr">
            <a:spAutoFit/>
          </a:bodyPr>
          <a:lstStyle/>
          <a:p>
            <a:pPr algn="ctr"/>
            <a:r>
              <a:rPr lang="en-US" sz="3200" dirty="0">
                <a:solidFill>
                  <a:srgbClr val="046380"/>
                </a:solidFill>
                <a:latin typeface="Rockwell" panose="02060603020205020403" pitchFamily="18" charset="0"/>
              </a:rPr>
              <a:t>4</a:t>
            </a:r>
            <a:endParaRPr lang="en-US" sz="2000" dirty="0">
              <a:solidFill>
                <a:srgbClr val="046380"/>
              </a:solidFill>
              <a:latin typeface="Rockwell" panose="02060603020205020403" pitchFamily="18" charset="0"/>
            </a:endParaRPr>
          </a:p>
        </p:txBody>
      </p:sp>
      <p:sp>
        <p:nvSpPr>
          <p:cNvPr id="6" name="Rectangle 5"/>
          <p:cNvSpPr/>
          <p:nvPr/>
        </p:nvSpPr>
        <p:spPr>
          <a:xfrm>
            <a:off x="381000" y="6096000"/>
            <a:ext cx="8686800" cy="646331"/>
          </a:xfrm>
          <a:prstGeom prst="rect">
            <a:avLst/>
          </a:prstGeom>
        </p:spPr>
        <p:txBody>
          <a:bodyPr wrap="square">
            <a:spAutoFit/>
          </a:bodyPr>
          <a:lstStyle/>
          <a:p>
            <a:r>
              <a:rPr lang="en-US" b="1" dirty="0" smtClean="0">
                <a:latin typeface="Arial Narrow" panose="020B0606020202030204" pitchFamily="34" charset="0"/>
              </a:rPr>
              <a:t>Erev et al. From </a:t>
            </a:r>
            <a:r>
              <a:rPr lang="en-US" b="1" dirty="0">
                <a:latin typeface="Arial Narrow" panose="020B0606020202030204" pitchFamily="34" charset="0"/>
              </a:rPr>
              <a:t>anomalies to forecasts</a:t>
            </a:r>
            <a:r>
              <a:rPr lang="en-US" sz="1600" b="1" dirty="0">
                <a:latin typeface="Arial Narrow" panose="020B0606020202030204" pitchFamily="34" charset="0"/>
              </a:rPr>
              <a:t>: </a:t>
            </a:r>
            <a:r>
              <a:rPr lang="en-US" b="1" dirty="0">
                <a:latin typeface="Arial Narrow" panose="020B0606020202030204" pitchFamily="34" charset="0"/>
              </a:rPr>
              <a:t>Toward a descriptive model of decisions under risk, under ambiguity, and from </a:t>
            </a:r>
            <a:r>
              <a:rPr lang="en-US" b="1" dirty="0" smtClean="0">
                <a:latin typeface="Arial Narrow" panose="020B0606020202030204" pitchFamily="34" charset="0"/>
              </a:rPr>
              <a:t>experience, Psychological Review, 2017</a:t>
            </a:r>
            <a:endParaRPr lang="en-US" b="1" dirty="0">
              <a:latin typeface="Arial Narrow" panose="020B0606020202030204" pitchFamily="34" charset="0"/>
            </a:endParaRPr>
          </a:p>
        </p:txBody>
      </p:sp>
    </p:spTree>
    <p:custDataLst>
      <p:tags r:id="rId1"/>
    </p:custDataLst>
    <p:extLst>
      <p:ext uri="{BB962C8B-B14F-4D97-AF65-F5344CB8AC3E}">
        <p14:creationId xmlns:p14="http://schemas.microsoft.com/office/powerpoint/2010/main" val="470074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mph" presetSubtype="0" fill="remove" grpId="0" nodeType="clickEffect">
                                  <p:stCondLst>
                                    <p:cond delay="0"/>
                                  </p:stCondLst>
                                  <p:childTnLst>
                                    <p:animClr clrSpc="hsl" dir="cw">
                                      <p:cBhvr override="childStyle">
                                        <p:cTn id="6" dur="1000" fill="hold"/>
                                        <p:tgtEl>
                                          <p:spTgt spid="2"/>
                                        </p:tgtEl>
                                        <p:attrNameLst>
                                          <p:attrName>style.color</p:attrName>
                                        </p:attrNameLst>
                                      </p:cBhvr>
                                      <p:by>
                                        <p:hsl h="0" s="-70588" l="0"/>
                                      </p:by>
                                    </p:animClr>
                                    <p:animClr clrSpc="hsl" dir="cw">
                                      <p:cBhvr>
                                        <p:cTn id="7" dur="1000" fill="hold"/>
                                        <p:tgtEl>
                                          <p:spTgt spid="2"/>
                                        </p:tgtEl>
                                        <p:attrNameLst>
                                          <p:attrName>fillcolor</p:attrName>
                                        </p:attrNameLst>
                                      </p:cBhvr>
                                      <p:by>
                                        <p:hsl h="0" s="-70588" l="0"/>
                                      </p:by>
                                    </p:animClr>
                                    <p:animClr clrSpc="hsl" dir="cw">
                                      <p:cBhvr>
                                        <p:cTn id="8" dur="1000" fill="hold"/>
                                        <p:tgtEl>
                                          <p:spTgt spid="2"/>
                                        </p:tgtEl>
                                        <p:attrNameLst>
                                          <p:attrName>stroke.color</p:attrName>
                                        </p:attrNameLst>
                                      </p:cBhvr>
                                      <p:by>
                                        <p:hsl h="0" s="-70588" l="0"/>
                                      </p:by>
                                    </p:animClr>
                                    <p:set>
                                      <p:cBhvr>
                                        <p:cTn id="9" dur="1000" fill="hold"/>
                                        <p:tgtEl>
                                          <p:spTgt spid="2"/>
                                        </p:tgtEl>
                                        <p:attrNameLst>
                                          <p:attrName>fill.type</p:attrName>
                                        </p:attrNameLst>
                                      </p:cBhvr>
                                      <p:to>
                                        <p:strVal val="solid"/>
                                      </p:to>
                                    </p:set>
                                  </p:childTnLst>
                                </p:cTn>
                              </p:par>
                              <p:par>
                                <p:cTn id="10" presetID="1" presetClass="entr" presetSubtype="0" fill="hold" grpId="0" nodeType="withEffect">
                                  <p:stCondLst>
                                    <p:cond delay="20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xit" presetSubtype="0" fill="hold" grpId="0"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5" presetClass="emph" presetSubtype="0" fill="remove" grpId="1" nodeType="clickEffect">
                                  <p:stCondLst>
                                    <p:cond delay="0"/>
                                  </p:stCondLst>
                                  <p:childTnLst>
                                    <p:animClr clrSpc="hsl" dir="cw">
                                      <p:cBhvr override="childStyle">
                                        <p:cTn id="27" dur="2000" fill="hold"/>
                                        <p:tgtEl>
                                          <p:spTgt spid="2"/>
                                        </p:tgtEl>
                                        <p:attrNameLst>
                                          <p:attrName>style.color</p:attrName>
                                        </p:attrNameLst>
                                      </p:cBhvr>
                                      <p:by>
                                        <p:hsl h="0" s="-70588" l="0"/>
                                      </p:by>
                                    </p:animClr>
                                    <p:animClr clrSpc="hsl" dir="cw">
                                      <p:cBhvr>
                                        <p:cTn id="28" dur="2000" fill="hold"/>
                                        <p:tgtEl>
                                          <p:spTgt spid="2"/>
                                        </p:tgtEl>
                                        <p:attrNameLst>
                                          <p:attrName>fillcolor</p:attrName>
                                        </p:attrNameLst>
                                      </p:cBhvr>
                                      <p:by>
                                        <p:hsl h="0" s="-70588" l="0"/>
                                      </p:by>
                                    </p:animClr>
                                    <p:animClr clrSpc="hsl" dir="cw">
                                      <p:cBhvr>
                                        <p:cTn id="29" dur="2000" fill="hold"/>
                                        <p:tgtEl>
                                          <p:spTgt spid="2"/>
                                        </p:tgtEl>
                                        <p:attrNameLst>
                                          <p:attrName>stroke.color</p:attrName>
                                        </p:attrNameLst>
                                      </p:cBhvr>
                                      <p:by>
                                        <p:hsl h="0" s="-70588" l="0"/>
                                      </p:by>
                                    </p:animClr>
                                    <p:set>
                                      <p:cBhvr>
                                        <p:cTn id="30" dur="2000" fill="hold"/>
                                        <p:tgtEl>
                                          <p:spTgt spid="2"/>
                                        </p:tgtEl>
                                        <p:attrNameLst>
                                          <p:attrName>fill.type</p:attrName>
                                        </p:attrNameLst>
                                      </p:cBhvr>
                                      <p:to>
                                        <p:strVal val="solid"/>
                                      </p:to>
                                    </p:set>
                                  </p:childTnLst>
                                </p:cTn>
                              </p:par>
                              <p:par>
                                <p:cTn id="31" presetID="1" presetClass="entr" presetSubtype="0" fill="hold" grpId="0" nodeType="withEffect">
                                  <p:stCondLst>
                                    <p:cond delay="20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20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20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8" grpId="0"/>
      <p:bldP spid="8" grpId="1"/>
      <p:bldP spid="3" grpId="0"/>
      <p:bldP spid="9" grpId="0"/>
      <p:bldP spid="11" grpId="0"/>
      <p:bldP spid="11" grpId="1"/>
      <p:bldP spid="12" grpId="0"/>
      <p:bldP spid="12" grpId="1"/>
      <p:bldP spid="13" grpId="0"/>
      <p:bldP spid="13" grpId="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a:t>
            </a:r>
            <a:r>
              <a:rPr lang="en-US" b="1" dirty="0">
                <a:latin typeface="Georgia" panose="02040502050405020303" pitchFamily="18" charset="0"/>
              </a:rPr>
              <a:t>x</a:t>
            </a:r>
            <a:r>
              <a:rPr lang="en-US" b="1" dirty="0"/>
              <a:t>?</a:t>
            </a:r>
          </a:p>
        </p:txBody>
      </p:sp>
      <p:sp>
        <p:nvSpPr>
          <p:cNvPr id="3" name="Content Placeholder 2"/>
          <p:cNvSpPr>
            <a:spLocks noGrp="1"/>
          </p:cNvSpPr>
          <p:nvPr>
            <p:ph idx="1"/>
          </p:nvPr>
        </p:nvSpPr>
        <p:spPr/>
        <p:txBody>
          <a:bodyPr>
            <a:normAutofit fontScale="92500" lnSpcReduction="10000"/>
          </a:bodyPr>
          <a:lstStyle/>
          <a:p>
            <a:pPr algn="l" rtl="0"/>
            <a:r>
              <a:rPr lang="en-US" dirty="0"/>
              <a:t>“Objective” features</a:t>
            </a:r>
          </a:p>
          <a:p>
            <a:pPr lvl="1" algn="l" rtl="0"/>
            <a:r>
              <a:rPr lang="en-US" dirty="0"/>
              <a:t>11 parameters Defining the choice problem</a:t>
            </a:r>
          </a:p>
          <a:p>
            <a:pPr algn="l" rtl="0"/>
            <a:r>
              <a:rPr lang="en-US" dirty="0"/>
              <a:t>“Naïve features”</a:t>
            </a:r>
          </a:p>
          <a:p>
            <a:pPr lvl="1" algn="l" rtl="0"/>
            <a:r>
              <a:rPr lang="en-US" dirty="0"/>
              <a:t>Difference in EVs, Difference in SDs…</a:t>
            </a:r>
          </a:p>
          <a:p>
            <a:pPr algn="l" rtl="0"/>
            <a:r>
              <a:rPr lang="en-US" b="1" i="1" u="sng" dirty="0"/>
              <a:t>“Psychological features</a:t>
            </a:r>
            <a:r>
              <a:rPr lang="en-US" b="1" i="1" u="sng" dirty="0" smtClean="0"/>
              <a:t>”</a:t>
            </a:r>
            <a:r>
              <a:rPr lang="en-US" dirty="0" smtClean="0"/>
              <a:t>:</a:t>
            </a:r>
          </a:p>
          <a:p>
            <a:pPr lvl="1" algn="l" rtl="0"/>
            <a:r>
              <a:rPr lang="en-US" dirty="0" smtClean="0"/>
              <a:t>Pessimism</a:t>
            </a:r>
            <a:r>
              <a:rPr lang="en-US" dirty="0"/>
              <a:t>: </a:t>
            </a:r>
            <a:br>
              <a:rPr lang="en-US" dirty="0"/>
            </a:br>
            <a:r>
              <a:rPr lang="en-US" dirty="0"/>
              <a:t>	</a:t>
            </a:r>
            <a:r>
              <a:rPr lang="en-US" i="1" dirty="0" err="1">
                <a:solidFill>
                  <a:schemeClr val="tx1"/>
                </a:solidFill>
              </a:rPr>
              <a:t>diffMins</a:t>
            </a:r>
            <a:r>
              <a:rPr lang="en-US" i="1" dirty="0">
                <a:solidFill>
                  <a:schemeClr val="tx1"/>
                </a:solidFill>
              </a:rPr>
              <a:t> = </a:t>
            </a:r>
            <a:r>
              <a:rPr lang="en-US" i="1" dirty="0" err="1">
                <a:solidFill>
                  <a:schemeClr val="tx1"/>
                </a:solidFill>
              </a:rPr>
              <a:t>Min</a:t>
            </a:r>
            <a:r>
              <a:rPr lang="en-US" baseline="-25000" dirty="0" err="1">
                <a:solidFill>
                  <a:schemeClr val="tx1"/>
                </a:solidFill>
              </a:rPr>
              <a:t>B</a:t>
            </a:r>
            <a:r>
              <a:rPr lang="en-US" dirty="0">
                <a:solidFill>
                  <a:schemeClr val="tx1"/>
                </a:solidFill>
              </a:rPr>
              <a:t> – </a:t>
            </a:r>
            <a:r>
              <a:rPr lang="en-US" i="1" dirty="0" err="1">
                <a:solidFill>
                  <a:schemeClr val="tx1"/>
                </a:solidFill>
              </a:rPr>
              <a:t>Min</a:t>
            </a:r>
            <a:r>
              <a:rPr lang="en-US" baseline="-25000" dirty="0" err="1">
                <a:solidFill>
                  <a:schemeClr val="tx1"/>
                </a:solidFill>
              </a:rPr>
              <a:t>A</a:t>
            </a:r>
            <a:endParaRPr lang="en-US" baseline="-25000" dirty="0">
              <a:solidFill>
                <a:schemeClr val="tx1"/>
              </a:solidFill>
            </a:endParaRPr>
          </a:p>
          <a:p>
            <a:pPr marL="457200" lvl="1" indent="0" algn="l" rtl="0">
              <a:buNone/>
            </a:pPr>
            <a:r>
              <a:rPr lang="en-US" dirty="0">
                <a:solidFill>
                  <a:schemeClr val="tx1"/>
                </a:solidFill>
              </a:rPr>
              <a:t>		</a:t>
            </a:r>
            <a:r>
              <a:rPr lang="en-US" sz="1800" dirty="0">
                <a:solidFill>
                  <a:schemeClr val="tx1"/>
                </a:solidFill>
              </a:rPr>
              <a:t>= minimal outcome of B – minimal outcome of A</a:t>
            </a:r>
          </a:p>
          <a:p>
            <a:pPr lvl="1" algn="l" rtl="0"/>
            <a:r>
              <a:rPr lang="en-US" dirty="0"/>
              <a:t>Minimization of regret: </a:t>
            </a:r>
            <a:br>
              <a:rPr lang="en-US" dirty="0"/>
            </a:br>
            <a:r>
              <a:rPr lang="en-US" dirty="0"/>
              <a:t>	</a:t>
            </a:r>
            <a:r>
              <a:rPr lang="en-US" i="1" dirty="0" err="1">
                <a:solidFill>
                  <a:schemeClr val="tx1"/>
                </a:solidFill>
              </a:rPr>
              <a:t>pB_better</a:t>
            </a:r>
            <a:r>
              <a:rPr lang="en-US" i="1" dirty="0">
                <a:solidFill>
                  <a:schemeClr val="tx1"/>
                </a:solidFill>
              </a:rPr>
              <a:t> =</a:t>
            </a:r>
            <a:r>
              <a:rPr lang="en-US" i="1" dirty="0"/>
              <a:t> </a:t>
            </a:r>
            <a:r>
              <a:rPr lang="en-US" i="1" dirty="0">
                <a:solidFill>
                  <a:schemeClr val="tx1"/>
                </a:solidFill>
              </a:rPr>
              <a:t>P[F</a:t>
            </a:r>
            <a:r>
              <a:rPr lang="en-US" baseline="-25000" dirty="0">
                <a:solidFill>
                  <a:schemeClr val="tx1"/>
                </a:solidFill>
              </a:rPr>
              <a:t>B</a:t>
            </a:r>
            <a:r>
              <a:rPr lang="en-US" i="1" baseline="30000" dirty="0">
                <a:solidFill>
                  <a:schemeClr val="tx1"/>
                </a:solidFill>
              </a:rPr>
              <a:t>-1</a:t>
            </a:r>
            <a:r>
              <a:rPr lang="en-US" i="1" dirty="0">
                <a:solidFill>
                  <a:schemeClr val="tx1"/>
                </a:solidFill>
              </a:rPr>
              <a:t>(x) &gt; F</a:t>
            </a:r>
            <a:r>
              <a:rPr lang="en-US" baseline="-25000" dirty="0">
                <a:solidFill>
                  <a:schemeClr val="tx1"/>
                </a:solidFill>
              </a:rPr>
              <a:t>A</a:t>
            </a:r>
            <a:r>
              <a:rPr lang="en-US" i="1" baseline="30000" dirty="0">
                <a:solidFill>
                  <a:schemeClr val="tx1"/>
                </a:solidFill>
              </a:rPr>
              <a:t>-1</a:t>
            </a:r>
            <a:r>
              <a:rPr lang="en-US" i="1" dirty="0">
                <a:solidFill>
                  <a:schemeClr val="tx1"/>
                </a:solidFill>
              </a:rPr>
              <a:t>(x)] - P[F</a:t>
            </a:r>
            <a:r>
              <a:rPr lang="en-US" baseline="-25000" dirty="0">
                <a:solidFill>
                  <a:schemeClr val="tx1"/>
                </a:solidFill>
              </a:rPr>
              <a:t>A</a:t>
            </a:r>
            <a:r>
              <a:rPr lang="en-US" i="1" baseline="30000" dirty="0">
                <a:solidFill>
                  <a:schemeClr val="tx1"/>
                </a:solidFill>
              </a:rPr>
              <a:t>-1</a:t>
            </a:r>
            <a:r>
              <a:rPr lang="en-US" i="1" dirty="0">
                <a:solidFill>
                  <a:schemeClr val="tx1"/>
                </a:solidFill>
              </a:rPr>
              <a:t>(x) &gt; F</a:t>
            </a:r>
            <a:r>
              <a:rPr lang="en-US" baseline="-25000" dirty="0">
                <a:solidFill>
                  <a:schemeClr val="tx1"/>
                </a:solidFill>
              </a:rPr>
              <a:t>B</a:t>
            </a:r>
            <a:r>
              <a:rPr lang="en-US" i="1" baseline="30000" dirty="0">
                <a:solidFill>
                  <a:schemeClr val="tx1"/>
                </a:solidFill>
              </a:rPr>
              <a:t>-1</a:t>
            </a:r>
            <a:r>
              <a:rPr lang="en-US" i="1" dirty="0">
                <a:solidFill>
                  <a:schemeClr val="tx1"/>
                </a:solidFill>
              </a:rPr>
              <a:t>(x)]</a:t>
            </a:r>
          </a:p>
          <a:p>
            <a:pPr marL="914400" lvl="2" indent="0" algn="l" rtl="0">
              <a:buNone/>
            </a:pPr>
            <a:r>
              <a:rPr lang="en-US" i="1" dirty="0">
                <a:solidFill>
                  <a:schemeClr val="tx1"/>
                </a:solidFill>
              </a:rPr>
              <a:t>         </a:t>
            </a:r>
            <a:r>
              <a:rPr lang="en-US" sz="1800" i="1" dirty="0">
                <a:solidFill>
                  <a:schemeClr val="tx1"/>
                </a:solidFill>
              </a:rPr>
              <a:t>= P[B providing better outcome than A] – P[A providing better outcome than B]</a:t>
            </a:r>
            <a:r>
              <a:rPr lang="en-US" i="1" dirty="0">
                <a:solidFill>
                  <a:schemeClr val="tx1"/>
                </a:solidFill>
              </a:rPr>
              <a:t> </a:t>
            </a:r>
          </a:p>
          <a:p>
            <a:pPr algn="l" rtl="0"/>
            <a:endParaRPr lang="en-US" dirty="0">
              <a:solidFill>
                <a:schemeClr val="tx1"/>
              </a:solidFill>
            </a:endParaRPr>
          </a:p>
        </p:txBody>
      </p:sp>
      <p:sp>
        <p:nvSpPr>
          <p:cNvPr id="4" name="Rectangle 3"/>
          <p:cNvSpPr/>
          <p:nvPr/>
        </p:nvSpPr>
        <p:spPr>
          <a:xfrm>
            <a:off x="381000" y="6336268"/>
            <a:ext cx="8153400" cy="369332"/>
          </a:xfrm>
          <a:prstGeom prst="rect">
            <a:avLst/>
          </a:prstGeom>
        </p:spPr>
        <p:txBody>
          <a:bodyPr wrap="square">
            <a:spAutoFit/>
          </a:bodyPr>
          <a:lstStyle/>
          <a:p>
            <a:r>
              <a:rPr lang="en-US" dirty="0"/>
              <a:t>Plonsky  </a:t>
            </a:r>
            <a:r>
              <a:rPr lang="en-US" dirty="0" smtClean="0"/>
              <a:t>et al., Psychological </a:t>
            </a:r>
            <a:r>
              <a:rPr lang="en-US" dirty="0"/>
              <a:t>Forest: Predicting Human </a:t>
            </a:r>
            <a:r>
              <a:rPr lang="en-US" dirty="0" smtClean="0"/>
              <a:t>Behavior, AAAI 2017</a:t>
            </a:r>
            <a:endParaRPr lang="he-IL" dirty="0"/>
          </a:p>
        </p:txBody>
      </p:sp>
    </p:spTree>
    <p:custDataLst>
      <p:tags r:id="rId1"/>
    </p:custDataLst>
    <p:extLst>
      <p:ext uri="{BB962C8B-B14F-4D97-AF65-F5344CB8AC3E}">
        <p14:creationId xmlns:p14="http://schemas.microsoft.com/office/powerpoint/2010/main" val="379510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583" y="452718"/>
            <a:ext cx="7358475" cy="1400530"/>
          </a:xfrm>
        </p:spPr>
        <p:txBody>
          <a:bodyPr>
            <a:normAutofit/>
          </a:bodyPr>
          <a:lstStyle/>
          <a:p>
            <a:r>
              <a:rPr lang="en-US" dirty="0" smtClean="0"/>
              <a:t>Example</a:t>
            </a:r>
            <a:r>
              <a:rPr lang="en-US" dirty="0"/>
              <a:t>: Robot </a:t>
            </a:r>
            <a:r>
              <a:rPr lang="en-US" dirty="0" smtClean="0"/>
              <a:t>Assistant</a:t>
            </a:r>
            <a:endParaRPr lang="he-IL" dirty="0"/>
          </a:p>
        </p:txBody>
      </p:sp>
      <p:sp>
        <p:nvSpPr>
          <p:cNvPr id="3" name="Content Placeholder 2"/>
          <p:cNvSpPr>
            <a:spLocks noGrp="1"/>
          </p:cNvSpPr>
          <p:nvPr>
            <p:ph idx="1"/>
          </p:nvPr>
        </p:nvSpPr>
        <p:spPr/>
        <p:txBody>
          <a:bodyPr/>
          <a:lstStyle/>
          <a:p>
            <a:pPr algn="l" rtl="0"/>
            <a:r>
              <a:rPr lang="en-US" dirty="0" smtClean="0"/>
              <a:t>Needs to anticipate what the person’s next action will be and act accordingly </a:t>
            </a:r>
          </a:p>
          <a:p>
            <a:pPr lvl="1" algn="l" rtl="0"/>
            <a:r>
              <a:rPr lang="en-US" dirty="0" smtClean="0"/>
              <a:t>bring the needed pieces\tools… </a:t>
            </a:r>
          </a:p>
          <a:p>
            <a:pPr lvl="1" algn="l" rtl="0"/>
            <a:endParaRPr lang="en-US" dirty="0"/>
          </a:p>
          <a:p>
            <a:pPr lvl="1" algn="l" rtl="0"/>
            <a:r>
              <a:rPr lang="en-US" dirty="0" smtClean="0"/>
              <a:t>Movie – Robotic Assistant (Cornell) </a:t>
            </a:r>
            <a:endParaRPr lang="en-US" dirty="0"/>
          </a:p>
          <a:p>
            <a:pPr lvl="1" algn="l" rtl="0"/>
            <a:endParaRPr lang="en-US" dirty="0"/>
          </a:p>
          <a:p>
            <a:pPr lvl="1" algn="l" rtl="0"/>
            <a:endParaRPr lang="en-US" dirty="0"/>
          </a:p>
          <a:p>
            <a:pPr lvl="1" algn="l" rtl="0"/>
            <a:endParaRPr lang="en-US" dirty="0"/>
          </a:p>
          <a:p>
            <a:pPr lvl="1" algn="l" rtl="0"/>
            <a:endParaRPr lang="en-US" dirty="0"/>
          </a:p>
          <a:p>
            <a:pPr lvl="1" algn="l" rtl="0"/>
            <a:endParaRPr lang="he-IL" dirty="0"/>
          </a:p>
        </p:txBody>
      </p:sp>
      <p:sp>
        <p:nvSpPr>
          <p:cNvPr id="9" name="Rectangle 8"/>
          <p:cNvSpPr/>
          <p:nvPr/>
        </p:nvSpPr>
        <p:spPr>
          <a:xfrm>
            <a:off x="152400" y="6059269"/>
            <a:ext cx="8458200" cy="646331"/>
          </a:xfrm>
          <a:prstGeom prst="rect">
            <a:avLst/>
          </a:prstGeom>
        </p:spPr>
        <p:txBody>
          <a:bodyPr wrap="square">
            <a:spAutoFit/>
          </a:bodyPr>
          <a:lstStyle/>
          <a:p>
            <a:r>
              <a:rPr lang="en-US" i="1" dirty="0"/>
              <a:t>Improved Human-Robot Team </a:t>
            </a:r>
            <a:r>
              <a:rPr lang="en-US" i="1" dirty="0" smtClean="0"/>
              <a:t>Performance </a:t>
            </a:r>
            <a:r>
              <a:rPr lang="en-US" i="1" dirty="0"/>
              <a:t>Using </a:t>
            </a:r>
            <a:r>
              <a:rPr lang="en-US" i="1" dirty="0" err="1" smtClean="0"/>
              <a:t>Chaski</a:t>
            </a:r>
            <a:r>
              <a:rPr lang="en-US" i="1" dirty="0" smtClean="0"/>
              <a:t>, A </a:t>
            </a:r>
            <a:r>
              <a:rPr lang="en-US" i="1" dirty="0"/>
              <a:t>Human-Inspired Plan Execution </a:t>
            </a:r>
            <a:r>
              <a:rPr lang="en-US" i="1" dirty="0" smtClean="0"/>
              <a:t>System, Shan et al. 2011</a:t>
            </a:r>
            <a:endParaRPr lang="he-IL" i="1" dirty="0"/>
          </a:p>
        </p:txBody>
      </p:sp>
      <p:sp>
        <p:nvSpPr>
          <p:cNvPr id="6" name="Rectangle 5"/>
          <p:cNvSpPr/>
          <p:nvPr/>
        </p:nvSpPr>
        <p:spPr>
          <a:xfrm>
            <a:off x="152400" y="4229100"/>
            <a:ext cx="9144000" cy="1754326"/>
          </a:xfrm>
          <a:prstGeom prst="rect">
            <a:avLst/>
          </a:prstGeom>
        </p:spPr>
        <p:txBody>
          <a:bodyPr wrap="square">
            <a:spAutoFit/>
          </a:bodyPr>
          <a:lstStyle/>
          <a:p>
            <a:r>
              <a:rPr lang="en-US" i="1" dirty="0"/>
              <a:t>Anticipating Human Activities using Object Affordances for Reactive Robotic Response, </a:t>
            </a:r>
            <a:r>
              <a:rPr lang="en-US" i="1" dirty="0" err="1"/>
              <a:t>Hema</a:t>
            </a:r>
            <a:r>
              <a:rPr lang="en-US" i="1" dirty="0"/>
              <a:t> S </a:t>
            </a:r>
            <a:r>
              <a:rPr lang="en-US" i="1" dirty="0" err="1"/>
              <a:t>Koppula</a:t>
            </a:r>
            <a:r>
              <a:rPr lang="en-US" i="1" dirty="0"/>
              <a:t>, </a:t>
            </a:r>
            <a:r>
              <a:rPr lang="en-US" i="1" dirty="0" err="1"/>
              <a:t>Ashutosh</a:t>
            </a:r>
            <a:r>
              <a:rPr lang="en-US" i="1" dirty="0"/>
              <a:t> </a:t>
            </a:r>
            <a:r>
              <a:rPr lang="en-US" i="1" dirty="0" err="1"/>
              <a:t>Saxena</a:t>
            </a:r>
            <a:r>
              <a:rPr lang="en-US" i="1" dirty="0"/>
              <a:t>. Robotics: Science and Systems (RSS), </a:t>
            </a:r>
            <a:r>
              <a:rPr lang="en-US" i="1" dirty="0" smtClean="0"/>
              <a:t>2013.</a:t>
            </a:r>
          </a:p>
          <a:p>
            <a:endParaRPr lang="en-US" i="1" dirty="0"/>
          </a:p>
          <a:p>
            <a:r>
              <a:rPr lang="en-US" i="1" dirty="0" smtClean="0"/>
              <a:t>Learning </a:t>
            </a:r>
            <a:r>
              <a:rPr lang="en-US" i="1" dirty="0" err="1"/>
              <a:t>Spatio</a:t>
            </a:r>
            <a:r>
              <a:rPr lang="en-US" i="1" dirty="0"/>
              <a:t>-Temporal Structure from RGB-D Videos for Human Activity Detection and Anticipation, </a:t>
            </a:r>
            <a:r>
              <a:rPr lang="en-US" i="1" dirty="0" err="1"/>
              <a:t>Hema</a:t>
            </a:r>
            <a:r>
              <a:rPr lang="en-US" i="1" dirty="0"/>
              <a:t> S </a:t>
            </a:r>
            <a:r>
              <a:rPr lang="en-US" i="1" dirty="0" err="1"/>
              <a:t>Koppula</a:t>
            </a:r>
            <a:r>
              <a:rPr lang="en-US" i="1" dirty="0"/>
              <a:t>, </a:t>
            </a:r>
            <a:r>
              <a:rPr lang="en-US" i="1" dirty="0" err="1"/>
              <a:t>Ashutosh</a:t>
            </a:r>
            <a:r>
              <a:rPr lang="en-US" i="1" dirty="0"/>
              <a:t> </a:t>
            </a:r>
            <a:r>
              <a:rPr lang="en-US" i="1" dirty="0" err="1"/>
              <a:t>Saxena</a:t>
            </a:r>
            <a:r>
              <a:rPr lang="en-US" i="1" dirty="0"/>
              <a:t>. International Conference on Machine Learning (ICML), 2013. </a:t>
            </a:r>
          </a:p>
        </p:txBody>
      </p:sp>
    </p:spTree>
    <p:extLst>
      <p:ext uri="{BB962C8B-B14F-4D97-AF65-F5344CB8AC3E}">
        <p14:creationId xmlns:p14="http://schemas.microsoft.com/office/powerpoint/2010/main" val="46621409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he-IL" dirty="0"/>
          </a:p>
        </p:txBody>
      </p:sp>
      <p:sp>
        <p:nvSpPr>
          <p:cNvPr id="14" name="Content Placeholder 13"/>
          <p:cNvSpPr>
            <a:spLocks noGrp="1"/>
          </p:cNvSpPr>
          <p:nvPr>
            <p:ph idx="1"/>
          </p:nvPr>
        </p:nvSpPr>
        <p:spPr/>
        <p:txBody>
          <a:bodyPr/>
          <a:lstStyle/>
          <a:p>
            <a:pPr algn="l" rtl="0"/>
            <a:endParaRPr lang="he-IL" dirty="0"/>
          </a:p>
        </p:txBody>
      </p:sp>
      <p:graphicFrame>
        <p:nvGraphicFramePr>
          <p:cNvPr id="17" name="Chart 16"/>
          <p:cNvGraphicFramePr/>
          <p:nvPr>
            <p:extLst>
              <p:ext uri="{D42A27DB-BD31-4B8C-83A1-F6EECF244321}">
                <p14:modId xmlns:p14="http://schemas.microsoft.com/office/powerpoint/2010/main" val="56637405"/>
              </p:ext>
            </p:extLst>
          </p:nvPr>
        </p:nvGraphicFramePr>
        <p:xfrm>
          <a:off x="381000" y="1447800"/>
          <a:ext cx="8534400" cy="4876800"/>
        </p:xfrm>
        <a:graphic>
          <a:graphicData uri="http://schemas.openxmlformats.org/drawingml/2006/chart">
            <c:chart xmlns:c="http://schemas.openxmlformats.org/drawingml/2006/chart" xmlns:r="http://schemas.openxmlformats.org/officeDocument/2006/relationships" r:id="rId4"/>
          </a:graphicData>
        </a:graphic>
      </p:graphicFrame>
      <p:sp>
        <p:nvSpPr>
          <p:cNvPr id="21" name="Rectangle 20"/>
          <p:cNvSpPr/>
          <p:nvPr/>
        </p:nvSpPr>
        <p:spPr>
          <a:xfrm>
            <a:off x="381000" y="6336268"/>
            <a:ext cx="8153400" cy="369332"/>
          </a:xfrm>
          <a:prstGeom prst="rect">
            <a:avLst/>
          </a:prstGeom>
        </p:spPr>
        <p:txBody>
          <a:bodyPr wrap="square">
            <a:spAutoFit/>
          </a:bodyPr>
          <a:lstStyle/>
          <a:p>
            <a:r>
              <a:rPr lang="en-US" dirty="0"/>
              <a:t>Plonsky  </a:t>
            </a:r>
            <a:r>
              <a:rPr lang="en-US" dirty="0" smtClean="0"/>
              <a:t>et al., Psychological </a:t>
            </a:r>
            <a:r>
              <a:rPr lang="en-US" dirty="0"/>
              <a:t>Forest: Predicting Human </a:t>
            </a:r>
            <a:r>
              <a:rPr lang="en-US" dirty="0" smtClean="0"/>
              <a:t>Behavior, AAAI 2017</a:t>
            </a:r>
            <a:endParaRPr lang="he-IL" dirty="0"/>
          </a:p>
        </p:txBody>
      </p:sp>
      <p:cxnSp>
        <p:nvCxnSpPr>
          <p:cNvPr id="23" name="Straight Arrow Connector 22"/>
          <p:cNvCxnSpPr/>
          <p:nvPr/>
        </p:nvCxnSpPr>
        <p:spPr>
          <a:xfrm flipV="1">
            <a:off x="838200" y="1828800"/>
            <a:ext cx="4191000" cy="2819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555341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311700" y="593367"/>
            <a:ext cx="8520600" cy="763600"/>
          </a:xfrm>
          <a:prstGeom prst="rect">
            <a:avLst/>
          </a:prstGeom>
        </p:spPr>
        <p:txBody>
          <a:bodyPr lIns="91425" tIns="91425" rIns="91425" bIns="91425" anchor="t" anchorCtr="0">
            <a:noAutofit/>
          </a:bodyPr>
          <a:lstStyle/>
          <a:p>
            <a:pPr lvl="0" algn="ctr">
              <a:spcBef>
                <a:spcPts val="0"/>
              </a:spcBef>
              <a:buNone/>
            </a:pPr>
            <a:r>
              <a:rPr lang="en" dirty="0" smtClean="0"/>
              <a:t>Prediction Models In Practice</a:t>
            </a:r>
            <a:endParaRPr lang="en" dirty="0"/>
          </a:p>
        </p:txBody>
      </p:sp>
      <p:sp>
        <p:nvSpPr>
          <p:cNvPr id="76" name="Shape 76"/>
          <p:cNvSpPr txBox="1">
            <a:spLocks noGrp="1"/>
          </p:cNvSpPr>
          <p:nvPr>
            <p:ph type="body" idx="1"/>
          </p:nvPr>
        </p:nvSpPr>
        <p:spPr>
          <a:xfrm>
            <a:off x="213925" y="1655600"/>
            <a:ext cx="5340300" cy="2764000"/>
          </a:xfrm>
          <a:prstGeom prst="rect">
            <a:avLst/>
          </a:prstGeom>
        </p:spPr>
        <p:txBody>
          <a:bodyPr lIns="91425" tIns="91425" rIns="91425" bIns="91425" anchor="t" anchorCtr="0">
            <a:noAutofit/>
          </a:bodyPr>
          <a:lstStyle/>
          <a:p>
            <a:pPr lvl="0" algn="ctr" rtl="0">
              <a:spcBef>
                <a:spcPts val="0"/>
              </a:spcBef>
              <a:buNone/>
            </a:pPr>
            <a:endParaRPr lang="en" sz="2200" dirty="0" smtClean="0"/>
          </a:p>
          <a:p>
            <a:pPr lvl="0" algn="ctr" rtl="0">
              <a:spcBef>
                <a:spcPts val="0"/>
              </a:spcBef>
              <a:buNone/>
            </a:pPr>
            <a:endParaRPr lang="en" sz="2200" dirty="0"/>
          </a:p>
          <a:p>
            <a:pPr lvl="0" algn="ctr" rtl="0">
              <a:spcBef>
                <a:spcPts val="0"/>
              </a:spcBef>
              <a:buNone/>
            </a:pPr>
            <a:r>
              <a:rPr lang="en" sz="2200" dirty="0" smtClean="0"/>
              <a:t>“</a:t>
            </a:r>
            <a:r>
              <a:rPr lang="en" sz="2200" dirty="0"/>
              <a:t>All models are wrong. </a:t>
            </a:r>
          </a:p>
          <a:p>
            <a:pPr lvl="0" algn="ctr" rtl="0">
              <a:spcBef>
                <a:spcPts val="0"/>
              </a:spcBef>
              <a:buNone/>
            </a:pPr>
            <a:r>
              <a:rPr lang="en" sz="2200" dirty="0"/>
              <a:t>Some are useful.” </a:t>
            </a:r>
          </a:p>
          <a:p>
            <a:pPr lvl="0" algn="ctr" rtl="0">
              <a:spcBef>
                <a:spcPts val="0"/>
              </a:spcBef>
              <a:buNone/>
            </a:pPr>
            <a:r>
              <a:rPr lang="en" dirty="0"/>
              <a:t>-George Box</a:t>
            </a:r>
          </a:p>
          <a:p>
            <a:pPr lvl="0">
              <a:spcBef>
                <a:spcPts val="0"/>
              </a:spcBef>
              <a:buNone/>
            </a:pPr>
            <a:endParaRPr dirty="0"/>
          </a:p>
        </p:txBody>
      </p:sp>
      <p:pic>
        <p:nvPicPr>
          <p:cNvPr id="77" name="Shape 77" descr="box-1.jpg"/>
          <p:cNvPicPr preferRelativeResize="0"/>
          <p:nvPr/>
        </p:nvPicPr>
        <p:blipFill rotWithShape="1">
          <a:blip r:embed="rId3">
            <a:alphaModFix/>
          </a:blip>
          <a:srcRect l="17607"/>
          <a:stretch/>
        </p:blipFill>
        <p:spPr>
          <a:xfrm>
            <a:off x="5808450" y="1590634"/>
            <a:ext cx="2982399" cy="2981535"/>
          </a:xfrm>
          <a:prstGeom prst="rect">
            <a:avLst/>
          </a:prstGeom>
          <a:noFill/>
          <a:ln>
            <a:noFill/>
          </a:ln>
        </p:spPr>
      </p:pic>
      <p:sp>
        <p:nvSpPr>
          <p:cNvPr id="78" name="Shape 78"/>
          <p:cNvSpPr txBox="1"/>
          <p:nvPr/>
        </p:nvSpPr>
        <p:spPr>
          <a:xfrm>
            <a:off x="694275" y="5502033"/>
            <a:ext cx="8138100" cy="10168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Clr>
                <a:schemeClr val="dk1"/>
              </a:buClr>
              <a:buSzPct val="61111"/>
              <a:buFont typeface="Arial"/>
              <a:buNone/>
            </a:pPr>
            <a:r>
              <a:rPr lang="en" sz="2000" b="1" dirty="0"/>
              <a:t>Key insight: </a:t>
            </a:r>
            <a:r>
              <a:rPr lang="en" sz="2000" b="1" dirty="0" smtClean="0"/>
              <a:t>USEABILITY.</a:t>
            </a:r>
            <a:endParaRPr lang="en" sz="2000" b="1" dirty="0"/>
          </a:p>
        </p:txBody>
      </p:sp>
      <p:sp>
        <p:nvSpPr>
          <p:cNvPr id="79" name="Shape 79"/>
          <p:cNvSpPr txBox="1"/>
          <p:nvPr/>
        </p:nvSpPr>
        <p:spPr>
          <a:xfrm>
            <a:off x="694275" y="4805833"/>
            <a:ext cx="7928700" cy="676400"/>
          </a:xfrm>
          <a:prstGeom prst="rect">
            <a:avLst/>
          </a:prstGeom>
          <a:noFill/>
          <a:ln>
            <a:noFill/>
          </a:ln>
        </p:spPr>
        <p:txBody>
          <a:bodyPr lIns="91425" tIns="91425" rIns="91425" bIns="91425" anchor="t" anchorCtr="0">
            <a:noAutofit/>
          </a:bodyPr>
          <a:lstStyle/>
          <a:p>
            <a:pPr lvl="0">
              <a:spcBef>
                <a:spcPts val="0"/>
              </a:spcBef>
              <a:buNone/>
            </a:pPr>
            <a:r>
              <a:rPr lang="en" sz="2000" b="1" dirty="0"/>
              <a:t>How “useful” are these models? How would you even measure that?</a:t>
            </a:r>
          </a:p>
        </p:txBody>
      </p:sp>
    </p:spTree>
    <p:extLst>
      <p:ext uri="{BB962C8B-B14F-4D97-AF65-F5344CB8AC3E}">
        <p14:creationId xmlns:p14="http://schemas.microsoft.com/office/powerpoint/2010/main" val="275549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childTnLst>
                                </p:cTn>
                              </p:par>
                              <p:par>
                                <p:cTn id="8" presetID="10" presetClass="entr" presetSubtype="0"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1000"/>
                                        <p:tgtEl>
                                          <p:spTgt spid="7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1000"/>
                                        <p:tgtEl>
                                          <p:spTgt spid="7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8"/>
                                        </p:tgtEl>
                                        <p:attrNameLst>
                                          <p:attrName>style.visibility</p:attrName>
                                        </p:attrNameLst>
                                      </p:cBhvr>
                                      <p:to>
                                        <p:strVal val="visible"/>
                                      </p:to>
                                    </p:set>
                                    <p:animEffect transition="in" filter="fade">
                                      <p:cBhvr>
                                        <p:cTn id="20"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own Arrow 23"/>
          <p:cNvSpPr/>
          <p:nvPr/>
        </p:nvSpPr>
        <p:spPr>
          <a:xfrm rot="18529376">
            <a:off x="5631304" y="2647734"/>
            <a:ext cx="685800" cy="2546872"/>
          </a:xfrm>
          <a:prstGeom prst="downArrow">
            <a:avLst>
              <a:gd name="adj1" fmla="val 50000"/>
              <a:gd name="adj2" fmla="val 53137"/>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723" name="Title 2"/>
          <p:cNvSpPr>
            <a:spLocks noGrp="1"/>
          </p:cNvSpPr>
          <p:nvPr>
            <p:ph type="title"/>
          </p:nvPr>
        </p:nvSpPr>
        <p:spPr>
          <a:xfrm>
            <a:off x="304800" y="595086"/>
            <a:ext cx="8229600" cy="700314"/>
          </a:xfrm>
        </p:spPr>
        <p:txBody>
          <a:bodyPr>
            <a:noAutofit/>
          </a:bodyPr>
          <a:lstStyle/>
          <a:p>
            <a:pPr algn="ctr"/>
            <a:r>
              <a:rPr lang="en-US" altLang="en-US" sz="5400" b="1" dirty="0" smtClean="0"/>
              <a:t>Agent design</a:t>
            </a:r>
          </a:p>
        </p:txBody>
      </p:sp>
      <p:sp>
        <p:nvSpPr>
          <p:cNvPr id="10" name="Down Arrow 9"/>
          <p:cNvSpPr/>
          <p:nvPr/>
        </p:nvSpPr>
        <p:spPr>
          <a:xfrm rot="2668169">
            <a:off x="2262622" y="3272335"/>
            <a:ext cx="469372" cy="1482535"/>
          </a:xfrm>
          <a:prstGeom prst="downArrow">
            <a:avLst>
              <a:gd name="adj1" fmla="val 50000"/>
              <a:gd name="adj2" fmla="val 53137"/>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Hexagon 10"/>
          <p:cNvSpPr/>
          <p:nvPr/>
        </p:nvSpPr>
        <p:spPr>
          <a:xfrm>
            <a:off x="557916" y="5916176"/>
            <a:ext cx="2276614" cy="754743"/>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lIns="0" rIns="0" anchor="ctr"/>
          <a:lstStyle/>
          <a:p>
            <a:pPr algn="ctr">
              <a:defRPr/>
            </a:pPr>
            <a:r>
              <a:rPr lang="en-US" sz="2000" b="1" dirty="0" smtClean="0">
                <a:solidFill>
                  <a:schemeClr val="bg1"/>
                </a:solidFill>
              </a:rPr>
              <a:t>Action</a:t>
            </a:r>
            <a:endParaRPr lang="en-US" sz="2000" b="1" dirty="0">
              <a:solidFill>
                <a:schemeClr val="bg1"/>
              </a:solidFill>
            </a:endParaRPr>
          </a:p>
        </p:txBody>
      </p:sp>
      <p:sp>
        <p:nvSpPr>
          <p:cNvPr id="15" name="32-Point Star 14"/>
          <p:cNvSpPr/>
          <p:nvPr/>
        </p:nvSpPr>
        <p:spPr>
          <a:xfrm>
            <a:off x="2819400" y="2133600"/>
            <a:ext cx="2540000" cy="1981200"/>
          </a:xfrm>
          <a:prstGeom prst="star32">
            <a:avLst/>
          </a:prstGeom>
        </p:spPr>
        <p:style>
          <a:lnRef idx="1">
            <a:schemeClr val="accent1"/>
          </a:lnRef>
          <a:fillRef idx="3">
            <a:schemeClr val="accent1"/>
          </a:fillRef>
          <a:effectRef idx="2">
            <a:schemeClr val="accent1"/>
          </a:effectRef>
          <a:fontRef idx="minor">
            <a:schemeClr val="lt1"/>
          </a:fontRef>
        </p:style>
        <p:txBody>
          <a:bodyPr lIns="0" rIns="0" anchor="ctr"/>
          <a:lstStyle/>
          <a:p>
            <a:pPr algn="ctr">
              <a:defRPr/>
            </a:pPr>
            <a:r>
              <a:rPr lang="en-US" sz="2000" b="1" dirty="0" smtClean="0">
                <a:solidFill>
                  <a:schemeClr val="bg1"/>
                </a:solidFill>
              </a:rPr>
              <a:t>Machine Learning</a:t>
            </a:r>
            <a:endParaRPr lang="en-US" sz="2000" b="1" dirty="0">
              <a:solidFill>
                <a:schemeClr val="bg1"/>
              </a:solidFill>
            </a:endParaRPr>
          </a:p>
        </p:txBody>
      </p:sp>
      <p:sp>
        <p:nvSpPr>
          <p:cNvPr id="17" name="24-Point Star 16"/>
          <p:cNvSpPr/>
          <p:nvPr/>
        </p:nvSpPr>
        <p:spPr>
          <a:xfrm>
            <a:off x="2971800" y="4344362"/>
            <a:ext cx="3155477" cy="1851128"/>
          </a:xfrm>
          <a:prstGeom prst="star24">
            <a:avLst/>
          </a:prstGeom>
        </p:spPr>
        <p:style>
          <a:lnRef idx="1">
            <a:schemeClr val="accent1"/>
          </a:lnRef>
          <a:fillRef idx="3">
            <a:schemeClr val="accent1"/>
          </a:fillRef>
          <a:effectRef idx="2">
            <a:schemeClr val="accent1"/>
          </a:effectRef>
          <a:fontRef idx="minor">
            <a:schemeClr val="lt1"/>
          </a:fontRef>
        </p:style>
        <p:txBody>
          <a:bodyPr lIns="0" tIns="36000" rIns="0" bIns="36000" anchor="ctr"/>
          <a:lstStyle/>
          <a:p>
            <a:pPr algn="ctr">
              <a:defRPr/>
            </a:pPr>
            <a:r>
              <a:rPr lang="en-US" sz="2000" b="1" dirty="0" smtClean="0">
                <a:solidFill>
                  <a:schemeClr val="bg1"/>
                </a:solidFill>
              </a:rPr>
              <a:t>Optimization</a:t>
            </a:r>
          </a:p>
        </p:txBody>
      </p:sp>
      <p:sp>
        <p:nvSpPr>
          <p:cNvPr id="22" name="Down Arrow 21"/>
          <p:cNvSpPr/>
          <p:nvPr/>
        </p:nvSpPr>
        <p:spPr>
          <a:xfrm rot="3893121">
            <a:off x="5044867" y="1977931"/>
            <a:ext cx="742384" cy="1011448"/>
          </a:xfrm>
          <a:prstGeom prst="downArrow">
            <a:avLst>
              <a:gd name="adj1" fmla="val 50000"/>
              <a:gd name="adj2" fmla="val 53137"/>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Oval 4"/>
          <p:cNvSpPr/>
          <p:nvPr/>
        </p:nvSpPr>
        <p:spPr>
          <a:xfrm>
            <a:off x="5486400" y="1319213"/>
            <a:ext cx="3240000" cy="1296000"/>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lIns="0" rIns="0" anchor="ctr"/>
          <a:lstStyle/>
          <a:p>
            <a:pPr lvl="1">
              <a:defRPr/>
            </a:pPr>
            <a:r>
              <a:rPr lang="en-US" sz="2000" b="1" dirty="0" smtClean="0">
                <a:solidFill>
                  <a:schemeClr val="tx1"/>
                </a:solidFill>
              </a:rPr>
              <a:t>Environment data</a:t>
            </a:r>
            <a:endParaRPr lang="en-US" sz="2000" b="1" dirty="0">
              <a:solidFill>
                <a:schemeClr val="tx1"/>
              </a:solidFill>
            </a:endParaRPr>
          </a:p>
        </p:txBody>
      </p:sp>
      <p:sp>
        <p:nvSpPr>
          <p:cNvPr id="23" name="Down Arrow 22"/>
          <p:cNvSpPr/>
          <p:nvPr/>
        </p:nvSpPr>
        <p:spPr>
          <a:xfrm rot="18778737">
            <a:off x="2385946" y="2222718"/>
            <a:ext cx="685817" cy="1016468"/>
          </a:xfrm>
          <a:prstGeom prst="downArrow">
            <a:avLst>
              <a:gd name="adj1" fmla="val 50000"/>
              <a:gd name="adj2" fmla="val 53137"/>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Oval 5"/>
          <p:cNvSpPr/>
          <p:nvPr/>
        </p:nvSpPr>
        <p:spPr>
          <a:xfrm>
            <a:off x="0" y="1219199"/>
            <a:ext cx="3240000" cy="1296000"/>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anchor="ctr"/>
          <a:lstStyle/>
          <a:p>
            <a:pPr lvl="1">
              <a:defRPr/>
            </a:pPr>
            <a:r>
              <a:rPr lang="en-US" sz="2000" b="1" dirty="0" smtClean="0">
                <a:solidFill>
                  <a:schemeClr val="tx1"/>
                </a:solidFill>
              </a:rPr>
              <a:t>Data on human behavior</a:t>
            </a:r>
            <a:endParaRPr lang="en-US" sz="2000" b="1" dirty="0">
              <a:solidFill>
                <a:schemeClr val="tx1"/>
              </a:solidFill>
            </a:endParaRPr>
          </a:p>
        </p:txBody>
      </p:sp>
      <p:sp>
        <p:nvSpPr>
          <p:cNvPr id="19" name="Oval 18"/>
          <p:cNvSpPr/>
          <p:nvPr/>
        </p:nvSpPr>
        <p:spPr>
          <a:xfrm>
            <a:off x="6619914" y="4493381"/>
            <a:ext cx="2447886" cy="1095290"/>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lIns="0" rIns="0" anchor="ctr"/>
          <a:lstStyle/>
          <a:p>
            <a:pPr algn="ctr">
              <a:defRPr/>
            </a:pPr>
            <a:r>
              <a:rPr lang="en-US" sz="2000" b="1" dirty="0" smtClean="0">
                <a:solidFill>
                  <a:schemeClr val="bg1"/>
                </a:solidFill>
              </a:rPr>
              <a:t>Environment model</a:t>
            </a:r>
            <a:endParaRPr lang="en-US" sz="2000" b="1" dirty="0">
              <a:solidFill>
                <a:schemeClr val="bg1"/>
              </a:solidFill>
            </a:endParaRPr>
          </a:p>
        </p:txBody>
      </p:sp>
      <p:sp>
        <p:nvSpPr>
          <p:cNvPr id="7" name="Left Arrow 6"/>
          <p:cNvSpPr/>
          <p:nvPr/>
        </p:nvSpPr>
        <p:spPr>
          <a:xfrm>
            <a:off x="5910222" y="4937236"/>
            <a:ext cx="839164" cy="457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2141166" y="4939667"/>
            <a:ext cx="1295399" cy="4931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0" y="4441637"/>
            <a:ext cx="2514600" cy="991199"/>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lIns="0" rIns="0" anchor="ctr"/>
          <a:lstStyle/>
          <a:p>
            <a:pPr algn="ctr">
              <a:defRPr/>
            </a:pPr>
            <a:r>
              <a:rPr lang="en-US" sz="2000" b="1" dirty="0">
                <a:solidFill>
                  <a:schemeClr val="bg1"/>
                </a:solidFill>
              </a:rPr>
              <a:t>Human </a:t>
            </a:r>
            <a:r>
              <a:rPr lang="en-US" sz="2000" b="1" dirty="0" smtClean="0">
                <a:solidFill>
                  <a:schemeClr val="bg1"/>
                </a:solidFill>
              </a:rPr>
              <a:t>model</a:t>
            </a:r>
            <a:endParaRPr lang="en-US" sz="2000" b="1" dirty="0">
              <a:solidFill>
                <a:schemeClr val="bg1"/>
              </a:solidFill>
            </a:endParaRPr>
          </a:p>
        </p:txBody>
      </p:sp>
      <p:sp>
        <p:nvSpPr>
          <p:cNvPr id="9" name="Left Arrow 8"/>
          <p:cNvSpPr/>
          <p:nvPr/>
        </p:nvSpPr>
        <p:spPr>
          <a:xfrm rot="18749710">
            <a:off x="2613741" y="5727655"/>
            <a:ext cx="905779" cy="64782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324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0" grpId="0" animBg="1"/>
      <p:bldP spid="11" grpId="0" animBg="1"/>
      <p:bldP spid="15" grpId="0" animBg="1"/>
      <p:bldP spid="17" grpId="0" animBg="1"/>
      <p:bldP spid="22" grpId="0" animBg="1"/>
      <p:bldP spid="5" grpId="0" animBg="1"/>
      <p:bldP spid="23" grpId="0" animBg="1"/>
      <p:bldP spid="6" grpId="0" animBg="1"/>
      <p:bldP spid="7" grpId="0" animBg="1"/>
      <p:bldP spid="8" grpId="0" animBg="1"/>
      <p:bldP spid="9"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Prediction to Action</a:t>
            </a:r>
            <a:endParaRPr lang="he-IL" dirty="0"/>
          </a:p>
        </p:txBody>
      </p:sp>
      <p:sp>
        <p:nvSpPr>
          <p:cNvPr id="4" name="Text Placeholder 3"/>
          <p:cNvSpPr>
            <a:spLocks noGrp="1"/>
          </p:cNvSpPr>
          <p:nvPr>
            <p:ph type="body" idx="1"/>
          </p:nvPr>
        </p:nvSpPr>
        <p:spPr/>
        <p:txBody>
          <a:bodyPr/>
          <a:lstStyle/>
          <a:p>
            <a:endParaRPr lang="he-IL"/>
          </a:p>
        </p:txBody>
      </p:sp>
      <p:pic>
        <p:nvPicPr>
          <p:cNvPr id="6146" name="Picture 2" descr="תוצאת תמונה עבור ‪AC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3124200"/>
            <a:ext cx="5604162" cy="2889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34520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b="1" dirty="0" smtClean="0"/>
              <a:t>Argumentation Recommendation </a:t>
            </a:r>
            <a:r>
              <a:rPr lang="en-US" sz="4400" b="1" dirty="0"/>
              <a:t>Policies</a:t>
            </a:r>
            <a:endParaRPr lang="he-IL" sz="4400" b="1" dirty="0"/>
          </a:p>
        </p:txBody>
      </p:sp>
      <p:sp>
        <p:nvSpPr>
          <p:cNvPr id="3" name="Content Placeholder 2"/>
          <p:cNvSpPr>
            <a:spLocks noGrp="1"/>
          </p:cNvSpPr>
          <p:nvPr>
            <p:ph sz="quarter" idx="1"/>
          </p:nvPr>
        </p:nvSpPr>
        <p:spPr/>
        <p:txBody>
          <a:bodyPr/>
          <a:lstStyle/>
          <a:p>
            <a:pPr algn="l" rtl="0"/>
            <a:r>
              <a:rPr lang="en-US" dirty="0" smtClean="0"/>
              <a:t>How can we assist a human while arguing? </a:t>
            </a:r>
          </a:p>
          <a:p>
            <a:pPr lvl="1" algn="l" rtl="0"/>
            <a:r>
              <a:rPr lang="en-US" dirty="0" smtClean="0"/>
              <a:t>No pro-active approach.</a:t>
            </a:r>
          </a:p>
          <a:p>
            <a:pPr algn="l" rtl="0"/>
            <a:endParaRPr lang="en-US" dirty="0"/>
          </a:p>
          <a:p>
            <a:pPr algn="l" rtl="0"/>
            <a:r>
              <a:rPr lang="en-US" dirty="0" smtClean="0"/>
              <a:t>Should we suggest the predicted arguments?</a:t>
            </a:r>
          </a:p>
          <a:p>
            <a:pPr algn="l" rtl="0"/>
            <a:endParaRPr lang="en-US" dirty="0"/>
          </a:p>
          <a:p>
            <a:pPr algn="l" rtl="0"/>
            <a:r>
              <a:rPr lang="en-US" dirty="0" smtClean="0"/>
              <a:t>How to maintain a good hit-rate while offering novel arguments?</a:t>
            </a:r>
          </a:p>
          <a:p>
            <a:pPr algn="l" rtl="0"/>
            <a:endParaRPr lang="en-US" dirty="0"/>
          </a:p>
        </p:txBody>
      </p:sp>
      <p:pic>
        <p:nvPicPr>
          <p:cNvPr id="5" name="Picture 2" descr="https://encrypted-tbn2.gstatic.com/images?q=tbn:ANd9GcQsA9Qbm0BKuVpKIVVIO74_JKm7LlUFQi1t101HRsGxplYsKd_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8625" y="1981200"/>
            <a:ext cx="1915375" cy="1728708"/>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7"/>
          <p:cNvSpPr>
            <a:spLocks noGrp="1"/>
          </p:cNvSpPr>
          <p:nvPr>
            <p:ph type="ftr" sz="quarter" idx="4294967295"/>
          </p:nvPr>
        </p:nvSpPr>
        <p:spPr>
          <a:xfrm>
            <a:off x="457200" y="6019800"/>
            <a:ext cx="7239000" cy="365125"/>
          </a:xfrm>
          <a:prstGeom prst="rect">
            <a:avLst/>
          </a:prstGeom>
        </p:spPr>
        <p:txBody>
          <a:bodyPr/>
          <a:lstStyle/>
          <a:p>
            <a:pPr>
              <a:defRPr/>
            </a:pPr>
            <a:r>
              <a:rPr lang="en-US" dirty="0" smtClean="0"/>
              <a:t>Rosenfeld and Kraus-  Providing Arguments in Discussions Based on the Prediction of Human (AAAI-15)</a:t>
            </a:r>
            <a:endParaRPr lang="en-US" dirty="0"/>
          </a:p>
        </p:txBody>
      </p:sp>
    </p:spTree>
    <p:extLst>
      <p:ext uri="{BB962C8B-B14F-4D97-AF65-F5344CB8AC3E}">
        <p14:creationId xmlns:p14="http://schemas.microsoft.com/office/powerpoint/2010/main" val="396468215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Agents</a:t>
            </a:r>
            <a:endParaRPr lang="he-IL" sz="4400" b="1" dirty="0"/>
          </a:p>
        </p:txBody>
      </p:sp>
      <p:sp>
        <p:nvSpPr>
          <p:cNvPr id="3" name="Content Placeholder 2"/>
          <p:cNvSpPr>
            <a:spLocks noGrp="1"/>
          </p:cNvSpPr>
          <p:nvPr>
            <p:ph idx="1"/>
          </p:nvPr>
        </p:nvSpPr>
        <p:spPr/>
        <p:txBody>
          <a:bodyPr>
            <a:normAutofit/>
          </a:bodyPr>
          <a:lstStyle/>
          <a:p>
            <a:pPr marL="393192" lvl="1" indent="0" algn="l" rtl="0">
              <a:buNone/>
            </a:pPr>
            <a:endParaRPr lang="en-US" sz="1800" dirty="0" smtClean="0"/>
          </a:p>
          <a:p>
            <a:pPr algn="l" rtl="0"/>
            <a:r>
              <a:rPr lang="en-US" sz="2400" dirty="0" smtClean="0"/>
              <a:t>PRD: Prediction </a:t>
            </a:r>
            <a:r>
              <a:rPr lang="en-US" sz="2400" dirty="0"/>
              <a:t>[</a:t>
            </a:r>
            <a:r>
              <a:rPr lang="en-US" sz="2400" dirty="0" smtClean="0"/>
              <a:t>17 </a:t>
            </a:r>
            <a:r>
              <a:rPr lang="en-US" sz="2400" dirty="0"/>
              <a:t>chats</a:t>
            </a:r>
            <a:r>
              <a:rPr lang="en-US" sz="2400" dirty="0" smtClean="0"/>
              <a:t>]</a:t>
            </a:r>
          </a:p>
          <a:p>
            <a:pPr algn="l" rtl="0"/>
            <a:r>
              <a:rPr lang="en-US" sz="2400" dirty="0" smtClean="0"/>
              <a:t>REL: Relevant [17 </a:t>
            </a:r>
            <a:r>
              <a:rPr lang="en-US" sz="2400" dirty="0"/>
              <a:t>chats]</a:t>
            </a:r>
          </a:p>
          <a:p>
            <a:pPr algn="l" rtl="0"/>
            <a:r>
              <a:rPr lang="en-US" sz="2400" dirty="0" smtClean="0"/>
              <a:t>WRL: Weakly </a:t>
            </a:r>
            <a:r>
              <a:rPr lang="en-US" sz="2400" dirty="0"/>
              <a:t>related </a:t>
            </a:r>
            <a:r>
              <a:rPr lang="en-US" sz="2400" dirty="0" smtClean="0"/>
              <a:t>[17 </a:t>
            </a:r>
            <a:r>
              <a:rPr lang="en-US" sz="2400" dirty="0"/>
              <a:t>chats</a:t>
            </a:r>
            <a:r>
              <a:rPr lang="en-US" sz="2400" dirty="0" smtClean="0"/>
              <a:t>]</a:t>
            </a:r>
          </a:p>
          <a:p>
            <a:pPr algn="l" rtl="0"/>
            <a:r>
              <a:rPr lang="en-US" sz="2400" dirty="0" smtClean="0"/>
              <a:t>PRH: Prediction </a:t>
            </a:r>
            <a:r>
              <a:rPr lang="en-US" sz="2400" dirty="0"/>
              <a:t>(2) + Relevant </a:t>
            </a:r>
            <a:r>
              <a:rPr lang="en-US" sz="2400" dirty="0" smtClean="0"/>
              <a:t>(1) </a:t>
            </a:r>
            <a:r>
              <a:rPr lang="en-US" sz="2400" dirty="0"/>
              <a:t>[</a:t>
            </a:r>
            <a:r>
              <a:rPr lang="en-US" sz="2400" dirty="0" smtClean="0"/>
              <a:t>17 </a:t>
            </a:r>
            <a:r>
              <a:rPr lang="en-US" sz="2400" dirty="0"/>
              <a:t>chats</a:t>
            </a:r>
            <a:r>
              <a:rPr lang="en-US" sz="2400" dirty="0" smtClean="0"/>
              <a:t>]</a:t>
            </a:r>
          </a:p>
          <a:p>
            <a:pPr algn="l" rtl="0"/>
            <a:r>
              <a:rPr lang="en-US" sz="2400" dirty="0" smtClean="0"/>
              <a:t>TRY: Theory </a:t>
            </a:r>
            <a:r>
              <a:rPr lang="en-US" sz="2400" dirty="0"/>
              <a:t>[17 chats</a:t>
            </a:r>
            <a:r>
              <a:rPr lang="en-US" sz="2400" dirty="0" smtClean="0"/>
              <a:t>]</a:t>
            </a:r>
          </a:p>
          <a:p>
            <a:pPr algn="l" rtl="0"/>
            <a:r>
              <a:rPr lang="en-US" sz="2400" dirty="0" smtClean="0"/>
              <a:t>REP: PRH with repeated arguments [17 chats] </a:t>
            </a:r>
            <a:endParaRPr lang="en-US" sz="2400" dirty="0"/>
          </a:p>
          <a:p>
            <a:pPr algn="l" rtl="0"/>
            <a:r>
              <a:rPr lang="en-US" sz="2200" dirty="0" smtClean="0"/>
              <a:t>TLA: TL agent [17 chats]</a:t>
            </a:r>
          </a:p>
          <a:p>
            <a:pPr algn="l" rtl="0"/>
            <a:r>
              <a:rPr lang="en-US" sz="2400" dirty="0" smtClean="0"/>
              <a:t>RND</a:t>
            </a:r>
            <a:r>
              <a:rPr lang="en-US" sz="2400" dirty="0"/>
              <a:t>: Random [17 chats]</a:t>
            </a:r>
          </a:p>
          <a:p>
            <a:pPr algn="l" rtl="0"/>
            <a:endParaRPr lang="en-US" sz="2200" dirty="0"/>
          </a:p>
          <a:p>
            <a:endParaRPr lang="he-IL" sz="2800" dirty="0"/>
          </a:p>
        </p:txBody>
      </p:sp>
      <p:pic>
        <p:nvPicPr>
          <p:cNvPr id="5" name="Picture 6" descr="http://ict123.files.wordpress.com/2010/09/chat-cop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914400"/>
            <a:ext cx="3200400" cy="1452351"/>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7"/>
          <p:cNvSpPr>
            <a:spLocks noGrp="1"/>
          </p:cNvSpPr>
          <p:nvPr>
            <p:ph type="ftr" sz="quarter" idx="4294967295"/>
          </p:nvPr>
        </p:nvSpPr>
        <p:spPr>
          <a:xfrm>
            <a:off x="457200" y="6172200"/>
            <a:ext cx="7239000" cy="365125"/>
          </a:xfrm>
          <a:prstGeom prst="rect">
            <a:avLst/>
          </a:prstGeom>
        </p:spPr>
        <p:txBody>
          <a:bodyPr/>
          <a:lstStyle/>
          <a:p>
            <a:pPr>
              <a:defRPr/>
            </a:pPr>
            <a:r>
              <a:rPr lang="en-US" dirty="0" smtClean="0"/>
              <a:t>Rosenfeld and Kraus-  Providing Arguments in Discussions Based on the Prediction of Human (AAAI-15)</a:t>
            </a:r>
            <a:endParaRPr lang="en-US" dirty="0"/>
          </a:p>
        </p:txBody>
      </p:sp>
    </p:spTree>
    <p:extLst>
      <p:ext uri="{BB962C8B-B14F-4D97-AF65-F5344CB8AC3E}">
        <p14:creationId xmlns:p14="http://schemas.microsoft.com/office/powerpoint/2010/main" val="415368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Normalized Acceptance Rate</a:t>
            </a:r>
            <a:endParaRPr lang="he-IL" dirty="0"/>
          </a:p>
        </p:txBody>
      </p:sp>
      <p:sp>
        <p:nvSpPr>
          <p:cNvPr id="3" name="Content Placeholder 2"/>
          <p:cNvSpPr>
            <a:spLocks noGrp="1"/>
          </p:cNvSpPr>
          <p:nvPr>
            <p:ph idx="1"/>
          </p:nvPr>
        </p:nvSpPr>
        <p:spPr/>
        <p:txBody>
          <a:bodyPr>
            <a:normAutofit/>
          </a:bodyPr>
          <a:lstStyle/>
          <a:p>
            <a:pPr algn="l" rtl="0"/>
            <a:endParaRPr lang="en-US" sz="2800" b="1" dirty="0" smtClean="0"/>
          </a:p>
        </p:txBody>
      </p:sp>
      <p:sp>
        <p:nvSpPr>
          <p:cNvPr id="11" name="Footer Placeholder 10"/>
          <p:cNvSpPr>
            <a:spLocks noGrp="1"/>
          </p:cNvSpPr>
          <p:nvPr>
            <p:ph type="ftr" sz="quarter" idx="4294967295"/>
          </p:nvPr>
        </p:nvSpPr>
        <p:spPr>
          <a:xfrm>
            <a:off x="457200" y="6248400"/>
            <a:ext cx="7239000" cy="365125"/>
          </a:xfrm>
          <a:prstGeom prst="rect">
            <a:avLst/>
          </a:prstGeom>
        </p:spPr>
        <p:txBody>
          <a:bodyPr/>
          <a:lstStyle/>
          <a:p>
            <a:pPr>
              <a:defRPr/>
            </a:pPr>
            <a:r>
              <a:rPr lang="en-US" dirty="0" smtClean="0"/>
              <a:t>Rosenfeld and Kraus-  Providing Arguments in Discussions Based on the Prediction of Human (AAAI-15)</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1555811239"/>
              </p:ext>
            </p:extLst>
          </p:nvPr>
        </p:nvGraphicFramePr>
        <p:xfrm>
          <a:off x="533400" y="2362200"/>
          <a:ext cx="7924800" cy="37623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4598002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Satisfaction</a:t>
            </a:r>
            <a:endParaRPr lang="he-IL" dirty="0"/>
          </a:p>
        </p:txBody>
      </p:sp>
      <p:sp>
        <p:nvSpPr>
          <p:cNvPr id="3" name="Content Placeholder 2"/>
          <p:cNvSpPr>
            <a:spLocks noGrp="1"/>
          </p:cNvSpPr>
          <p:nvPr>
            <p:ph idx="1"/>
          </p:nvPr>
        </p:nvSpPr>
        <p:spPr/>
        <p:txBody>
          <a:bodyPr/>
          <a:lstStyle/>
          <a:p>
            <a:pPr algn="l" rtl="0"/>
            <a:endParaRPr lang="he-IL" dirty="0"/>
          </a:p>
        </p:txBody>
      </p:sp>
      <p:sp>
        <p:nvSpPr>
          <p:cNvPr id="11" name="Footer Placeholder 10"/>
          <p:cNvSpPr>
            <a:spLocks noGrp="1"/>
          </p:cNvSpPr>
          <p:nvPr>
            <p:ph type="ftr" sz="quarter" idx="4294967295"/>
          </p:nvPr>
        </p:nvSpPr>
        <p:spPr>
          <a:xfrm>
            <a:off x="457200" y="6248400"/>
            <a:ext cx="7239000" cy="365125"/>
          </a:xfrm>
          <a:prstGeom prst="rect">
            <a:avLst/>
          </a:prstGeom>
        </p:spPr>
        <p:txBody>
          <a:bodyPr/>
          <a:lstStyle/>
          <a:p>
            <a:pPr>
              <a:defRPr/>
            </a:pPr>
            <a:r>
              <a:rPr lang="en-US" dirty="0" smtClean="0"/>
              <a:t>Rosenfeld and Kraus-  Providing Arguments in Discussions Based on the Prediction of Human (AAAI-15)</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435355572"/>
              </p:ext>
            </p:extLst>
          </p:nvPr>
        </p:nvGraphicFramePr>
        <p:xfrm>
          <a:off x="533400" y="1905000"/>
          <a:ext cx="7696200" cy="4415934"/>
        </p:xfrm>
        <a:graphic>
          <a:graphicData uri="http://schemas.openxmlformats.org/drawingml/2006/table">
            <a:tbl>
              <a:tblPr rtl="1" firstRow="1" bandRow="1">
                <a:tableStyleId>{5C22544A-7EE6-4342-B048-85BDC9FD1C3A}</a:tableStyleId>
              </a:tblPr>
              <a:tblGrid>
                <a:gridCol w="1504812"/>
                <a:gridCol w="1465944"/>
                <a:gridCol w="1851862"/>
                <a:gridCol w="2873582"/>
              </a:tblGrid>
              <a:tr h="483938">
                <a:tc>
                  <a:txBody>
                    <a:bodyPr/>
                    <a:lstStyle/>
                    <a:p>
                      <a:pPr algn="l" rtl="0"/>
                      <a:r>
                        <a:rPr lang="en-US" sz="2000" b="1" dirty="0" smtClean="0"/>
                        <a:t>V. Positive</a:t>
                      </a:r>
                      <a:endParaRPr lang="he-IL" sz="2000" b="1" dirty="0"/>
                    </a:p>
                  </a:txBody>
                  <a:tcPr/>
                </a:tc>
                <a:tc>
                  <a:txBody>
                    <a:bodyPr/>
                    <a:lstStyle/>
                    <a:p>
                      <a:pPr algn="l" rtl="0"/>
                      <a:r>
                        <a:rPr lang="en-US" sz="2000" b="1" dirty="0" smtClean="0"/>
                        <a:t>Positive</a:t>
                      </a:r>
                      <a:endParaRPr lang="he-IL" sz="2000" b="1" dirty="0"/>
                    </a:p>
                  </a:txBody>
                  <a:tcPr/>
                </a:tc>
                <a:tc>
                  <a:txBody>
                    <a:bodyPr/>
                    <a:lstStyle/>
                    <a:p>
                      <a:pPr algn="l" rtl="0"/>
                      <a:r>
                        <a:rPr lang="en-US" sz="2000" b="1" dirty="0" smtClean="0"/>
                        <a:t>Neutral</a:t>
                      </a:r>
                      <a:endParaRPr lang="he-IL" sz="2000" b="1" dirty="0"/>
                    </a:p>
                  </a:txBody>
                  <a:tcPr/>
                </a:tc>
                <a:tc>
                  <a:txBody>
                    <a:bodyPr/>
                    <a:lstStyle/>
                    <a:p>
                      <a:pPr algn="l" rtl="0"/>
                      <a:r>
                        <a:rPr lang="en-US" sz="2000" b="1" dirty="0" smtClean="0"/>
                        <a:t>Agent</a:t>
                      </a:r>
                      <a:endParaRPr lang="he-IL" sz="2000" b="1" dirty="0"/>
                    </a:p>
                  </a:txBody>
                  <a:tcPr/>
                </a:tc>
              </a:tr>
              <a:tr h="483938">
                <a:tc>
                  <a:txBody>
                    <a:bodyPr/>
                    <a:lstStyle/>
                    <a:p>
                      <a:pPr algn="l" rtl="0"/>
                      <a:r>
                        <a:rPr lang="en-US" sz="2000" b="1" dirty="0" smtClean="0"/>
                        <a:t>2</a:t>
                      </a:r>
                      <a:endParaRPr lang="he-IL" sz="2000" b="1" dirty="0"/>
                    </a:p>
                  </a:txBody>
                  <a:tcPr/>
                </a:tc>
                <a:tc>
                  <a:txBody>
                    <a:bodyPr/>
                    <a:lstStyle/>
                    <a:p>
                      <a:pPr algn="l" rtl="0"/>
                      <a:r>
                        <a:rPr lang="en-US" sz="2000" b="1" dirty="0" smtClean="0"/>
                        <a:t>10</a:t>
                      </a:r>
                      <a:endParaRPr lang="he-IL" sz="2000" b="1" dirty="0"/>
                    </a:p>
                  </a:txBody>
                  <a:tcPr/>
                </a:tc>
                <a:tc>
                  <a:txBody>
                    <a:bodyPr/>
                    <a:lstStyle/>
                    <a:p>
                      <a:pPr algn="l" rtl="0"/>
                      <a:r>
                        <a:rPr lang="en-US" sz="2000" b="1" dirty="0" smtClean="0"/>
                        <a:t>5</a:t>
                      </a:r>
                      <a:endParaRPr lang="he-IL" sz="2000" b="1" dirty="0"/>
                    </a:p>
                  </a:txBody>
                  <a:tcPr/>
                </a:tc>
                <a:tc>
                  <a:txBody>
                    <a:bodyPr/>
                    <a:lstStyle/>
                    <a:p>
                      <a:pPr algn="l" rtl="0"/>
                      <a:r>
                        <a:rPr lang="en-US" sz="2000" b="1" dirty="0" smtClean="0"/>
                        <a:t>Prediction</a:t>
                      </a:r>
                      <a:endParaRPr lang="he-IL" sz="2000" b="1" dirty="0"/>
                    </a:p>
                  </a:txBody>
                  <a:tcPr/>
                </a:tc>
              </a:tr>
              <a:tr h="483938">
                <a:tc>
                  <a:txBody>
                    <a:bodyPr/>
                    <a:lstStyle/>
                    <a:p>
                      <a:pPr algn="l" rtl="0"/>
                      <a:r>
                        <a:rPr lang="en-US" sz="2000" b="1" dirty="0" smtClean="0"/>
                        <a:t>0</a:t>
                      </a:r>
                      <a:endParaRPr lang="he-IL" sz="2000" b="1" dirty="0"/>
                    </a:p>
                  </a:txBody>
                  <a:tcPr/>
                </a:tc>
                <a:tc>
                  <a:txBody>
                    <a:bodyPr/>
                    <a:lstStyle/>
                    <a:p>
                      <a:pPr algn="l" rtl="0"/>
                      <a:r>
                        <a:rPr lang="en-US" sz="2000" b="1" dirty="0" smtClean="0"/>
                        <a:t>12</a:t>
                      </a:r>
                      <a:endParaRPr lang="he-IL" sz="2000" b="1" dirty="0"/>
                    </a:p>
                  </a:txBody>
                  <a:tcPr/>
                </a:tc>
                <a:tc>
                  <a:txBody>
                    <a:bodyPr/>
                    <a:lstStyle/>
                    <a:p>
                      <a:pPr algn="l" rtl="0"/>
                      <a:r>
                        <a:rPr lang="en-US" sz="2000" b="1" dirty="0" smtClean="0"/>
                        <a:t>5</a:t>
                      </a:r>
                      <a:endParaRPr lang="he-IL" sz="2000" b="1" dirty="0"/>
                    </a:p>
                  </a:txBody>
                  <a:tcPr/>
                </a:tc>
                <a:tc>
                  <a:txBody>
                    <a:bodyPr/>
                    <a:lstStyle/>
                    <a:p>
                      <a:pPr algn="l" rtl="0"/>
                      <a:r>
                        <a:rPr lang="en-US" sz="2000" b="1" dirty="0" smtClean="0"/>
                        <a:t>Relevant</a:t>
                      </a:r>
                      <a:endParaRPr lang="he-IL" sz="2000" b="1" dirty="0"/>
                    </a:p>
                  </a:txBody>
                  <a:tcPr/>
                </a:tc>
              </a:tr>
              <a:tr h="524266">
                <a:tc>
                  <a:txBody>
                    <a:bodyPr/>
                    <a:lstStyle/>
                    <a:p>
                      <a:pPr algn="l" rtl="0"/>
                      <a:r>
                        <a:rPr lang="en-US" sz="2400" b="1" dirty="0" smtClean="0"/>
                        <a:t>0</a:t>
                      </a:r>
                      <a:endParaRPr lang="he-IL" sz="2400" b="1" dirty="0"/>
                    </a:p>
                  </a:txBody>
                  <a:tcPr/>
                </a:tc>
                <a:tc>
                  <a:txBody>
                    <a:bodyPr/>
                    <a:lstStyle/>
                    <a:p>
                      <a:pPr algn="l" rtl="0"/>
                      <a:r>
                        <a:rPr lang="en-US" sz="2400" b="1" dirty="0" smtClean="0"/>
                        <a:t>1</a:t>
                      </a:r>
                      <a:endParaRPr lang="he-IL" sz="2400" b="1" dirty="0"/>
                    </a:p>
                  </a:txBody>
                  <a:tcPr/>
                </a:tc>
                <a:tc>
                  <a:txBody>
                    <a:bodyPr/>
                    <a:lstStyle/>
                    <a:p>
                      <a:pPr algn="l" rtl="0"/>
                      <a:r>
                        <a:rPr lang="en-US" sz="2400" b="1" dirty="0" smtClean="0"/>
                        <a:t>16</a:t>
                      </a:r>
                      <a:endParaRPr lang="he-IL" sz="2400" b="1" dirty="0"/>
                    </a:p>
                  </a:txBody>
                  <a:tcPr/>
                </a:tc>
                <a:tc>
                  <a:txBody>
                    <a:bodyPr/>
                    <a:lstStyle/>
                    <a:p>
                      <a:pPr algn="l" rtl="0"/>
                      <a:r>
                        <a:rPr lang="en-US" sz="2000" b="1" dirty="0" smtClean="0"/>
                        <a:t>Weakly related </a:t>
                      </a:r>
                      <a:endParaRPr lang="he-IL" sz="2000" b="1" dirty="0"/>
                    </a:p>
                  </a:txBody>
                  <a:tcPr/>
                </a:tc>
              </a:tr>
              <a:tr h="504102">
                <a:tc>
                  <a:txBody>
                    <a:bodyPr/>
                    <a:lstStyle/>
                    <a:p>
                      <a:pPr algn="l" rtl="0"/>
                      <a:r>
                        <a:rPr lang="en-US" sz="2000" b="1" dirty="0" smtClean="0"/>
                        <a:t>5</a:t>
                      </a:r>
                      <a:endParaRPr lang="he-IL" sz="2000" b="1" dirty="0"/>
                    </a:p>
                  </a:txBody>
                  <a:tcPr>
                    <a:solidFill>
                      <a:schemeClr val="accent6">
                        <a:lumMod val="75000"/>
                      </a:schemeClr>
                    </a:solidFill>
                  </a:tcPr>
                </a:tc>
                <a:tc>
                  <a:txBody>
                    <a:bodyPr/>
                    <a:lstStyle/>
                    <a:p>
                      <a:pPr algn="l" rtl="0"/>
                      <a:r>
                        <a:rPr lang="en-US" sz="2000" b="1" dirty="0" smtClean="0"/>
                        <a:t>12</a:t>
                      </a:r>
                      <a:endParaRPr lang="he-IL" sz="2000" b="1" dirty="0"/>
                    </a:p>
                  </a:txBody>
                  <a:tcPr>
                    <a:solidFill>
                      <a:schemeClr val="accent6">
                        <a:lumMod val="75000"/>
                      </a:schemeClr>
                    </a:solidFill>
                  </a:tcPr>
                </a:tc>
                <a:tc>
                  <a:txBody>
                    <a:bodyPr/>
                    <a:lstStyle/>
                    <a:p>
                      <a:pPr algn="l" rtl="0"/>
                      <a:r>
                        <a:rPr lang="en-US" sz="2000" b="1" dirty="0" smtClean="0"/>
                        <a:t>0</a:t>
                      </a:r>
                      <a:endParaRPr lang="he-IL" sz="2000" b="1" dirty="0"/>
                    </a:p>
                  </a:txBody>
                  <a:tcPr>
                    <a:solidFill>
                      <a:schemeClr val="accent6">
                        <a:lumMod val="75000"/>
                      </a:schemeClr>
                    </a:solidFill>
                  </a:tcPr>
                </a:tc>
                <a:tc>
                  <a:txBody>
                    <a:bodyPr/>
                    <a:lstStyle/>
                    <a:p>
                      <a:pPr algn="l" rtl="0"/>
                      <a:r>
                        <a:rPr lang="en-US" sz="2000" b="1" dirty="0" smtClean="0"/>
                        <a:t>Prediction + Relevant </a:t>
                      </a:r>
                      <a:endParaRPr lang="he-IL" sz="2000" b="1" dirty="0"/>
                    </a:p>
                  </a:txBody>
                  <a:tcPr>
                    <a:solidFill>
                      <a:schemeClr val="accent6">
                        <a:lumMod val="75000"/>
                      </a:schemeClr>
                    </a:solidFill>
                  </a:tcPr>
                </a:tc>
              </a:tr>
              <a:tr h="483938">
                <a:tc>
                  <a:txBody>
                    <a:bodyPr/>
                    <a:lstStyle/>
                    <a:p>
                      <a:pPr algn="l" rtl="0"/>
                      <a:r>
                        <a:rPr lang="en-US" sz="2000" b="1" dirty="0" smtClean="0"/>
                        <a:t>1</a:t>
                      </a:r>
                      <a:endParaRPr lang="he-IL" sz="2000" b="1" dirty="0"/>
                    </a:p>
                  </a:txBody>
                  <a:tcPr/>
                </a:tc>
                <a:tc>
                  <a:txBody>
                    <a:bodyPr/>
                    <a:lstStyle/>
                    <a:p>
                      <a:pPr algn="l" rtl="0"/>
                      <a:r>
                        <a:rPr lang="en-US" sz="2000" b="1" dirty="0" smtClean="0"/>
                        <a:t>3</a:t>
                      </a:r>
                      <a:endParaRPr lang="he-IL" sz="2000" b="1" dirty="0"/>
                    </a:p>
                  </a:txBody>
                  <a:tcPr/>
                </a:tc>
                <a:tc>
                  <a:txBody>
                    <a:bodyPr/>
                    <a:lstStyle/>
                    <a:p>
                      <a:pPr algn="l" rtl="0"/>
                      <a:r>
                        <a:rPr lang="en-US" sz="2000" b="1" dirty="0" smtClean="0"/>
                        <a:t>13</a:t>
                      </a:r>
                      <a:endParaRPr lang="he-IL" sz="2000" b="1" dirty="0"/>
                    </a:p>
                  </a:txBody>
                  <a:tcPr/>
                </a:tc>
                <a:tc>
                  <a:txBody>
                    <a:bodyPr/>
                    <a:lstStyle/>
                    <a:p>
                      <a:pPr algn="l" rtl="0"/>
                      <a:r>
                        <a:rPr lang="en-US" sz="2000" b="1" dirty="0" smtClean="0"/>
                        <a:t>Theory</a:t>
                      </a:r>
                      <a:endParaRPr lang="he-IL" sz="2000" b="1" dirty="0"/>
                    </a:p>
                  </a:txBody>
                  <a:tcPr/>
                </a:tc>
              </a:tr>
              <a:tr h="483938">
                <a:tc>
                  <a:txBody>
                    <a:bodyPr/>
                    <a:lstStyle/>
                    <a:p>
                      <a:pPr algn="l" rtl="0"/>
                      <a:r>
                        <a:rPr lang="en-US" sz="2000" b="1" dirty="0" smtClean="0"/>
                        <a:t>0</a:t>
                      </a:r>
                      <a:endParaRPr lang="he-IL" sz="2000" b="1" dirty="0"/>
                    </a:p>
                  </a:txBody>
                  <a:tcPr/>
                </a:tc>
                <a:tc>
                  <a:txBody>
                    <a:bodyPr/>
                    <a:lstStyle/>
                    <a:p>
                      <a:pPr algn="l" rtl="0"/>
                      <a:r>
                        <a:rPr lang="en-US" sz="2000" b="1" dirty="0" smtClean="0"/>
                        <a:t>3</a:t>
                      </a:r>
                      <a:endParaRPr lang="he-IL" sz="2000" b="1" dirty="0"/>
                    </a:p>
                  </a:txBody>
                  <a:tcPr/>
                </a:tc>
                <a:tc>
                  <a:txBody>
                    <a:bodyPr/>
                    <a:lstStyle/>
                    <a:p>
                      <a:pPr algn="l" rtl="0"/>
                      <a:r>
                        <a:rPr lang="en-US" sz="2000" b="1" dirty="0" smtClean="0"/>
                        <a:t>14</a:t>
                      </a:r>
                      <a:endParaRPr lang="he-IL" sz="2000" b="1" dirty="0"/>
                    </a:p>
                  </a:txBody>
                  <a:tcPr/>
                </a:tc>
                <a:tc>
                  <a:txBody>
                    <a:bodyPr/>
                    <a:lstStyle/>
                    <a:p>
                      <a:pPr algn="l" rtl="0"/>
                      <a:r>
                        <a:rPr lang="en-US" sz="2000" b="1" dirty="0" smtClean="0"/>
                        <a:t>Random </a:t>
                      </a:r>
                      <a:endParaRPr lang="he-IL" sz="2000" b="1" dirty="0"/>
                    </a:p>
                  </a:txBody>
                  <a:tcPr/>
                </a:tc>
              </a:tr>
              <a:tr h="483938">
                <a:tc>
                  <a:txBody>
                    <a:bodyPr/>
                    <a:lstStyle/>
                    <a:p>
                      <a:pPr algn="l" rtl="0"/>
                      <a:r>
                        <a:rPr lang="en-US" sz="2000" b="1" dirty="0" smtClean="0"/>
                        <a:t>0</a:t>
                      </a:r>
                      <a:endParaRPr lang="he-IL" sz="2000" b="1" dirty="0"/>
                    </a:p>
                  </a:txBody>
                  <a:tcPr/>
                </a:tc>
                <a:tc>
                  <a:txBody>
                    <a:bodyPr/>
                    <a:lstStyle/>
                    <a:p>
                      <a:pPr algn="l" rtl="0"/>
                      <a:r>
                        <a:rPr lang="en-US" sz="2000" b="1" dirty="0" smtClean="0"/>
                        <a:t>5</a:t>
                      </a:r>
                      <a:endParaRPr lang="he-IL" sz="2000" b="1" dirty="0"/>
                    </a:p>
                  </a:txBody>
                  <a:tcPr/>
                </a:tc>
                <a:tc>
                  <a:txBody>
                    <a:bodyPr/>
                    <a:lstStyle/>
                    <a:p>
                      <a:pPr algn="l" rtl="0"/>
                      <a:r>
                        <a:rPr lang="en-US" sz="2000" b="1" dirty="0" smtClean="0"/>
                        <a:t>12</a:t>
                      </a:r>
                      <a:endParaRPr lang="he-IL" sz="2000" b="1" dirty="0"/>
                    </a:p>
                  </a:txBody>
                  <a:tcPr/>
                </a:tc>
                <a:tc>
                  <a:txBody>
                    <a:bodyPr/>
                    <a:lstStyle/>
                    <a:p>
                      <a:pPr algn="l" rtl="0"/>
                      <a:r>
                        <a:rPr lang="en-US" sz="2000" b="1" dirty="0" smtClean="0"/>
                        <a:t>Repeated</a:t>
                      </a:r>
                      <a:endParaRPr lang="he-IL" sz="2000" b="1" dirty="0"/>
                    </a:p>
                  </a:txBody>
                  <a:tcPr/>
                </a:tc>
              </a:tr>
              <a:tr h="483938">
                <a:tc>
                  <a:txBody>
                    <a:bodyPr/>
                    <a:lstStyle/>
                    <a:p>
                      <a:pPr algn="l" rtl="0"/>
                      <a:r>
                        <a:rPr lang="en-US" sz="2000" b="1" dirty="0" smtClean="0"/>
                        <a:t>1</a:t>
                      </a:r>
                      <a:endParaRPr lang="he-IL" sz="2000" b="1" dirty="0"/>
                    </a:p>
                  </a:txBody>
                  <a:tcPr/>
                </a:tc>
                <a:tc>
                  <a:txBody>
                    <a:bodyPr/>
                    <a:lstStyle/>
                    <a:p>
                      <a:pPr algn="l" rtl="0"/>
                      <a:r>
                        <a:rPr lang="en-US" sz="2000" b="1" dirty="0" smtClean="0"/>
                        <a:t>3</a:t>
                      </a:r>
                      <a:endParaRPr lang="he-IL" sz="2000" b="1" dirty="0"/>
                    </a:p>
                  </a:txBody>
                  <a:tcPr/>
                </a:tc>
                <a:tc>
                  <a:txBody>
                    <a:bodyPr/>
                    <a:lstStyle/>
                    <a:p>
                      <a:pPr algn="l" rtl="0"/>
                      <a:r>
                        <a:rPr lang="en-US" sz="2000" b="1" dirty="0" smtClean="0"/>
                        <a:t>13</a:t>
                      </a:r>
                      <a:endParaRPr lang="he-IL" sz="2000" b="1" dirty="0"/>
                    </a:p>
                  </a:txBody>
                  <a:tcPr/>
                </a:tc>
                <a:tc>
                  <a:txBody>
                    <a:bodyPr/>
                    <a:lstStyle/>
                    <a:p>
                      <a:pPr algn="l" rtl="0"/>
                      <a:r>
                        <a:rPr lang="en-US" sz="2000" b="1" dirty="0" smtClean="0"/>
                        <a:t>TLA</a:t>
                      </a:r>
                      <a:endParaRPr lang="he-IL" sz="2000" b="1" dirty="0"/>
                    </a:p>
                  </a:txBody>
                  <a:tcPr/>
                </a:tc>
              </a:tr>
            </a:tbl>
          </a:graphicData>
        </a:graphic>
      </p:graphicFrame>
    </p:spTree>
    <p:extLst>
      <p:ext uri="{BB962C8B-B14F-4D97-AF65-F5344CB8AC3E}">
        <p14:creationId xmlns:p14="http://schemas.microsoft.com/office/powerpoint/2010/main" val="240276715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57784" y="1589038"/>
            <a:ext cx="8077200" cy="1200329"/>
          </a:xfrm>
          <a:prstGeom prst="rect">
            <a:avLst/>
          </a:prstGeom>
        </p:spPr>
        <p:txBody>
          <a:bodyPr wrap="square">
            <a:spAutoFit/>
          </a:bodyPr>
          <a:lstStyle/>
          <a:p>
            <a:pPr marL="571500" indent="-571500">
              <a:buFont typeface="Arial" panose="020B0604020202020204" pitchFamily="34" charset="0"/>
              <a:buChar char="•"/>
            </a:pPr>
            <a:r>
              <a:rPr lang="en-US" sz="3600" dirty="0" smtClean="0"/>
              <a:t>Driver’s and system’s goals are </a:t>
            </a:r>
            <a:r>
              <a:rPr lang="en-US" sz="3600" dirty="0" smtClean="0">
                <a:solidFill>
                  <a:srgbClr val="FF0000"/>
                </a:solidFill>
              </a:rPr>
              <a:t>partially</a:t>
            </a:r>
            <a:r>
              <a:rPr lang="en-US" sz="3600" dirty="0" smtClean="0"/>
              <a:t> conflicting.</a:t>
            </a:r>
            <a:endParaRPr lang="en-US" sz="3600" dirty="0"/>
          </a:p>
        </p:txBody>
      </p:sp>
      <p:pic>
        <p:nvPicPr>
          <p:cNvPr id="2051" name="Picture 3" descr="C:\SVN\GM\ClimateControl\EmptyPanel.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708"/>
          <a:stretch/>
        </p:blipFill>
        <p:spPr bwMode="auto">
          <a:xfrm>
            <a:off x="65366" y="4084799"/>
            <a:ext cx="3550959" cy="213093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normAutofit/>
          </a:bodyPr>
          <a:lstStyle/>
          <a:p>
            <a:r>
              <a:rPr lang="en-US" dirty="0" smtClean="0"/>
              <a:t>Partially Conflicting Interests</a:t>
            </a:r>
            <a:endParaRPr lang="en-US" dirty="0"/>
          </a:p>
        </p:txBody>
      </p:sp>
      <p:pic>
        <p:nvPicPr>
          <p:cNvPr id="67587" name="Picture 3"/>
          <p:cNvPicPr>
            <a:picLocks noChangeAspect="1" noChangeArrowheads="1"/>
          </p:cNvPicPr>
          <p:nvPr/>
        </p:nvPicPr>
        <p:blipFill>
          <a:blip r:embed="rId4" cstate="print"/>
          <a:srcRect/>
          <a:stretch>
            <a:fillRect/>
          </a:stretch>
        </p:blipFill>
        <p:spPr bwMode="auto">
          <a:xfrm>
            <a:off x="6789738" y="4084799"/>
            <a:ext cx="2133600" cy="2143125"/>
          </a:xfrm>
          <a:prstGeom prst="rect">
            <a:avLst/>
          </a:prstGeom>
          <a:noFill/>
          <a:ln w="9525">
            <a:noFill/>
            <a:miter lim="800000"/>
            <a:headEnd/>
            <a:tailEnd/>
          </a:ln>
        </p:spPr>
      </p:pic>
      <p:sp>
        <p:nvSpPr>
          <p:cNvPr id="8" name="Rounded Rectangular Callout 7"/>
          <p:cNvSpPr/>
          <p:nvPr/>
        </p:nvSpPr>
        <p:spPr>
          <a:xfrm>
            <a:off x="381000" y="2758423"/>
            <a:ext cx="3550959" cy="1752600"/>
          </a:xfrm>
          <a:prstGeom prst="wedgeRoundRectCallout">
            <a:avLst>
              <a:gd name="adj1" fmla="val -37364"/>
              <a:gd name="adj2" fmla="val 731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Let’s minimize energy consumption...</a:t>
            </a:r>
            <a:endParaRPr lang="en-US" sz="3200" dirty="0"/>
          </a:p>
        </p:txBody>
      </p:sp>
      <p:sp>
        <p:nvSpPr>
          <p:cNvPr id="7" name="Oval Callout 6"/>
          <p:cNvSpPr/>
          <p:nvPr/>
        </p:nvSpPr>
        <p:spPr>
          <a:xfrm>
            <a:off x="4857750" y="2590800"/>
            <a:ext cx="3200400" cy="1828800"/>
          </a:xfrm>
          <a:prstGeom prst="wedgeEllipseCallout">
            <a:avLst>
              <a:gd name="adj1" fmla="val 36718"/>
              <a:gd name="adj2" fmla="val 880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I’m Hot! </a:t>
            </a:r>
            <a:endParaRPr lang="en-US" sz="4400" dirty="0"/>
          </a:p>
        </p:txBody>
      </p:sp>
      <p:pic>
        <p:nvPicPr>
          <p:cNvPr id="13" name="Picture 2" descr="http://biggirlbombshell.com/wp-content/uploads/2012/06/tugofwarcartoon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97274" y="4470781"/>
            <a:ext cx="2992995" cy="174495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data:image/jpeg;base64,/9j/4AAQSkZJRgABAQAAAQABAAD/2wCEAAkGBxQTEhUUEhQUFhUUFBQWFhQYGBQVFxgXFxcXFhcVFRcYHCggGBolHBUXITEiJSkrLi4uFx8zODMsNygtLiwBCgoKDg0OFxAQGywkHSQsLCwsLCwsLCwsLCwsLCwsLCwsLCwsLCwsLCwsLCwsLCwsLCwsLCwsLCwsLCwsLCwsN//AABEIAK0BIwMBIgACEQEDEQH/xAAcAAABBQEBAQAAAAAAAAAAAAADAQIEBQYABwj/xABLEAACAQIDBAYHAwYMBQUAAAABAhEAAwQSIQUxQVEGEyJhcZEHMlKBobHRQpLBFBUjYnLwM0NEU1SCk6LC0tPhFheDsvEkNGNz4v/EABkBAQEBAQEBAAAAAAAAAAAAAAABAgMEBf/EACgRAAICAgEEAgEEAwAAAAAAAAABAhEDEjEEEyFRQWGRFCIyUjNxgf/aAAwDAQACEQMRAD8A3GWuy0SK7LXvPMCy12Wi5a7LQoHLXZaNlrstABy0uWi5a7LQAstdlouWuy1ACy12WiRXZapAeWky0XLSZaAHlpCKLlrstACy0mWjZaTLQAitNy0YrSZaoBZaTLRstJloQFFdlomWuy0AHLXZaLlpMtUAstcVokV2WrYBZaTLRYpIpYBFaQrRStdloAMUhWjZablqgEVpMtGy0mWgA5a6ixS0sFtlrstEy0uWuGxqgUV0UTLXRSwDiuy0TLXZaWAeWuy0XLSZaWAeWuy0TLXZatgFlpctEikilgZlpCtEiuilkB5a7LRMtdFLAIrSZaLFdFLALLSZaNFJFWwBy0mWjZaTLSwBy12WjRSFatgCVpMtGy0mWlgDlrstFikK0sAYrstFikK1SAstJFFy0kUsAopCKKRSFatgFlpCKLFIRSwCiuomWuq2gYi/6Q8QyAJatK+oZiSRw1QcDv3zwo1v0iX+z/6dGhWDQ+WXzdlgdYXLMiJmvOeuAMZtPrReu/WH1r4/emejVHpjekaCwOFfScpzLBGmWTz9aY7qd/zOw+cA2b4WDLQkg6QMs6jfrPCvNevPB/35Vxutxynk3H4VpZ5fI1R7Ds7pvg7qg9b1ZJIyuMpBABM8Bv39xq9wOMt3kD2nV1O4qQfGeR7q+fnuzqQB3gfOi2MW6k5LjLzykieUwda33/omp9CRXRXgVva+IXRbzwTJGZh76kf8SYqIN5472b51e/8AQ1PbRjLZuG1nXrAMxSe1HOKjYnbVi3c6t7qq/I/ia8Vt7VvZ+tDduScwIBk7zJ3UK7tdyxLk5iZLaEk85rLzSrwianrd3pph1kHNIIGmUyNZI13D8dKsLPSDCsgfr7YBjewBBJAAIOsya8UXEBtZGvMDw0505bBuK2SYGhIiJjcJidOVZjnmXVHuGI2paS31pcZJjMDImYO7lFUp6cYSSMzSBPq79eGvzrzPZuLYYV7DOSc5ZFAYmMpnfoN26qrDbKxF4lrSOwM6wYnxqvNkb8cGUke3YPpPhbmQLdGa4cqprmnkRwq4y14l0fwuIw2LszbTrUDPlc5QwKsCcwnhOvdXoGzem3Woz9SBlBBUXDmLgAwAUAymd812hkdfuGpq7rhRLEAcyQB8aS24YSpBB3EGQffWF6S7cXEJaXIoTMHuK1wh5CnsdjvOpzDdpUXodtVUulUS+6hTFtSrrbLMc0S3qwAZJmZFXuvb6Gng9GikiqHHdJHQNkwmJchZEC3BOoj1z3H3+NZG10o2qpAbDlpMjNbIldAQSvqgb+eprTy0TVnpkUkVjbPTl1Sb+GZW4qM/DkCvHTWeNSx02t5QTZugneuhjxNHnhHlko00V0VR2OluHaJ6xZ522ge8A1Nt7dw7CReT3mD5HWqs0HwxqTopIqKNr2D/ABtv7wp64+0d1xPvL9avcXsahopIpFvKdzKfAg06tKRKGxSRRIqHtXFdVae4BOUTH17qOdKxQeKSKxWyOnUi6L4UMgzpBC5gWChDwBlhrrv7qteim37uJLi5aChQCHWcpk+qQePvrMc8XX2KL/LSEU80ldNhQOKQiiGm1diUNiup0V1Tcup4ILY4kfd/GkFoc/7v41GG0k5MfIfWmXNppvCt72n5KK+foegmMixv/uxTxYWN54R7qr/zrp6gPiT+BFKNovuCD4mmgLF7Yn1jThhV4k+W6q0Yq6dygQeQ3+VEW7emJAnwilL2CcuDt+0/f2V+utSBhbemt0xwAAHnOlVfV3pEudeU/vwp/wCQtpLsZ8frS4+yk/FW1Z5C5FnRZ1A/a/2pmGuW0EPlYDcM4U/GdO4CoRwVsZsx3DSWnzpbC2JUdktyHaJPhWnltUZpFwm2rCx+hsnX7bXHPvIMGjHpV2citkTWUtdYq675AMEkc6rsJsfE3TFnB3jv1ZerHj2oq6wnQDHP65sWgebF28l03d9Z8eikVukZK5SrssRBUAEd8791LgNpuZW1adVGpyQNT+qu81pML6NrenXYm6/MW1W2PM5jUDpHYXZ1y2MLYvFWUszDrLpzAx2jMbo03URfJBZLh7Zs3p3lzbJYcJkQd3fR02Jirrsq5YUwXJXKRvBElm+FAv8AT52gXLdwiCIyMmh0M5XE++a0fRvbNoqys4XUZQxiZHAmuWabivCOmON8nYDoTbGt+41z9RZRPefWPuy1oUu2sNby20CrIARAAWYmOJEnvJ99ODVUbWH6RNREhiGXMGjgRyryLqHa2fg9HZtOuSXh+k+dVZLNwowYh81kCFJBkl+4+VTNn7cS8Dl0IAMSraNMMpQkEaEb+BpmGx+GA1sCe61Zjd3rz+dRb99HuJkCLwKraW3PHMSvGZ9xrtPqcdPV+TnDBO/3LwW98W7gi7bVhziD5jUVjekF/C2WAS5dMiQFC3FHdMgitYW386812x0WxNxy3VzDGIdT75JBrOOUJ/5CTw+iy2aDfDGwC2QwwIhu4hSZI7xSuzqQGUg/GfCofQrZGKwmNF5sPc6s23VmU2ySWAI0DTEgV6jbxdu6O2ndDrr8dR8a3LpU/MWeVwR5yjcdABvEMN/w57+dcHXu8dPKvQL+w8O/2Yn2T+B8eVVmJ6Hqf4O5BHBh84rhLp5omjMqH7hv0OnnpTxfjXMV7wxH41b3+itwfZDd4M/A1VYnZZUwysviIFcqmvaJTFXabcL1zT9c/WlfadwyDfYgiCrZXUjllYERUC5s4nc3wg0w4fKOPvq9yS4bIWuy8Kt0hLj2hb1Jm3YnVi8KSumuvurW4O/h7CkB1iSx9QEk72hQNa8+VO47uOnwpjOd3GO/yrz5e9OXjI1/o6wmo/FnpbbbsATK6ac9eVRrfSaycwBWV4QJ00NedWyeJ/fdTw0H1efPSd8Gub6eUv5ZJP8A6a730j0QdIkkjMugB5c9+kcDTsR0gtqPWExMab/wrzh7oGp79+tcyMylwpKggZoMAngSfGuf6G3/ACf5Nd9+j0A9Kbftx3GQflXV5qVP7murf6GH9n+R3n6M2NmqDoPMmnYTAgL2lE8ZipWD2LtK76mGuAHi69WPHtxV3hfRtj7g/S3LVob9CXPvygD4196p/LOZnLmGEDcIM+XCnXrttOPfw+GtbPDejDDr/DYu4/dbCgeYzR8KtsN0S2ba/k7XDzuMzDyLR8KjilyweWHaVvMcgJY8N5J3cKscHgMbejqsHcP6xUqPvPAr1jDX7drSzYs2x+qoB8xHyoj7TuHj5afKsPJjRNkef2Oge0X9drNheRcsfJQR8atcL6NU/j8ZcfdpbUL8TmrSnEMd5ppuHmfOs9+K4RNkRML0L2db16g3DzuuzT4iYq6wSWrIizbs2h+oqL8qr5rqj6n6G5bNixxb8aYcUvP51WEUNkPjWH1MlwiObLf8rXv8qX8uUcT8PrVHXCuT6yZnuMvPzkvM/D61Fv4pSZBPfVdXVyydTOao3DM4uyx/KhEAePM1WbUwy3SCSwgRpHjRQaR68Us0qo+jjnbTK381J7T/AA+lOTZScHuL3qQD5xU2nJWI5p2enI6ixcFhxb16283c7Zh8qsbWKt7nmOYGv+4qvmmTXphmm3bPnZs2qpFt+cE76445Dv8APT61U0ler9Zk+jx9xluMYvAn4fWjJtEcSfA6jyNUUU9bJ8K2usyP4HcZo7W1E4yPM/AzUhcehHrKe49n4HT41mltRuNcSa6rqJPlGt2X97D4d/WVNePq/EaGoV/otZbVZU7xuYVXrc5GjJeP/jQ/CsvJF8xG6+URr/RBs2ZSre8qarMX0fuLvQga+qD7tRWkt41hudvfrR12lc7m8v8AY1hrG/aLcWYP83hTG7x376YcKxYgQBI17v3FegPjkbS5bVvEa+RFBfBYZ9MhU91Y7SfEvyKXwzA4nCw2sHw1+FFbC3BYLSOqDgOskMWjTSNRu3nhurZYjosh1RyPECq/GdHMR1bWwVZWYMYMGRpx4VuGOceUXVmI69e/40lXd3oxdkxbuDwE/hXVjX6YpmufaDn7UeAA+O/41HuMTqdfGSfjWX6O9Ig0W7p13K549zd/fWnr6xo4nnSgU0NTgKA42xyppscjRBTprm8cXyiUiP1JppXnUvNyrq5Ppl8GdERJrqklQeH4U02O+uT6eS4JqwNdNPNk0Mjurk4SXKM0xSJ305MHImYHfRrFgRmfd86S/enThyrm4pkIl2fdQ5qSTTGtg1zeL0SgStTzSG0aRTXmyw+T0YMlPVjaetMNOY15oK2fR6iaUUxHNJNKLZNES2K98Mbqj48m5OwaiaMlnnTxTga6LGkSg9pFbT1W58D48qHcQqYIimVJtXpGVwSOB3kVtL0aI1JNTr2ynUZo7B3NI+IGooa4XmfKuscU38F1bIhWm5TwqwFhRw/GiAxXaPTP5ZdCtCniKPbtc2qSVBoT2a7R6eC5NKKJFqBwnx7Q8jUlLqcAUnihj+6dKqpIpwv866KEVwjRcqx4XFbuYZG8x2fhTjeYesjAcx218xr8KqFvd9Ft4kruJHhV1QssRjl9oe/T4GuqKNoNxynvKrNLU1LZ4LhsVWz2B0igBLpleDcV8eY+VebhyKnYPHRWjJ7Op0kEQdx3z4U8GsHsLpAbehlk9niO9fpWywmLS4ua2cw+XcRwPcaFJWaupAKqtqbfsWJDvLewvab3xu98VAW01wNYXFekAAxbte9m/BfrUJvSBf4La8m+tLLR6SDT7altwJ8AT8qw2zfSYVP6TC2n7wzA/wB7MPhWpwnpQsPoLTqfZlfhVTRKLq3s66fsH3wPnR7eyH45R7/oKql9IFk71ur/AFVP+Kjjpphj9tx3FSP9qtIlli2xhxKjwFCOx09s+QqsvdNMMN3Wn9lM341Ffp7hh/F4s+FpfxesvFjfKJRe/mu3zc+X0oibNtd/vb6Vmv8AmJhh/J8Yf6lofO5Sr6RsP/RMZ5Wf9Wnax+hRp/yC1y/vN9a44Gz7I8z9aza+kmwP5Jivu2f9Snf8ybH9FxX3LP8AqVe3j9IGiOAtewvmfrTBs6ydy+Rb61Qj0j4bjh8V/Z2j/jrv+YeE42MUP+kv4PUWHF/VfgrbfJets213j3/WmHZCcGb+6fwqkb0h4D7SXx42WHyNMHpC2ZPr3B/07n0NHix+iUi8OxuT+Y/3pBsc+0D8Kqk6c7PO7FMPG3eH+CjL0wwR3Y2z/WzL8xWexj9CkWS7OI+zPvBpRZI+yfKodvpRhj6uKwzeF1B8yKlWtu2juuWz4Oh/GtrHFcFEIpI5VMXaCNyPkaUi2eEeB+tNC2QYphmpxws+qfP61GvWiN49/CpTQAzXdZTGIplEAsg0xrdMYUmaN9UA3tkU0XCKLdxCqpZmAA3k1iekXSPMCF0Tl9p/HkO79wBornSS0CR2jHECQfDWury27tRyTrXUBVtilf1hlPduoZEVHNcj0IWmExUVaJjHTt2XZXOnZO/uI4jxrPIpNX2MP5IgQf8AuGEuf5kEaW1/+Qg9o/ZmBrNRlSD4rb19FKvfuMxkMuYgDuOXd4b/AA3Vn2uM5/cCn4exPabdvjn403PoTxJokVv0I2RfW7R7tBQzjUG5V+dRMQdKHbss05VJjfAJjxjdVoyTGxq8vh/vT7e0AN8+/wDeRVeFrS2MDhrSr1hzOyBxIYBlIn9EN26R2yJI3a0pFsmbO2kGXK5Yr7S63E/WH84vMHUUuNxt2wRmZHRhKXB6rjmCOPcdQQQdQaosEELAWWYPqQrCC7T2VQpPaj2oFWd69CMl1SFMG5bIylGOi3rYO4HQHhu7onBeQj7cJ3QOe6hfnhufxH1rOX7OViszyI4g7iKFWjJqRthu7zH1pw2yf3IrNYZ4YbvOB7yNaZciTER4z5UBqxtg8v386eNsnlQvR/sW1irl0XVzBEUqMzLqTG9a27ej/C8Lcag/wt3UcRW1jbVgyK7Z7jT1213H41q36D4Nf4tvDPeJ+DQfdQB0NwkmEeR/8l0Hy31e2xRR29sr/wCaJcxVtvWtg9+hoHTjY9rC2bb2QwLXMpzM7CMpMQ3urNYTH6SCO9SdPdWJKnQNSLdlvsJ71Wu/IbJk9XbgRJAGk7pjdVFexQa20EGRG/wqeuIfCYOz1fVziGa9eVxafNbBa1ZttbeSyELdbd9sajSgJR2bhz9lfvEfI0NtjYc939c/WoeIs4DqGZWbrjatkLDgC6SxcARliSBG4KAQSTVPs+4iXUa4mdFaWTTtRw1ERMb6A0X5nsj1bjr4OPpREwjL6mKvL/1D+BFRTt3C6RgbQ1kg9WwglCRJSY0YcIzeS/n3CSf/AEFuCTGqaSZ0hNdw38yBAilAsbWMxaepj7o8Tm+ZNSrXSbaKfyu2/wC2lv8ABZrOWtr4cXGY4S2VZUXKQnYjOWKwokyUEmSQhnfoLaG0cO9nq7WGW20p+k7JMLMics6yOOsSeVKBrP8AjLHfaXCP4Sp+DCi2unOImGwqMf1Lg4akxrWV2RZwPUg4gxcl5ym9mChljQDKWy5yvCQuaZgFTaa4fED83raMtbYO6y0rqba3L0FEIAzbtSwmKmoNWnpBH2sLdH7JDD5Ub/jy2wOSzcz8mhR7zr8qx93ALaxl5Lf8GVFy1Gv6K6FuWxPGFYCeamn4q0YkE6TpSgT9q7dd9bhn2UGijwH476zWJxJYyaFevEnWo7XKgCFqShHEjlXUAX8i76PgdlvcdUtoXdjooBOg3nTcO/drU/BYVrjKlsFnc5VUcSdwr17Y/RlcDaldbrqBcc8I+yvJZ84rM5ao6QhszzLBbMfCF719ADZAFtCQwa889WDBIIWGc/sRxqhxOFuE9a6sUYk9Y0wzTqc3EkzW2XZdzE7QFi6rCzna8zc0yrmGbxAUcprum99S3VghFgBVEAALAhQTu3Cs7W0bcKTMa1slQfazARruj6ioxwx6snTSfgavMPacLltl45ZFYaxr8BSLsu5ABU8ZgZZmN/kK6nAqRhrKYdHuo7PdDQZKqurKMpGhIKyQRx0OlWG2sR1I6q0WQWxAUHRiDlZnAG9gSdZ3CIrn2BOpSY3ST46a95omLwruZuEsYgSZ05CaMGWwiS6iDqQNInUgaTpMHjU1nK3nJuC1LEHsKWEbpRBA92k1OfZi+zvoWLwKtHZCx7Iid28e6gB4bFOrhvyqypUhgerZtQd4BtQdQP8AxWtx3S/HXL2dnbS0HdTasoGVAASuhOo8PdWOt4C2CCxfQzHZIPce6r3E9Ey2HGLzLbR9RbVYJVZEjWFmO/nUbS5NRTfBJudJdoi51Vm8zuSAsW7UsrLKkQvJg3dU9OkWOVimNPV5s2W4RYkHSApjcoDGO1MgaaVa9C9lBbQxTAhnt9WgMzkmcw8YAHcO+qvpxh3dLbrGW0+Y6sGBJAVtNY+tc1PzR1eP9uxn8X0px9u61pr+qsV/g7MHkR2OIg++hYnpnjQxy3zHCbdiY7xk0qBtFmu3TdJUExp2zGVQog750mo97Du5liCeJ7UnWZM11OB6L6M+kuKvXLwuXZhFjsWxEseS16Kcfc0h4/qqd3urxnoRjPyRrjOCc6oBHcSTPuNa1ellk/YuAydyr7pk11jKKRTbnHXSf4TTWTlUGe7SodzHNu60k/soD55KzI6XW/ZuR4f/AKikbpRbP2bn3R9avcXopG9IfSTE2rVvq7rAm4QSUtH7Mx6kTWLwfTLHM0dfw/m7P+Srfppi2xdtFtrqrljOmmWONVexNk9WCbnrHhqYFc5O34ISMXtjGXMPe624Wt5fVK2hJkEeqgPxqRtrD4Q4q1ZvXL1vqkwtq45CG0LaYdJjKC6knjBALE8KbtiPya4BvI/ERS9Jdn3b+IS7kizd/JAtwLaUnrrNk6FipuEFuJgcwKiIUu3cNh7fV/k9zrJSXMyJ011UZZObsnUBQeNVear3beyhhDba1ezlmuj1VBATKAcpJ9ogyBBU0mztu5Q3W5nJ9XKLSxx9nmKoA4fo1jHGZMLfIMwercDTvIFVl62UYo4KspIZWEEEbwQdQasR0hxWXL19yOWnjppIqTa6RuLJXfdLz1jW8OwjTTtISdx86Aosw51Pw2xsRcMW8PefQN2bbnQ6gyBEa0b/AIixHtW/7DC/6VS36UXCgh7q3AsZk6lEJzSSyKgnshQP3kAeG2E1q6ox1u5ZtsjkFyLOYqshUZgQWkjsmN4kgVIxuAwK25F5s828wR7d4wVQtkWFzCTc1YrBQadoVGwBu424bd685CpcuZoVoKryJGh0Gk+G8iZj+iWVP0N5b9wuiqlvI2YNaF05SrmWEnTiADvMUBOdUY4V7ZfIcEyKXCqx6nEXLYzBSRMQNDwFVl7FTIz6/sPv+7VrdzKcLbuoLbrhbjNbydXlL4q4QpSBl0XURVLirL5mhWIkxv3T3CowV+JtCZB/7h8xUO8hq2a2v2hcU/sFh8xVfdXXdx9kj8agIYU11SLyEMQP3nWuoDZ+jmX2jYHJmY+ARjPnFe17SaRAIrzD0VbBuW2/K7iOq9WQrFSAcxGoka6Df31r9q7VHCvNll5o9eJVGyHisYtnN1YEv6zcSeE9wry3bmML40axlgDyzGPHdWn21tgJJJ14Dv5V57fNwt1rK3bJYNBAOsaHkCI91axR+TGad+D0bDtDAAiGUkiWaCMsGW55iPcakMKzmwtrq3rFs7aZmJJMcNeGtXZvV3OAx0lssToDHMknhx3fGnXcOpuBBAUqgmOJUSR4MSD4Gg3L0GRyg945Go9zGQDA1IgHlO8jv76ArrlR7lFuGo15430AJcMzvlESQpGqxrz48a9ltbOtHD2VgNbW2kDeGAURPMV4ecRlOjR7hOnI17B0G2it3Z9sKdbU22G8iDKz4qQa4ZV4O/T8sLtG5I8OFU92wrgo4lW0I3aHwqVtK52oFRHvfCuMTvI85xmx7wvPbRHYKxggE9k6qSRpqIrvzXiF3oR4lB8zVjfx4xV24oEhRKCFMhRDHtad/gKbg8JZZod0QR60I2vLsIf3FetXR43VkD8nu8YH9e39aNZwlxtxnwZD+NW+I2XZVMyXFuGQMqq0jQmTFk6aUTYAQXGDKAuXtTnHHQ9q1b1zRun46qJZWpszEeyfvJ9akpsrEASUf79oe7UVuLWy7RwiOAudrKsWzsGzNB3A79TUTaVlDaAfLoyBpKbwrAeujiY7h475UUy6YDEfzF8+DI3yFI+ExA32cSP+i5HmDWi2XsOxeYrmsKQJ7T2BPDQqi61Z4ro0LIUq4aZ/grjtEcwlwVSePR55i7xgpcVhO8NmQnwkV12wl8IWE9XbW0u8EIk5VMb4mJ5Ryr0/ZWwWxKXLd17ptOFTK7XjBDq7OousYIChcwH8Z3EVhdtCyMVeTCITaRgiZAzTkRVZp4y4bXjSw0qKddkWvZ+LfWl/NNr2T95vrVpbwGIMRh7vaMLKlZMEwM0cAfKptroxjm/iMv7T2x8mpshTM/8Amm17J+831rvzRa9k/eb61qk6E40/zK+LsfktHXoFijvu2R98/hU3Q1ZjvzTa9k+bfWu/NNr2T95vrW0Ho8v8cRb+431pw9Hd3+kp/Zn/ADU3RdWYo7Is+z8W+tIdj2PZ+LfWtqfR1d/pS/2Z/wA1Nb0dXf6Sv9mf81N0NWZlgpZWO9bSWl7kQAKI92/fSkitA/o7vcMSn3G+tAudAMQN1+0fcwpuiasoXUcz50JrY9pvM1c3OhOLG57R97D8Kr8b0axdsFj1ZCgkw3AeIpshqyIcIh1LGa6oVzZOKJmBrHEcq6raFM+nMbjCBAgCIy91ee9MMKEttetxp6y8N8ZgOGtabEuROug4HzrzX0g7aeEtqMocnPB35dB4c/dUkk15NcGAxt9nvNmMwxA8OFWvRvCtcUgqzIucL2lCi5Byl8x9UEzA595qmxfrg8xr7qNg8e1osF3HWJjXdNPgx8+Ta2ejVgWVSVF0KJuhWnNxOrbp7t1UqY1rZNu6O0pg/Xw767Ze1medIiOM13Sa4GthiO0sANx1O48xofPzibvyaa8D32ih41HuYxefyrO9caXrTWzBb3sYoqrxOJLUIvQWNQE3Z+FzklpyJqfwA8a9k9B2z0NnEuwBPWIAsaDskzH77q8o2L2lKbsxGvnXuPogw4XC34/nQPJB9T51nlm14NDta0p7LKCumkCK8u9IOHXCgFCQt7MFmSFIEss8yN08jXqu1Br76869LCfoLH/3H/sarJI1bR5Ls7Fth7uZDlYHQwDpy1+Y1qyx/SjEXnJzaADMuUOo75fMw86rNp2gHHeP9qk7N2mbSlclpxM9tc0c4MggUsyLa2o0wVtT32x56Vz7WcEkKnI5ZA+dF/PNqe1hbZOolWdNDvGlSk2rhjE4U6bovPyjippRLK+1tYDXqbRMzMfGrhel1wiDbESDK3L1smAQJa2wJEE6TFPsLgWBnCXNTP8A7gj49XIqcXwC/wAic5gCR+UnkRp+j091KKQl6XnjYtGPbuYpx8btX+D6b4RLQLYW2X9kJbKSP17gJ+BNVL7Z2fbiNm5oEdrFXjp7hULa3SS1ds9VZwOHsAk9sTccDkrN6sniNahUSts9MMTiiLVs9SjQotWpWZMAMw3jXcIGu6vUtl4QWrSWx9hVXyGprx/oBZFzHWw25Qzx3qNPiZ91ezIa5yNoHiDN60OS3G8si/4zU8sgXMzdkAkkRoBv58qqy03/AAtCP6zGf+0U+4iwRlBHI6jyOlZKEwe1rV4sttbysh16wKJB3ERu99TM1Vi3suiqqjkAAPIUjYpqraCRZlqQvVQ2KbnQ2xJqAuS9Ma5VI2JNCbEmgLt7tAe9VK+Jao74pqAt71+qHpDiIsXO9CPMR+NNu4pudVG1L5bIh3PcUHwHa/w1UZLBU0rqaGNdSyn/2Q=="/>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4" name="AutoShape 4" descr="data:image/jpeg;base64,/9j/4AAQSkZJRgABAQAAAQABAAD/2wCEAAkGBxQTEhUUEhQUFhUUFBQWFhQYGBQVFxgXFxcXFhcVFRcYHCggGBolHBUXITEiJSkrLi4uFx8zODMsNygtLiwBCgoKDg0OFxAQGywkHSQsLCwsLCwsLCwsLCwsLCwsLCwsLCwsLCwsLCwsLCwsLCwsLCwsLCwsLCwsLCwsLCwsN//AABEIAK0BIwMBIgACEQEDEQH/xAAcAAABBQEBAQAAAAAAAAAAAAADAQIEBQYABwj/xABLEAACAQIDBAYHAwYMBQUAAAABAhEAAwQSIQUxQVEGEyJhcZEHMlKBobHRQpLBFBUjYnLwM0NEU1SCk6LC0tPhFheDsvEkNGNz4v/EABkBAQEBAQEBAAAAAAAAAAAAAAABAgMEBf/EACgRAAICAgEEAgEEAwAAAAAAAAABAhEDEjEEEyFRQWGRFCIyUjNxgf/aAAwDAQACEQMRAD8A3GWuy0SK7LXvPMCy12Wi5a7LQoHLXZaNlrstABy0uWi5a7LQAstdlouWuy1ACy12WiRXZapAeWky0XLSZaAHlpCKLlrstACy0mWjZaTLQAitNy0YrSZaoBZaTLRstJloQFFdlomWuy0AHLXZaLlpMtUAstcVokV2WrYBZaTLRYpIpYBFaQrRStdloAMUhWjZablqgEVpMtGy0mWgA5a6ixS0sFtlrstEy0uWuGxqgUV0UTLXRSwDiuy0TLXZaWAeWuy0XLSZaWAeWuy0TLXZatgFlpctEikilgZlpCtEiuilkB5a7LRMtdFLAIrSZaLFdFLALLSZaNFJFWwBy0mWjZaTLSwBy12WjRSFatgCVpMtGy0mWlgDlrstFikK0sAYrstFikK1SAstJFFy0kUsAopCKKRSFatgFlpCKLFIRSwCiuomWuq2gYi/6Q8QyAJatK+oZiSRw1QcDv3zwo1v0iX+z/6dGhWDQ+WXzdlgdYXLMiJmvOeuAMZtPrReu/WH1r4/emejVHpjekaCwOFfScpzLBGmWTz9aY7qd/zOw+cA2b4WDLQkg6QMs6jfrPCvNevPB/35Vxutxynk3H4VpZ5fI1R7Ds7pvg7qg9b1ZJIyuMpBABM8Bv39xq9wOMt3kD2nV1O4qQfGeR7q+fnuzqQB3gfOi2MW6k5LjLzykieUwda33/omp9CRXRXgVva+IXRbzwTJGZh76kf8SYqIN5472b51e/8AQ1PbRjLZuG1nXrAMxSe1HOKjYnbVi3c6t7qq/I/ia8Vt7VvZ+tDduScwIBk7zJ3UK7tdyxLk5iZLaEk85rLzSrwianrd3pph1kHNIIGmUyNZI13D8dKsLPSDCsgfr7YBjewBBJAAIOsya8UXEBtZGvMDw0505bBuK2SYGhIiJjcJidOVZjnmXVHuGI2paS31pcZJjMDImYO7lFUp6cYSSMzSBPq79eGvzrzPZuLYYV7DOSc5ZFAYmMpnfoN26qrDbKxF4lrSOwM6wYnxqvNkb8cGUke3YPpPhbmQLdGa4cqprmnkRwq4y14l0fwuIw2LszbTrUDPlc5QwKsCcwnhOvdXoGzem3Woz9SBlBBUXDmLgAwAUAymd812hkdfuGpq7rhRLEAcyQB8aS24YSpBB3EGQffWF6S7cXEJaXIoTMHuK1wh5CnsdjvOpzDdpUXodtVUulUS+6hTFtSrrbLMc0S3qwAZJmZFXuvb6Gng9GikiqHHdJHQNkwmJchZEC3BOoj1z3H3+NZG10o2qpAbDlpMjNbIldAQSvqgb+eprTy0TVnpkUkVjbPTl1Sb+GZW4qM/DkCvHTWeNSx02t5QTZugneuhjxNHnhHlko00V0VR2OluHaJ6xZ522ge8A1Nt7dw7CReT3mD5HWqs0HwxqTopIqKNr2D/ABtv7wp64+0d1xPvL9avcXsahopIpFvKdzKfAg06tKRKGxSRRIqHtXFdVae4BOUTH17qOdKxQeKSKxWyOnUi6L4UMgzpBC5gWChDwBlhrrv7qteim37uJLi5aChQCHWcpk+qQePvrMc8XX2KL/LSEU80ldNhQOKQiiGm1diUNiup0V1Tcup4ILY4kfd/GkFoc/7v41GG0k5MfIfWmXNppvCt72n5KK+foegmMixv/uxTxYWN54R7qr/zrp6gPiT+BFKNovuCD4mmgLF7Yn1jThhV4k+W6q0Yq6dygQeQ3+VEW7emJAnwilL2CcuDt+0/f2V+utSBhbemt0xwAAHnOlVfV3pEudeU/vwp/wCQtpLsZ8frS4+yk/FW1Z5C5FnRZ1A/a/2pmGuW0EPlYDcM4U/GdO4CoRwVsZsx3DSWnzpbC2JUdktyHaJPhWnltUZpFwm2rCx+hsnX7bXHPvIMGjHpV2citkTWUtdYq675AMEkc6rsJsfE3TFnB3jv1ZerHj2oq6wnQDHP65sWgebF28l03d9Z8eikVukZK5SrssRBUAEd8791LgNpuZW1adVGpyQNT+qu81pML6NrenXYm6/MW1W2PM5jUDpHYXZ1y2MLYvFWUszDrLpzAx2jMbo03URfJBZLh7Zs3p3lzbJYcJkQd3fR02Jirrsq5YUwXJXKRvBElm+FAv8AT52gXLdwiCIyMmh0M5XE++a0fRvbNoqys4XUZQxiZHAmuWabivCOmON8nYDoTbGt+41z9RZRPefWPuy1oUu2sNby20CrIARAAWYmOJEnvJ99ODVUbWH6RNREhiGXMGjgRyryLqHa2fg9HZtOuSXh+k+dVZLNwowYh81kCFJBkl+4+VTNn7cS8Dl0IAMSraNMMpQkEaEb+BpmGx+GA1sCe61Zjd3rz+dRb99HuJkCLwKraW3PHMSvGZ9xrtPqcdPV+TnDBO/3LwW98W7gi7bVhziD5jUVjekF/C2WAS5dMiQFC3FHdMgitYW386812x0WxNxy3VzDGIdT75JBrOOUJ/5CTw+iy2aDfDGwC2QwwIhu4hSZI7xSuzqQGUg/GfCofQrZGKwmNF5sPc6s23VmU2ySWAI0DTEgV6jbxdu6O2ndDrr8dR8a3LpU/MWeVwR5yjcdABvEMN/w57+dcHXu8dPKvQL+w8O/2Yn2T+B8eVVmJ6Hqf4O5BHBh84rhLp5omjMqH7hv0OnnpTxfjXMV7wxH41b3+itwfZDd4M/A1VYnZZUwysviIFcqmvaJTFXabcL1zT9c/WlfadwyDfYgiCrZXUjllYERUC5s4nc3wg0w4fKOPvq9yS4bIWuy8Kt0hLj2hb1Jm3YnVi8KSumuvurW4O/h7CkB1iSx9QEk72hQNa8+VO47uOnwpjOd3GO/yrz5e9OXjI1/o6wmo/FnpbbbsATK6ac9eVRrfSaycwBWV4QJ00NedWyeJ/fdTw0H1efPSd8Gub6eUv5ZJP8A6a730j0QdIkkjMugB5c9+kcDTsR0gtqPWExMab/wrzh7oGp79+tcyMylwpKggZoMAngSfGuf6G3/ACf5Nd9+j0A9Kbftx3GQflXV5qVP7murf6GH9n+R3n6M2NmqDoPMmnYTAgL2lE8ZipWD2LtK76mGuAHi69WPHtxV3hfRtj7g/S3LVob9CXPvygD4196p/LOZnLmGEDcIM+XCnXrttOPfw+GtbPDejDDr/DYu4/dbCgeYzR8KtsN0S2ba/k7XDzuMzDyLR8KjilyweWHaVvMcgJY8N5J3cKscHgMbejqsHcP6xUqPvPAr1jDX7drSzYs2x+qoB8xHyoj7TuHj5afKsPJjRNkef2Oge0X9drNheRcsfJQR8atcL6NU/j8ZcfdpbUL8TmrSnEMd5ppuHmfOs9+K4RNkRML0L2db16g3DzuuzT4iYq6wSWrIizbs2h+oqL8qr5rqj6n6G5bNixxb8aYcUvP51WEUNkPjWH1MlwiObLf8rXv8qX8uUcT8PrVHXCuT6yZnuMvPzkvM/D61Fv4pSZBPfVdXVyydTOao3DM4uyx/KhEAePM1WbUwy3SCSwgRpHjRQaR68Us0qo+jjnbTK381J7T/AA+lOTZScHuL3qQD5xU2nJWI5p2enI6ixcFhxb16283c7Zh8qsbWKt7nmOYGv+4qvmmTXphmm3bPnZs2qpFt+cE76445Dv8APT61U0ler9Zk+jx9xluMYvAn4fWjJtEcSfA6jyNUUU9bJ8K2usyP4HcZo7W1E4yPM/AzUhcehHrKe49n4HT41mltRuNcSa6rqJPlGt2X97D4d/WVNePq/EaGoV/otZbVZU7xuYVXrc5GjJeP/jQ/CsvJF8xG6+URr/RBs2ZSre8qarMX0fuLvQga+qD7tRWkt41hudvfrR12lc7m8v8AY1hrG/aLcWYP83hTG7x376YcKxYgQBI17v3FegPjkbS5bVvEa+RFBfBYZ9MhU91Y7SfEvyKXwzA4nCw2sHw1+FFbC3BYLSOqDgOskMWjTSNRu3nhurZYjosh1RyPECq/GdHMR1bWwVZWYMYMGRpx4VuGOceUXVmI69e/40lXd3oxdkxbuDwE/hXVjX6YpmufaDn7UeAA+O/41HuMTqdfGSfjWX6O9Ig0W7p13K549zd/fWnr6xo4nnSgU0NTgKA42xyppscjRBTprm8cXyiUiP1JppXnUvNyrq5Ppl8GdERJrqklQeH4U02O+uT6eS4JqwNdNPNk0Mjurk4SXKM0xSJ305MHImYHfRrFgRmfd86S/enThyrm4pkIl2fdQ5qSTTGtg1zeL0SgStTzSG0aRTXmyw+T0YMlPVjaetMNOY15oK2fR6iaUUxHNJNKLZNES2K98Mbqj48m5OwaiaMlnnTxTga6LGkSg9pFbT1W58D48qHcQqYIimVJtXpGVwSOB3kVtL0aI1JNTr2ynUZo7B3NI+IGooa4XmfKuscU38F1bIhWm5TwqwFhRw/GiAxXaPTP5ZdCtCniKPbtc2qSVBoT2a7R6eC5NKKJFqBwnx7Q8jUlLqcAUnihj+6dKqpIpwv866KEVwjRcqx4XFbuYZG8x2fhTjeYesjAcx218xr8KqFvd9Ft4kruJHhV1QssRjl9oe/T4GuqKNoNxynvKrNLU1LZ4LhsVWz2B0igBLpleDcV8eY+VebhyKnYPHRWjJ7Op0kEQdx3z4U8GsHsLpAbehlk9niO9fpWywmLS4ua2cw+XcRwPcaFJWaupAKqtqbfsWJDvLewvab3xu98VAW01wNYXFekAAxbte9m/BfrUJvSBf4La8m+tLLR6SDT7altwJ8AT8qw2zfSYVP6TC2n7wzA/wB7MPhWpwnpQsPoLTqfZlfhVTRKLq3s66fsH3wPnR7eyH45R7/oKql9IFk71ur/AFVP+Kjjpphj9tx3FSP9qtIlli2xhxKjwFCOx09s+QqsvdNMMN3Wn9lM341Ffp7hh/F4s+FpfxesvFjfKJRe/mu3zc+X0oibNtd/vb6Vmv8AmJhh/J8Yf6lofO5Sr6RsP/RMZ5Wf9Wnax+hRp/yC1y/vN9a44Gz7I8z9aza+kmwP5Jivu2f9Snf8ybH9FxX3LP8AqVe3j9IGiOAtewvmfrTBs6ydy+Rb61Qj0j4bjh8V/Z2j/jrv+YeE42MUP+kv4PUWHF/VfgrbfJets213j3/WmHZCcGb+6fwqkb0h4D7SXx42WHyNMHpC2ZPr3B/07n0NHix+iUi8OxuT+Y/3pBsc+0D8Kqk6c7PO7FMPG3eH+CjL0wwR3Y2z/WzL8xWexj9CkWS7OI+zPvBpRZI+yfKodvpRhj6uKwzeF1B8yKlWtu2juuWz4Oh/GtrHFcFEIpI5VMXaCNyPkaUi2eEeB+tNC2QYphmpxws+qfP61GvWiN49/CpTQAzXdZTGIplEAsg0xrdMYUmaN9UA3tkU0XCKLdxCqpZmAA3k1iekXSPMCF0Tl9p/HkO79wBornSS0CR2jHECQfDWury27tRyTrXUBVtilf1hlPduoZEVHNcj0IWmExUVaJjHTt2XZXOnZO/uI4jxrPIpNX2MP5IgQf8AuGEuf5kEaW1/+Qg9o/ZmBrNRlSD4rb19FKvfuMxkMuYgDuOXd4b/AA3Vn2uM5/cCn4exPabdvjn403PoTxJokVv0I2RfW7R7tBQzjUG5V+dRMQdKHbss05VJjfAJjxjdVoyTGxq8vh/vT7e0AN8+/wDeRVeFrS2MDhrSr1hzOyBxIYBlIn9EN26R2yJI3a0pFsmbO2kGXK5Yr7S63E/WH84vMHUUuNxt2wRmZHRhKXB6rjmCOPcdQQQdQaosEELAWWYPqQrCC7T2VQpPaj2oFWd69CMl1SFMG5bIylGOi3rYO4HQHhu7onBeQj7cJ3QOe6hfnhufxH1rOX7OViszyI4g7iKFWjJqRthu7zH1pw2yf3IrNYZ4YbvOB7yNaZciTER4z5UBqxtg8v386eNsnlQvR/sW1irl0XVzBEUqMzLqTG9a27ej/C8Lcag/wt3UcRW1jbVgyK7Z7jT1213H41q36D4Nf4tvDPeJ+DQfdQB0NwkmEeR/8l0Hy31e2xRR29sr/wCaJcxVtvWtg9+hoHTjY9rC2bb2QwLXMpzM7CMpMQ3urNYTH6SCO9SdPdWJKnQNSLdlvsJ71Wu/IbJk9XbgRJAGk7pjdVFexQa20EGRG/wqeuIfCYOz1fVziGa9eVxafNbBa1ZttbeSyELdbd9sajSgJR2bhz9lfvEfI0NtjYc939c/WoeIs4DqGZWbrjatkLDgC6SxcARliSBG4KAQSTVPs+4iXUa4mdFaWTTtRw1ERMb6A0X5nsj1bjr4OPpREwjL6mKvL/1D+BFRTt3C6RgbQ1kg9WwglCRJSY0YcIzeS/n3CSf/AEFuCTGqaSZ0hNdw38yBAilAsbWMxaepj7o8Tm+ZNSrXSbaKfyu2/wC2lv8ABZrOWtr4cXGY4S2VZUXKQnYjOWKwokyUEmSQhnfoLaG0cO9nq7WGW20p+k7JMLMics6yOOsSeVKBrP8AjLHfaXCP4Sp+DCi2unOImGwqMf1Lg4akxrWV2RZwPUg4gxcl5ym9mChljQDKWy5yvCQuaZgFTaa4fED83raMtbYO6y0rqba3L0FEIAzbtSwmKmoNWnpBH2sLdH7JDD5Ub/jy2wOSzcz8mhR7zr8qx93ALaxl5Lf8GVFy1Gv6K6FuWxPGFYCeamn4q0YkE6TpSgT9q7dd9bhn2UGijwH476zWJxJYyaFevEnWo7XKgCFqShHEjlXUAX8i76PgdlvcdUtoXdjooBOg3nTcO/drU/BYVrjKlsFnc5VUcSdwr17Y/RlcDaldbrqBcc8I+yvJZ84rM5ao6QhszzLBbMfCF719ADZAFtCQwa889WDBIIWGc/sRxqhxOFuE9a6sUYk9Y0wzTqc3EkzW2XZdzE7QFi6rCzna8zc0yrmGbxAUcprum99S3VghFgBVEAALAhQTu3Cs7W0bcKTMa1slQfazARruj6ioxwx6snTSfgavMPacLltl45ZFYaxr8BSLsu5ABU8ZgZZmN/kK6nAqRhrKYdHuo7PdDQZKqurKMpGhIKyQRx0OlWG2sR1I6q0WQWxAUHRiDlZnAG9gSdZ3CIrn2BOpSY3ST46a95omLwruZuEsYgSZ05CaMGWwiS6iDqQNInUgaTpMHjU1nK3nJuC1LEHsKWEbpRBA92k1OfZi+zvoWLwKtHZCx7Iid28e6gB4bFOrhvyqypUhgerZtQd4BtQdQP8AxWtx3S/HXL2dnbS0HdTasoGVAASuhOo8PdWOt4C2CCxfQzHZIPce6r3E9Ey2HGLzLbR9RbVYJVZEjWFmO/nUbS5NRTfBJudJdoi51Vm8zuSAsW7UsrLKkQvJg3dU9OkWOVimNPV5s2W4RYkHSApjcoDGO1MgaaVa9C9lBbQxTAhnt9WgMzkmcw8YAHcO+qvpxh3dLbrGW0+Y6sGBJAVtNY+tc1PzR1eP9uxn8X0px9u61pr+qsV/g7MHkR2OIg++hYnpnjQxy3zHCbdiY7xk0qBtFmu3TdJUExp2zGVQog750mo97Du5liCeJ7UnWZM11OB6L6M+kuKvXLwuXZhFjsWxEseS16Kcfc0h4/qqd3urxnoRjPyRrjOCc6oBHcSTPuNa1ellk/YuAydyr7pk11jKKRTbnHXSf4TTWTlUGe7SodzHNu60k/soD55KzI6XW/ZuR4f/AKikbpRbP2bn3R9avcXopG9IfSTE2rVvq7rAm4QSUtH7Mx6kTWLwfTLHM0dfw/m7P+Srfppi2xdtFtrqrljOmmWONVexNk9WCbnrHhqYFc5O34ISMXtjGXMPe624Wt5fVK2hJkEeqgPxqRtrD4Q4q1ZvXL1vqkwtq45CG0LaYdJjKC6knjBALE8KbtiPya4BvI/ERS9Jdn3b+IS7kizd/JAtwLaUnrrNk6FipuEFuJgcwKiIUu3cNh7fV/k9zrJSXMyJ011UZZObsnUBQeNVear3beyhhDba1ezlmuj1VBATKAcpJ9ogyBBU0mztu5Q3W5nJ9XKLSxx9nmKoA4fo1jHGZMLfIMwercDTvIFVl62UYo4KspIZWEEEbwQdQasR0hxWXL19yOWnjppIqTa6RuLJXfdLz1jW8OwjTTtISdx86Aosw51Pw2xsRcMW8PefQN2bbnQ6gyBEa0b/AIixHtW/7DC/6VS36UXCgh7q3AsZk6lEJzSSyKgnshQP3kAeG2E1q6ox1u5ZtsjkFyLOYqshUZgQWkjsmN4kgVIxuAwK25F5s828wR7d4wVQtkWFzCTc1YrBQadoVGwBu424bd685CpcuZoVoKryJGh0Gk+G8iZj+iWVP0N5b9wuiqlvI2YNaF05SrmWEnTiADvMUBOdUY4V7ZfIcEyKXCqx6nEXLYzBSRMQNDwFVl7FTIz6/sPv+7VrdzKcLbuoLbrhbjNbydXlL4q4QpSBl0XURVLirL5mhWIkxv3T3CowV+JtCZB/7h8xUO8hq2a2v2hcU/sFh8xVfdXXdx9kj8agIYU11SLyEMQP3nWuoDZ+jmX2jYHJmY+ARjPnFe17SaRAIrzD0VbBuW2/K7iOq9WQrFSAcxGoka6Df31r9q7VHCvNll5o9eJVGyHisYtnN1YEv6zcSeE9wry3bmML40axlgDyzGPHdWn21tgJJJ14Dv5V57fNwt1rK3bJYNBAOsaHkCI91axR+TGad+D0bDtDAAiGUkiWaCMsGW55iPcakMKzmwtrq3rFs7aZmJJMcNeGtXZvV3OAx0lssToDHMknhx3fGnXcOpuBBAUqgmOJUSR4MSD4Gg3L0GRyg945Go9zGQDA1IgHlO8jv76ArrlR7lFuGo15430AJcMzvlESQpGqxrz48a9ltbOtHD2VgNbW2kDeGAURPMV4ecRlOjR7hOnI17B0G2it3Z9sKdbU22G8iDKz4qQa4ZV4O/T8sLtG5I8OFU92wrgo4lW0I3aHwqVtK52oFRHvfCuMTvI85xmx7wvPbRHYKxggE9k6qSRpqIrvzXiF3oR4lB8zVjfx4xV24oEhRKCFMhRDHtad/gKbg8JZZod0QR60I2vLsIf3FetXR43VkD8nu8YH9e39aNZwlxtxnwZD+NW+I2XZVMyXFuGQMqq0jQmTFk6aUTYAQXGDKAuXtTnHHQ9q1b1zRun46qJZWpszEeyfvJ9akpsrEASUf79oe7UVuLWy7RwiOAudrKsWzsGzNB3A79TUTaVlDaAfLoyBpKbwrAeujiY7h475UUy6YDEfzF8+DI3yFI+ExA32cSP+i5HmDWi2XsOxeYrmsKQJ7T2BPDQqi61Z4ro0LIUq4aZ/grjtEcwlwVSePR55i7xgpcVhO8NmQnwkV12wl8IWE9XbW0u8EIk5VMb4mJ5Ryr0/ZWwWxKXLd17ptOFTK7XjBDq7OousYIChcwH8Z3EVhdtCyMVeTCITaRgiZAzTkRVZp4y4bXjSw0qKddkWvZ+LfWl/NNr2T95vrVpbwGIMRh7vaMLKlZMEwM0cAfKptroxjm/iMv7T2x8mpshTM/8Amm17J+831rvzRa9k/eb61qk6E40/zK+LsfktHXoFijvu2R98/hU3Q1ZjvzTa9k+bfWu/NNr2T95vrW0Ho8v8cRb+431pw9Hd3+kp/Zn/ADU3RdWYo7Is+z8W+tIdj2PZ+LfWtqfR1d/pS/2Z/wA1Nb0dXf6Sv9mf81N0NWZlgpZWO9bSWl7kQAKI92/fSkitA/o7vcMSn3G+tAudAMQN1+0fcwpuiasoXUcz50JrY9pvM1c3OhOLG57R97D8Kr8b0axdsFj1ZCgkw3AeIpshqyIcIh1LGa6oVzZOKJmBrHEcq6raFM+nMbjCBAgCIy91ee9MMKEttetxp6y8N8ZgOGtabEuROug4HzrzX0g7aeEtqMocnPB35dB4c/dUkk15NcGAxt9nvNmMwxA8OFWvRvCtcUgqzIucL2lCi5Byl8x9UEzA595qmxfrg8xr7qNg8e1osF3HWJjXdNPgx8+Ta2ejVgWVSVF0KJuhWnNxOrbp7t1UqY1rZNu6O0pg/Xw767Ze1medIiOM13Sa4GthiO0sANx1O48xofPzibvyaa8D32ih41HuYxefyrO9caXrTWzBb3sYoqrxOJLUIvQWNQE3Z+FzklpyJqfwA8a9k9B2z0NnEuwBPWIAsaDskzH77q8o2L2lKbsxGvnXuPogw4XC34/nQPJB9T51nlm14NDta0p7LKCumkCK8u9IOHXCgFCQt7MFmSFIEss8yN08jXqu1Br76869LCfoLH/3H/sarJI1bR5Ls7Fth7uZDlYHQwDpy1+Y1qyx/SjEXnJzaADMuUOo75fMw86rNp2gHHeP9qk7N2mbSlclpxM9tc0c4MggUsyLa2o0wVtT32x56Vz7WcEkKnI5ZA+dF/PNqe1hbZOolWdNDvGlSk2rhjE4U6bovPyjippRLK+1tYDXqbRMzMfGrhel1wiDbESDK3L1smAQJa2wJEE6TFPsLgWBnCXNTP8A7gj49XIqcXwC/wAic5gCR+UnkRp+j091KKQl6XnjYtGPbuYpx8btX+D6b4RLQLYW2X9kJbKSP17gJ+BNVL7Z2fbiNm5oEdrFXjp7hULa3SS1ds9VZwOHsAk9sTccDkrN6sniNahUSts9MMTiiLVs9SjQotWpWZMAMw3jXcIGu6vUtl4QWrSWx9hVXyGprx/oBZFzHWw25Qzx3qNPiZ91ezIa5yNoHiDN60OS3G8si/4zU8sgXMzdkAkkRoBv58qqy03/AAtCP6zGf+0U+4iwRlBHI6jyOlZKEwe1rV4sttbysh16wKJB3ERu99TM1Vi3suiqqjkAAPIUjYpqraCRZlqQvVQ2KbnQ2xJqAuS9Ma5VI2JNCbEmgLt7tAe9VK+Jao74pqAt71+qHpDiIsXO9CPMR+NNu4pudVG1L5bIh3PcUHwHa/w1UZLBU0rqaGNdSyn/2Q=="/>
          <p:cNvSpPr>
            <a:spLocks noChangeAspect="1" noChangeArrowheads="1"/>
          </p:cNvSpPr>
          <p:nvPr/>
        </p:nvSpPr>
        <p:spPr bwMode="auto">
          <a:xfrm>
            <a:off x="9075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 name="AutoShape 6" descr="data:image/jpeg;base64,/9j/4AAQSkZJRgABAQAAAQABAAD/2wCEAAkGBxQTEhUUEhQUFhUUFBQWFhQYGBQVFxgXFxcXFhcVFRcYHCggGBolHBUXITEiJSkrLi4uFx8zODMsNygtLiwBCgoKDg0OFxAQGywkHSQsLCwsLCwsLCwsLCwsLCwsLCwsLCwsLCwsLCwsLCwsLCwsLCwsLCwsLCwsLCwsLCwsN//AABEIAK0BIwMBIgACEQEDEQH/xAAcAAABBQEBAQAAAAAAAAAAAAADAQIEBQYABwj/xABLEAACAQIDBAYHAwYMBQUAAAABAhEAAwQSIQUxQVEGEyJhcZEHMlKBobHRQpLBFBUjYnLwM0NEU1SCk6LC0tPhFheDsvEkNGNz4v/EABkBAQEBAQEBAAAAAAAAAAAAAAABAgMEBf/EACgRAAICAgEEAgEEAwAAAAAAAAABAhEDEjEEEyFRQWGRFCIyUjNxgf/aAAwDAQACEQMRAD8A3GWuy0SK7LXvPMCy12Wi5a7LQoHLXZaNlrstABy0uWi5a7LQAstdlouWuy1ACy12WiRXZapAeWky0XLSZaAHlpCKLlrstACy0mWjZaTLQAitNy0YrSZaoBZaTLRstJloQFFdlomWuy0AHLXZaLlpMtUAstcVokV2WrYBZaTLRYpIpYBFaQrRStdloAMUhWjZablqgEVpMtGy0mWgA5a6ixS0sFtlrstEy0uWuGxqgUV0UTLXRSwDiuy0TLXZaWAeWuy0XLSZaWAeWuy0TLXZatgFlpctEikilgZlpCtEiuilkB5a7LRMtdFLAIrSZaLFdFLALLSZaNFJFWwBy0mWjZaTLSwBy12WjRSFatgCVpMtGy0mWlgDlrstFikK0sAYrstFikK1SAstJFFy0kUsAopCKKRSFatgFlpCKLFIRSwCiuomWuq2gYi/6Q8QyAJatK+oZiSRw1QcDv3zwo1v0iX+z/6dGhWDQ+WXzdlgdYXLMiJmvOeuAMZtPrReu/WH1r4/emejVHpjekaCwOFfScpzLBGmWTz9aY7qd/zOw+cA2b4WDLQkg6QMs6jfrPCvNevPB/35Vxutxynk3H4VpZ5fI1R7Ds7pvg7qg9b1ZJIyuMpBABM8Bv39xq9wOMt3kD2nV1O4qQfGeR7q+fnuzqQB3gfOi2MW6k5LjLzykieUwda33/omp9CRXRXgVva+IXRbzwTJGZh76kf8SYqIN5472b51e/8AQ1PbRjLZuG1nXrAMxSe1HOKjYnbVi3c6t7qq/I/ia8Vt7VvZ+tDduScwIBk7zJ3UK7tdyxLk5iZLaEk85rLzSrwianrd3pph1kHNIIGmUyNZI13D8dKsLPSDCsgfr7YBjewBBJAAIOsya8UXEBtZGvMDw0505bBuK2SYGhIiJjcJidOVZjnmXVHuGI2paS31pcZJjMDImYO7lFUp6cYSSMzSBPq79eGvzrzPZuLYYV7DOSc5ZFAYmMpnfoN26qrDbKxF4lrSOwM6wYnxqvNkb8cGUke3YPpPhbmQLdGa4cqprmnkRwq4y14l0fwuIw2LszbTrUDPlc5QwKsCcwnhOvdXoGzem3Woz9SBlBBUXDmLgAwAUAymd812hkdfuGpq7rhRLEAcyQB8aS24YSpBB3EGQffWF6S7cXEJaXIoTMHuK1wh5CnsdjvOpzDdpUXodtVUulUS+6hTFtSrrbLMc0S3qwAZJmZFXuvb6Gng9GikiqHHdJHQNkwmJchZEC3BOoj1z3H3+NZG10o2qpAbDlpMjNbIldAQSvqgb+eprTy0TVnpkUkVjbPTl1Sb+GZW4qM/DkCvHTWeNSx02t5QTZugneuhjxNHnhHlko00V0VR2OluHaJ6xZ522ge8A1Nt7dw7CReT3mD5HWqs0HwxqTopIqKNr2D/ABtv7wp64+0d1xPvL9avcXsahopIpFvKdzKfAg06tKRKGxSRRIqHtXFdVae4BOUTH17qOdKxQeKSKxWyOnUi6L4UMgzpBC5gWChDwBlhrrv7qteim37uJLi5aChQCHWcpk+qQePvrMc8XX2KL/LSEU80ldNhQOKQiiGm1diUNiup0V1Tcup4ILY4kfd/GkFoc/7v41GG0k5MfIfWmXNppvCt72n5KK+foegmMixv/uxTxYWN54R7qr/zrp6gPiT+BFKNovuCD4mmgLF7Yn1jThhV4k+W6q0Yq6dygQeQ3+VEW7emJAnwilL2CcuDt+0/f2V+utSBhbemt0xwAAHnOlVfV3pEudeU/vwp/wCQtpLsZ8frS4+yk/FW1Z5C5FnRZ1A/a/2pmGuW0EPlYDcM4U/GdO4CoRwVsZsx3DSWnzpbC2JUdktyHaJPhWnltUZpFwm2rCx+hsnX7bXHPvIMGjHpV2citkTWUtdYq675AMEkc6rsJsfE3TFnB3jv1ZerHj2oq6wnQDHP65sWgebF28l03d9Z8eikVukZK5SrssRBUAEd8791LgNpuZW1adVGpyQNT+qu81pML6NrenXYm6/MW1W2PM5jUDpHYXZ1y2MLYvFWUszDrLpzAx2jMbo03URfJBZLh7Zs3p3lzbJYcJkQd3fR02Jirrsq5YUwXJXKRvBElm+FAv8AT52gXLdwiCIyMmh0M5XE++a0fRvbNoqys4XUZQxiZHAmuWabivCOmON8nYDoTbGt+41z9RZRPefWPuy1oUu2sNby20CrIARAAWYmOJEnvJ99ODVUbWH6RNREhiGXMGjgRyryLqHa2fg9HZtOuSXh+k+dVZLNwowYh81kCFJBkl+4+VTNn7cS8Dl0IAMSraNMMpQkEaEb+BpmGx+GA1sCe61Zjd3rz+dRb99HuJkCLwKraW3PHMSvGZ9xrtPqcdPV+TnDBO/3LwW98W7gi7bVhziD5jUVjekF/C2WAS5dMiQFC3FHdMgitYW386812x0WxNxy3VzDGIdT75JBrOOUJ/5CTw+iy2aDfDGwC2QwwIhu4hSZI7xSuzqQGUg/GfCofQrZGKwmNF5sPc6s23VmU2ySWAI0DTEgV6jbxdu6O2ndDrr8dR8a3LpU/MWeVwR5yjcdABvEMN/w57+dcHXu8dPKvQL+w8O/2Yn2T+B8eVVmJ6Hqf4O5BHBh84rhLp5omjMqH7hv0OnnpTxfjXMV7wxH41b3+itwfZDd4M/A1VYnZZUwysviIFcqmvaJTFXabcL1zT9c/WlfadwyDfYgiCrZXUjllYERUC5s4nc3wg0w4fKOPvq9yS4bIWuy8Kt0hLj2hb1Jm3YnVi8KSumuvurW4O/h7CkB1iSx9QEk72hQNa8+VO47uOnwpjOd3GO/yrz5e9OXjI1/o6wmo/FnpbbbsATK6ac9eVRrfSaycwBWV4QJ00NedWyeJ/fdTw0H1efPSd8Gub6eUv5ZJP8A6a730j0QdIkkjMugB5c9+kcDTsR0gtqPWExMab/wrzh7oGp79+tcyMylwpKggZoMAngSfGuf6G3/ACf5Nd9+j0A9Kbftx3GQflXV5qVP7murf6GH9n+R3n6M2NmqDoPMmnYTAgL2lE8ZipWD2LtK76mGuAHi69WPHtxV3hfRtj7g/S3LVob9CXPvygD4196p/LOZnLmGEDcIM+XCnXrttOPfw+GtbPDejDDr/DYu4/dbCgeYzR8KtsN0S2ba/k7XDzuMzDyLR8KjilyweWHaVvMcgJY8N5J3cKscHgMbejqsHcP6xUqPvPAr1jDX7drSzYs2x+qoB8xHyoj7TuHj5afKsPJjRNkef2Oge0X9drNheRcsfJQR8atcL6NU/j8ZcfdpbUL8TmrSnEMd5ppuHmfOs9+K4RNkRML0L2db16g3DzuuzT4iYq6wSWrIizbs2h+oqL8qr5rqj6n6G5bNixxb8aYcUvP51WEUNkPjWH1MlwiObLf8rXv8qX8uUcT8PrVHXCuT6yZnuMvPzkvM/D61Fv4pSZBPfVdXVyydTOao3DM4uyx/KhEAePM1WbUwy3SCSwgRpHjRQaR68Us0qo+jjnbTK381J7T/AA+lOTZScHuL3qQD5xU2nJWI5p2enI6ixcFhxb16283c7Zh8qsbWKt7nmOYGv+4qvmmTXphmm3bPnZs2qpFt+cE76445Dv8APT61U0ler9Zk+jx9xluMYvAn4fWjJtEcSfA6jyNUUU9bJ8K2usyP4HcZo7W1E4yPM/AzUhcehHrKe49n4HT41mltRuNcSa6rqJPlGt2X97D4d/WVNePq/EaGoV/otZbVZU7xuYVXrc5GjJeP/jQ/CsvJF8xG6+URr/RBs2ZSre8qarMX0fuLvQga+qD7tRWkt41hudvfrR12lc7m8v8AY1hrG/aLcWYP83hTG7x376YcKxYgQBI17v3FegPjkbS5bVvEa+RFBfBYZ9MhU91Y7SfEvyKXwzA4nCw2sHw1+FFbC3BYLSOqDgOskMWjTSNRu3nhurZYjosh1RyPECq/GdHMR1bWwVZWYMYMGRpx4VuGOceUXVmI69e/40lXd3oxdkxbuDwE/hXVjX6YpmufaDn7UeAA+O/41HuMTqdfGSfjWX6O9Ig0W7p13K549zd/fWnr6xo4nnSgU0NTgKA42xyppscjRBTprm8cXyiUiP1JppXnUvNyrq5Ppl8GdERJrqklQeH4U02O+uT6eS4JqwNdNPNk0Mjurk4SXKM0xSJ305MHImYHfRrFgRmfd86S/enThyrm4pkIl2fdQ5qSTTGtg1zeL0SgStTzSG0aRTXmyw+T0YMlPVjaetMNOY15oK2fR6iaUUxHNJNKLZNES2K98Mbqj48m5OwaiaMlnnTxTga6LGkSg9pFbT1W58D48qHcQqYIimVJtXpGVwSOB3kVtL0aI1JNTr2ynUZo7B3NI+IGooa4XmfKuscU38F1bIhWm5TwqwFhRw/GiAxXaPTP5ZdCtCniKPbtc2qSVBoT2a7R6eC5NKKJFqBwnx7Q8jUlLqcAUnihj+6dKqpIpwv866KEVwjRcqx4XFbuYZG8x2fhTjeYesjAcx218xr8KqFvd9Ft4kruJHhV1QssRjl9oe/T4GuqKNoNxynvKrNLU1LZ4LhsVWz2B0igBLpleDcV8eY+VebhyKnYPHRWjJ7Op0kEQdx3z4U8GsHsLpAbehlk9niO9fpWywmLS4ua2cw+XcRwPcaFJWaupAKqtqbfsWJDvLewvab3xu98VAW01wNYXFekAAxbte9m/BfrUJvSBf4La8m+tLLR6SDT7altwJ8AT8qw2zfSYVP6TC2n7wzA/wB7MPhWpwnpQsPoLTqfZlfhVTRKLq3s66fsH3wPnR7eyH45R7/oKql9IFk71ur/AFVP+Kjjpphj9tx3FSP9qtIlli2xhxKjwFCOx09s+QqsvdNMMN3Wn9lM341Ffp7hh/F4s+FpfxesvFjfKJRe/mu3zc+X0oibNtd/vb6Vmv8AmJhh/J8Yf6lofO5Sr6RsP/RMZ5Wf9Wnax+hRp/yC1y/vN9a44Gz7I8z9aza+kmwP5Jivu2f9Snf8ybH9FxX3LP8AqVe3j9IGiOAtewvmfrTBs6ydy+Rb61Qj0j4bjh8V/Z2j/jrv+YeE42MUP+kv4PUWHF/VfgrbfJets213j3/WmHZCcGb+6fwqkb0h4D7SXx42WHyNMHpC2ZPr3B/07n0NHix+iUi8OxuT+Y/3pBsc+0D8Kqk6c7PO7FMPG3eH+CjL0wwR3Y2z/WzL8xWexj9CkWS7OI+zPvBpRZI+yfKodvpRhj6uKwzeF1B8yKlWtu2juuWz4Oh/GtrHFcFEIpI5VMXaCNyPkaUi2eEeB+tNC2QYphmpxws+qfP61GvWiN49/CpTQAzXdZTGIplEAsg0xrdMYUmaN9UA3tkU0XCKLdxCqpZmAA3k1iekXSPMCF0Tl9p/HkO79wBornSS0CR2jHECQfDWury27tRyTrXUBVtilf1hlPduoZEVHNcj0IWmExUVaJjHTt2XZXOnZO/uI4jxrPIpNX2MP5IgQf8AuGEuf5kEaW1/+Qg9o/ZmBrNRlSD4rb19FKvfuMxkMuYgDuOXd4b/AA3Vn2uM5/cCn4exPabdvjn403PoTxJokVv0I2RfW7R7tBQzjUG5V+dRMQdKHbss05VJjfAJjxjdVoyTGxq8vh/vT7e0AN8+/wDeRVeFrS2MDhrSr1hzOyBxIYBlIn9EN26R2yJI3a0pFsmbO2kGXK5Yr7S63E/WH84vMHUUuNxt2wRmZHRhKXB6rjmCOPcdQQQdQaosEELAWWYPqQrCC7T2VQpPaj2oFWd69CMl1SFMG5bIylGOi3rYO4HQHhu7onBeQj7cJ3QOe6hfnhufxH1rOX7OViszyI4g7iKFWjJqRthu7zH1pw2yf3IrNYZ4YbvOB7yNaZciTER4z5UBqxtg8v386eNsnlQvR/sW1irl0XVzBEUqMzLqTG9a27ej/C8Lcag/wt3UcRW1jbVgyK7Z7jT1213H41q36D4Nf4tvDPeJ+DQfdQB0NwkmEeR/8l0Hy31e2xRR29sr/wCaJcxVtvWtg9+hoHTjY9rC2bb2QwLXMpzM7CMpMQ3urNYTH6SCO9SdPdWJKnQNSLdlvsJ71Wu/IbJk9XbgRJAGk7pjdVFexQa20EGRG/wqeuIfCYOz1fVziGa9eVxafNbBa1ZttbeSyELdbd9sajSgJR2bhz9lfvEfI0NtjYc939c/WoeIs4DqGZWbrjatkLDgC6SxcARliSBG4KAQSTVPs+4iXUa4mdFaWTTtRw1ERMb6A0X5nsj1bjr4OPpREwjL6mKvL/1D+BFRTt3C6RgbQ1kg9WwglCRJSY0YcIzeS/n3CSf/AEFuCTGqaSZ0hNdw38yBAilAsbWMxaepj7o8Tm+ZNSrXSbaKfyu2/wC2lv8ABZrOWtr4cXGY4S2VZUXKQnYjOWKwokyUEmSQhnfoLaG0cO9nq7WGW20p+k7JMLMics6yOOsSeVKBrP8AjLHfaXCP4Sp+DCi2unOImGwqMf1Lg4akxrWV2RZwPUg4gxcl5ym9mChljQDKWy5yvCQuaZgFTaa4fED83raMtbYO6y0rqba3L0FEIAzbtSwmKmoNWnpBH2sLdH7JDD5Ub/jy2wOSzcz8mhR7zr8qx93ALaxl5Lf8GVFy1Gv6K6FuWxPGFYCeamn4q0YkE6TpSgT9q7dd9bhn2UGijwH476zWJxJYyaFevEnWo7XKgCFqShHEjlXUAX8i76PgdlvcdUtoXdjooBOg3nTcO/drU/BYVrjKlsFnc5VUcSdwr17Y/RlcDaldbrqBcc8I+yvJZ84rM5ao6QhszzLBbMfCF719ADZAFtCQwa889WDBIIWGc/sRxqhxOFuE9a6sUYk9Y0wzTqc3EkzW2XZdzE7QFi6rCzna8zc0yrmGbxAUcprum99S3VghFgBVEAALAhQTu3Cs7W0bcKTMa1slQfazARruj6ioxwx6snTSfgavMPacLltl45ZFYaxr8BSLsu5ABU8ZgZZmN/kK6nAqRhrKYdHuo7PdDQZKqurKMpGhIKyQRx0OlWG2sR1I6q0WQWxAUHRiDlZnAG9gSdZ3CIrn2BOpSY3ST46a95omLwruZuEsYgSZ05CaMGWwiS6iDqQNInUgaTpMHjU1nK3nJuC1LEHsKWEbpRBA92k1OfZi+zvoWLwKtHZCx7Iid28e6gB4bFOrhvyqypUhgerZtQd4BtQdQP8AxWtx3S/HXL2dnbS0HdTasoGVAASuhOo8PdWOt4C2CCxfQzHZIPce6r3E9Ey2HGLzLbR9RbVYJVZEjWFmO/nUbS5NRTfBJudJdoi51Vm8zuSAsW7UsrLKkQvJg3dU9OkWOVimNPV5s2W4RYkHSApjcoDGO1MgaaVa9C9lBbQxTAhnt9WgMzkmcw8YAHcO+qvpxh3dLbrGW0+Y6sGBJAVtNY+tc1PzR1eP9uxn8X0px9u61pr+qsV/g7MHkR2OIg++hYnpnjQxy3zHCbdiY7xk0qBtFmu3TdJUExp2zGVQog750mo97Du5liCeJ7UnWZM11OB6L6M+kuKvXLwuXZhFjsWxEseS16Kcfc0h4/qqd3urxnoRjPyRrjOCc6oBHcSTPuNa1ellk/YuAydyr7pk11jKKRTbnHXSf4TTWTlUGe7SodzHNu60k/soD55KzI6XW/ZuR4f/AKikbpRbP2bn3R9avcXopG9IfSTE2rVvq7rAm4QSUtH7Mx6kTWLwfTLHM0dfw/m7P+Srfppi2xdtFtrqrljOmmWONVexNk9WCbnrHhqYFc5O34ISMXtjGXMPe624Wt5fVK2hJkEeqgPxqRtrD4Q4q1ZvXL1vqkwtq45CG0LaYdJjKC6knjBALE8KbtiPya4BvI/ERS9Jdn3b+IS7kizd/JAtwLaUnrrNk6FipuEFuJgcwKiIUu3cNh7fV/k9zrJSXMyJ011UZZObsnUBQeNVear3beyhhDba1ezlmuj1VBATKAcpJ9ogyBBU0mztu5Q3W5nJ9XKLSxx9nmKoA4fo1jHGZMLfIMwercDTvIFVl62UYo4KspIZWEEEbwQdQasR0hxWXL19yOWnjppIqTa6RuLJXfdLz1jW8OwjTTtISdx86Aosw51Pw2xsRcMW8PefQN2bbnQ6gyBEa0b/AIixHtW/7DC/6VS36UXCgh7q3AsZk6lEJzSSyKgnshQP3kAeG2E1q6ox1u5ZtsjkFyLOYqshUZgQWkjsmN4kgVIxuAwK25F5s828wR7d4wVQtkWFzCTc1YrBQadoVGwBu424bd685CpcuZoVoKryJGh0Gk+G8iZj+iWVP0N5b9wuiqlvI2YNaF05SrmWEnTiADvMUBOdUY4V7ZfIcEyKXCqx6nEXLYzBSRMQNDwFVl7FTIz6/sPv+7VrdzKcLbuoLbrhbjNbydXlL4q4QpSBl0XURVLirL5mhWIkxv3T3CowV+JtCZB/7h8xUO8hq2a2v2hcU/sFh8xVfdXXdx9kj8agIYU11SLyEMQP3nWuoDZ+jmX2jYHJmY+ARjPnFe17SaRAIrzD0VbBuW2/K7iOq9WQrFSAcxGoka6Df31r9q7VHCvNll5o9eJVGyHisYtnN1YEv6zcSeE9wry3bmML40axlgDyzGPHdWn21tgJJJ14Dv5V57fNwt1rK3bJYNBAOsaHkCI91axR+TGad+D0bDtDAAiGUkiWaCMsGW55iPcakMKzmwtrq3rFs7aZmJJMcNeGtXZvV3OAx0lssToDHMknhx3fGnXcOpuBBAUqgmOJUSR4MSD4Gg3L0GRyg945Go9zGQDA1IgHlO8jv76ArrlR7lFuGo15430AJcMzvlESQpGqxrz48a9ltbOtHD2VgNbW2kDeGAURPMV4ecRlOjR7hOnI17B0G2it3Z9sKdbU22G8iDKz4qQa4ZV4O/T8sLtG5I8OFU92wrgo4lW0I3aHwqVtK52oFRHvfCuMTvI85xmx7wvPbRHYKxggE9k6qSRpqIrvzXiF3oR4lB8zVjfx4xV24oEhRKCFMhRDHtad/gKbg8JZZod0QR60I2vLsIf3FetXR43VkD8nu8YH9e39aNZwlxtxnwZD+NW+I2XZVMyXFuGQMqq0jQmTFk6aUTYAQXGDKAuXtTnHHQ9q1b1zRun46qJZWpszEeyfvJ9akpsrEASUf79oe7UVuLWy7RwiOAudrKsWzsGzNB3A79TUTaVlDaAfLoyBpKbwrAeujiY7h475UUy6YDEfzF8+DI3yFI+ExA32cSP+i5HmDWi2XsOxeYrmsKQJ7T2BPDQqi61Z4ro0LIUq4aZ/grjtEcwlwVSePR55i7xgpcVhO8NmQnwkV12wl8IWE9XbW0u8EIk5VMb4mJ5Ryr0/ZWwWxKXLd17ptOFTK7XjBDq7OousYIChcwH8Z3EVhdtCyMVeTCITaRgiZAzTkRVZp4y4bXjSw0qKddkWvZ+LfWl/NNr2T95vrVpbwGIMRh7vaMLKlZMEwM0cAfKptroxjm/iMv7T2x8mpshTM/8Amm17J+831rvzRa9k/eb61qk6E40/zK+LsfktHXoFijvu2R98/hU3Q1ZjvzTa9k+bfWu/NNr2T95vrW0Ho8v8cRb+431pw9Hd3+kp/Zn/ADU3RdWYo7Is+z8W+tIdj2PZ+LfWtqfR1d/pS/2Z/wA1Nb0dXf6Sv9mf81N0NWZlgpZWO9bSWl7kQAKI92/fSkitA/o7vcMSn3G+tAudAMQN1+0fcwpuiasoXUcz50JrY9pvM1c3OhOLG57R97D8Kr8b0axdsFj1ZCgkw3AeIpshqyIcIh1LGa6oVzZOKJmBrHEcq6raFM+nMbjCBAgCIy91ee9MMKEttetxp6y8N8ZgOGtabEuROug4HzrzX0g7aeEtqMocnPB35dB4c/dUkk15NcGAxt9nvNmMwxA8OFWvRvCtcUgqzIucL2lCi5Byl8x9UEzA595qmxfrg8xr7qNg8e1osF3HWJjXdNPgx8+Ta2ejVgWVSVF0KJuhWnNxOrbp7t1UqY1rZNu6O0pg/Xw767Ze1medIiOM13Sa4GthiO0sANx1O48xofPzibvyaa8D32ih41HuYxefyrO9caXrTWzBb3sYoqrxOJLUIvQWNQE3Z+FzklpyJqfwA8a9k9B2z0NnEuwBPWIAsaDskzH77q8o2L2lKbsxGvnXuPogw4XC34/nQPJB9T51nlm14NDta0p7LKCumkCK8u9IOHXCgFCQt7MFmSFIEss8yN08jXqu1Br76869LCfoLH/3H/sarJI1bR5Ls7Fth7uZDlYHQwDpy1+Y1qyx/SjEXnJzaADMuUOo75fMw86rNp2gHHeP9qk7N2mbSlclpxM9tc0c4MggUsyLa2o0wVtT32x56Vz7WcEkKnI5ZA+dF/PNqe1hbZOolWdNDvGlSk2rhjE4U6bovPyjippRLK+1tYDXqbRMzMfGrhel1wiDbESDK3L1smAQJa2wJEE6TFPsLgWBnCXNTP8A7gj49XIqcXwC/wAic5gCR+UnkRp+j091KKQl6XnjYtGPbuYpx8btX+D6b4RLQLYW2X9kJbKSP17gJ+BNVL7Z2fbiNm5oEdrFXjp7hULa3SS1ds9VZwOHsAk9sTccDkrN6sniNahUSts9MMTiiLVs9SjQotWpWZMAMw3jXcIGu6vUtl4QWrSWx9hVXyGprx/oBZFzHWw25Qzx3qNPiZ91ezIa5yNoHiDN60OS3G8si/4zU8sgXMzdkAkkRoBv58qqy03/AAtCP6zGf+0U+4iwRlBHI6jyOlZKEwe1rV4sttbysh16wKJB3ERu99TM1Vi3suiqqjkAAPIUjYpqraCRZlqQvVQ2KbnQ2xJqAuS9Ma5VI2JNCbEmgLt7tAe9VK+Jao74pqAt71+qHpDiIsXO9CPMR+NNu4pudVG1L5bIh3PcUHwHa/w1UZLBU0rqaGNdSyn/2Q=="/>
          <p:cNvSpPr>
            <a:spLocks noChangeAspect="1" noChangeArrowheads="1"/>
          </p:cNvSpPr>
          <p:nvPr/>
        </p:nvSpPr>
        <p:spPr bwMode="auto">
          <a:xfrm>
            <a:off x="9228138"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6" name="Rectangle 5"/>
          <p:cNvSpPr/>
          <p:nvPr/>
        </p:nvSpPr>
        <p:spPr>
          <a:xfrm>
            <a:off x="35496" y="6336268"/>
            <a:ext cx="9032304" cy="369332"/>
          </a:xfrm>
          <a:prstGeom prst="rect">
            <a:avLst/>
          </a:prstGeom>
        </p:spPr>
        <p:txBody>
          <a:bodyPr wrap="square">
            <a:spAutoFit/>
          </a:bodyPr>
          <a:lstStyle/>
          <a:p>
            <a:r>
              <a:rPr lang="en-US" dirty="0" smtClean="0"/>
              <a:t>Rosenfeld et al. Adaptive </a:t>
            </a:r>
            <a:r>
              <a:rPr lang="en-US" dirty="0"/>
              <a:t>Advice in Automobile Climate Control Systems, AAMAS 2015 </a:t>
            </a:r>
            <a:endParaRPr lang="he-IL" dirty="0"/>
          </a:p>
        </p:txBody>
      </p:sp>
    </p:spTree>
    <p:extLst>
      <p:ext uri="{BB962C8B-B14F-4D97-AF65-F5344CB8AC3E}">
        <p14:creationId xmlns:p14="http://schemas.microsoft.com/office/powerpoint/2010/main" val="384161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descr="C:\SVN\GM\ClimateControl\EmptyPanel.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708"/>
          <a:stretch/>
        </p:blipFill>
        <p:spPr bwMode="auto">
          <a:xfrm>
            <a:off x="0" y="2438400"/>
            <a:ext cx="2857926" cy="171504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304800" y="274638"/>
            <a:ext cx="8610600" cy="1143000"/>
          </a:xfrm>
        </p:spPr>
        <p:txBody>
          <a:bodyPr>
            <a:normAutofit/>
          </a:bodyPr>
          <a:lstStyle/>
          <a:p>
            <a:endParaRPr lang="en-US" dirty="0"/>
          </a:p>
        </p:txBody>
      </p:sp>
      <p:pic>
        <p:nvPicPr>
          <p:cNvPr id="1034" name="Picture 10" descr="http://fortunedotcom.files.wordpress.com/2011/12/su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7311" y="4600117"/>
            <a:ext cx="1694764" cy="17272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p:cNvPicPr>
            <a:picLocks noChangeAspect="1" noChangeArrowheads="1"/>
          </p:cNvPicPr>
          <p:nvPr/>
        </p:nvPicPr>
        <p:blipFill>
          <a:blip r:embed="rId5" cstate="print"/>
          <a:srcRect/>
          <a:stretch>
            <a:fillRect/>
          </a:stretch>
        </p:blipFill>
        <p:spPr bwMode="auto">
          <a:xfrm>
            <a:off x="6858000" y="2323642"/>
            <a:ext cx="2133600" cy="2143125"/>
          </a:xfrm>
          <a:prstGeom prst="rect">
            <a:avLst/>
          </a:prstGeom>
          <a:noFill/>
          <a:ln w="9525">
            <a:noFill/>
            <a:miter lim="800000"/>
            <a:headEnd/>
            <a:tailEnd/>
          </a:ln>
        </p:spPr>
      </p:pic>
      <p:cxnSp>
        <p:nvCxnSpPr>
          <p:cNvPr id="15" name="Straight Arrow Connector 14"/>
          <p:cNvCxnSpPr/>
          <p:nvPr/>
        </p:nvCxnSpPr>
        <p:spPr>
          <a:xfrm flipH="1">
            <a:off x="2743200" y="3009444"/>
            <a:ext cx="4361632"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782674" y="1296632"/>
            <a:ext cx="1447800" cy="1447800"/>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324600" y="1498898"/>
            <a:ext cx="1194558" cy="461665"/>
          </a:xfrm>
          <a:prstGeom prst="rect">
            <a:avLst/>
          </a:prstGeom>
          <a:noFill/>
        </p:spPr>
        <p:txBody>
          <a:bodyPr wrap="none" rtlCol="1">
            <a:spAutoFit/>
          </a:bodyPr>
          <a:lstStyle/>
          <a:p>
            <a:r>
              <a:rPr lang="en-US" sz="2400" b="1" dirty="0" smtClean="0"/>
              <a:t>Advice</a:t>
            </a:r>
            <a:endParaRPr lang="he-IL" sz="2400" b="1" dirty="0"/>
          </a:p>
        </p:txBody>
      </p:sp>
      <p:sp>
        <p:nvSpPr>
          <p:cNvPr id="46" name="TextBox 45"/>
          <p:cNvSpPr txBox="1"/>
          <p:nvPr/>
        </p:nvSpPr>
        <p:spPr>
          <a:xfrm>
            <a:off x="3962400" y="2513599"/>
            <a:ext cx="1449435" cy="461665"/>
          </a:xfrm>
          <a:prstGeom prst="rect">
            <a:avLst/>
          </a:prstGeom>
          <a:noFill/>
        </p:spPr>
        <p:txBody>
          <a:bodyPr wrap="none" rtlCol="1">
            <a:spAutoFit/>
          </a:bodyPr>
          <a:lstStyle/>
          <a:p>
            <a:r>
              <a:rPr lang="en-US" sz="2400" b="1" dirty="0" smtClean="0"/>
              <a:t>Controls</a:t>
            </a:r>
            <a:endParaRPr lang="he-IL" sz="2400" b="1" dirty="0"/>
          </a:p>
        </p:txBody>
      </p:sp>
      <p:cxnSp>
        <p:nvCxnSpPr>
          <p:cNvPr id="48" name="Straight Arrow Connector 47"/>
          <p:cNvCxnSpPr/>
          <p:nvPr/>
        </p:nvCxnSpPr>
        <p:spPr>
          <a:xfrm>
            <a:off x="2667000" y="3834594"/>
            <a:ext cx="4254879" cy="12700"/>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3969409" y="3372929"/>
            <a:ext cx="1212191" cy="461665"/>
          </a:xfrm>
          <a:prstGeom prst="rect">
            <a:avLst/>
          </a:prstGeom>
          <a:noFill/>
        </p:spPr>
        <p:txBody>
          <a:bodyPr wrap="none" rtlCol="1">
            <a:spAutoFit/>
          </a:bodyPr>
          <a:lstStyle/>
          <a:p>
            <a:r>
              <a:rPr lang="en-US" sz="2400" b="1" dirty="0" smtClean="0"/>
              <a:t>Effects</a:t>
            </a:r>
            <a:endParaRPr lang="he-IL" sz="2400" b="1" dirty="0"/>
          </a:p>
        </p:txBody>
      </p:sp>
      <p:cxnSp>
        <p:nvCxnSpPr>
          <p:cNvPr id="24" name="Straight Arrow Connector 23"/>
          <p:cNvCxnSpPr/>
          <p:nvPr/>
        </p:nvCxnSpPr>
        <p:spPr>
          <a:xfrm flipV="1">
            <a:off x="5162550" y="4153443"/>
            <a:ext cx="1942282" cy="955964"/>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2057400" y="4222292"/>
            <a:ext cx="1457119" cy="850900"/>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276600" y="533400"/>
            <a:ext cx="2506074"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600" b="1" dirty="0" smtClean="0"/>
              <a:t>Agent</a:t>
            </a:r>
            <a:endParaRPr lang="he-IL" sz="3600" b="1" dirty="0"/>
          </a:p>
        </p:txBody>
      </p:sp>
      <p:sp>
        <p:nvSpPr>
          <p:cNvPr id="30" name="TextBox 29"/>
          <p:cNvSpPr txBox="1"/>
          <p:nvPr/>
        </p:nvSpPr>
        <p:spPr>
          <a:xfrm>
            <a:off x="5874409" y="4647742"/>
            <a:ext cx="1212191" cy="461665"/>
          </a:xfrm>
          <a:prstGeom prst="rect">
            <a:avLst/>
          </a:prstGeom>
          <a:noFill/>
        </p:spPr>
        <p:txBody>
          <a:bodyPr wrap="none" rtlCol="1">
            <a:spAutoFit/>
          </a:bodyPr>
          <a:lstStyle/>
          <a:p>
            <a:r>
              <a:rPr lang="en-US" sz="2400" b="1" dirty="0" smtClean="0"/>
              <a:t>Effects</a:t>
            </a:r>
            <a:endParaRPr lang="he-IL" sz="2400" b="1" dirty="0"/>
          </a:p>
        </p:txBody>
      </p:sp>
      <p:sp>
        <p:nvSpPr>
          <p:cNvPr id="31" name="TextBox 30"/>
          <p:cNvSpPr txBox="1"/>
          <p:nvPr/>
        </p:nvSpPr>
        <p:spPr>
          <a:xfrm>
            <a:off x="1905000" y="4647742"/>
            <a:ext cx="1212191" cy="461665"/>
          </a:xfrm>
          <a:prstGeom prst="rect">
            <a:avLst/>
          </a:prstGeom>
          <a:noFill/>
        </p:spPr>
        <p:txBody>
          <a:bodyPr wrap="none" rtlCol="1">
            <a:spAutoFit/>
          </a:bodyPr>
          <a:lstStyle/>
          <a:p>
            <a:r>
              <a:rPr lang="en-US" sz="2400" b="1" dirty="0" smtClean="0"/>
              <a:t>Effects</a:t>
            </a:r>
            <a:endParaRPr lang="he-IL" sz="2400" b="1" dirty="0"/>
          </a:p>
        </p:txBody>
      </p:sp>
      <p:sp>
        <p:nvSpPr>
          <p:cNvPr id="2" name="Content Placeholder 1"/>
          <p:cNvSpPr>
            <a:spLocks noGrp="1"/>
          </p:cNvSpPr>
          <p:nvPr>
            <p:ph idx="1"/>
          </p:nvPr>
        </p:nvSpPr>
        <p:spPr>
          <a:xfrm>
            <a:off x="0" y="5257800"/>
            <a:ext cx="8839200" cy="639762"/>
          </a:xfrm>
        </p:spPr>
        <p:txBody>
          <a:bodyPr/>
          <a:lstStyle/>
          <a:p>
            <a:pPr algn="l" rtl="0"/>
            <a:r>
              <a:rPr lang="en-US" dirty="0" smtClean="0"/>
              <a:t>Goal: minimize the accumulative energy consumption.</a:t>
            </a:r>
          </a:p>
        </p:txBody>
      </p:sp>
      <p:sp>
        <p:nvSpPr>
          <p:cNvPr id="20" name="Rectangle 19"/>
          <p:cNvSpPr/>
          <p:nvPr/>
        </p:nvSpPr>
        <p:spPr>
          <a:xfrm>
            <a:off x="35496" y="6336268"/>
            <a:ext cx="9032304" cy="369332"/>
          </a:xfrm>
          <a:prstGeom prst="rect">
            <a:avLst/>
          </a:prstGeom>
        </p:spPr>
        <p:txBody>
          <a:bodyPr wrap="square">
            <a:spAutoFit/>
          </a:bodyPr>
          <a:lstStyle/>
          <a:p>
            <a:r>
              <a:rPr lang="en-US" dirty="0" smtClean="0"/>
              <a:t>Rosenfeld et al. Adaptive </a:t>
            </a:r>
            <a:r>
              <a:rPr lang="en-US" dirty="0"/>
              <a:t>Advice in Automobile Climate Control Systems, AAMAS 2015 </a:t>
            </a:r>
            <a:endParaRPr lang="he-IL" dirty="0"/>
          </a:p>
        </p:txBody>
      </p:sp>
    </p:spTree>
    <p:extLst>
      <p:ext uri="{BB962C8B-B14F-4D97-AF65-F5344CB8AC3E}">
        <p14:creationId xmlns:p14="http://schemas.microsoft.com/office/powerpoint/2010/main" val="310249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1034"/>
                                        </p:tgtEl>
                                        <p:attrNameLst>
                                          <p:attrName>style.visibility</p:attrName>
                                        </p:attrNameLst>
                                      </p:cBhvr>
                                      <p:to>
                                        <p:strVal val="visible"/>
                                      </p:to>
                                    </p:set>
                                    <p:animEffect transition="in" filter="fade">
                                      <p:cBhvr>
                                        <p:cTn id="13" dur="500"/>
                                        <p:tgtEl>
                                          <p:spTgt spid="10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10"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fade">
                                      <p:cBhvr>
                                        <p:cTn id="3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2" grpId="0" animBg="1"/>
      <p:bldP spid="30" grpId="0"/>
      <p:bldP spid="31" grpId="0"/>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dirty="0" smtClean="0"/>
              <a:t>Adversarial prediction agents</a:t>
            </a:r>
            <a:endParaRPr lang="he-IL" dirty="0"/>
          </a:p>
        </p:txBody>
      </p:sp>
      <p:sp>
        <p:nvSpPr>
          <p:cNvPr id="3" name="Content Placeholder 2"/>
          <p:cNvSpPr>
            <a:spLocks noGrp="1"/>
          </p:cNvSpPr>
          <p:nvPr>
            <p:ph idx="1"/>
          </p:nvPr>
        </p:nvSpPr>
        <p:spPr/>
        <p:txBody>
          <a:bodyPr/>
          <a:lstStyle/>
          <a:p>
            <a:pPr algn="l" rtl="0"/>
            <a:r>
              <a:rPr lang="en-US" dirty="0" smtClean="0"/>
              <a:t>The agent’s success means worse outcomes for the person.</a:t>
            </a:r>
            <a:endParaRPr lang="en-US" dirty="0"/>
          </a:p>
          <a:p>
            <a:pPr algn="l" rtl="0"/>
            <a:endParaRPr lang="en-US" dirty="0" smtClean="0"/>
          </a:p>
          <a:p>
            <a:pPr algn="l" rtl="0"/>
            <a:r>
              <a:rPr lang="en-US" dirty="0" smtClean="0"/>
              <a:t>E.g., game playing.</a:t>
            </a:r>
            <a:endParaRPr lang="he-IL" dirty="0"/>
          </a:p>
        </p:txBody>
      </p:sp>
      <p:pic>
        <p:nvPicPr>
          <p:cNvPr id="4" name="Picture 3"/>
          <p:cNvPicPr>
            <a:picLocks noChangeAspect="1"/>
          </p:cNvPicPr>
          <p:nvPr/>
        </p:nvPicPr>
        <p:blipFill>
          <a:blip r:embed="rId2"/>
          <a:stretch>
            <a:fillRect/>
          </a:stretch>
        </p:blipFill>
        <p:spPr>
          <a:xfrm>
            <a:off x="3276600" y="4099034"/>
            <a:ext cx="3048000" cy="2286000"/>
          </a:xfrm>
          <a:prstGeom prst="rect">
            <a:avLst/>
          </a:prstGeom>
        </p:spPr>
      </p:pic>
    </p:spTree>
    <p:extLst>
      <p:ext uri="{BB962C8B-B14F-4D97-AF65-F5344CB8AC3E}">
        <p14:creationId xmlns:p14="http://schemas.microsoft.com/office/powerpoint/2010/main" val="104086037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Evaluation </a:t>
            </a:r>
            <a:endParaRPr lang="he-IL" dirty="0"/>
          </a:p>
        </p:txBody>
      </p:sp>
      <p:sp>
        <p:nvSpPr>
          <p:cNvPr id="3" name="Content Placeholder 2"/>
          <p:cNvSpPr>
            <a:spLocks noGrp="1"/>
          </p:cNvSpPr>
          <p:nvPr>
            <p:ph idx="1"/>
          </p:nvPr>
        </p:nvSpPr>
        <p:spPr/>
        <p:txBody>
          <a:bodyPr/>
          <a:lstStyle/>
          <a:p>
            <a:pPr algn="l" rtl="0"/>
            <a:r>
              <a:rPr lang="en-US" dirty="0" smtClean="0"/>
              <a:t>45 drivers - 15 per condition, 3 rounds.</a:t>
            </a:r>
          </a:p>
          <a:p>
            <a:pPr lvl="1"/>
            <a:endParaRPr lang="he-IL" dirty="0"/>
          </a:p>
        </p:txBody>
      </p:sp>
      <p:pic>
        <p:nvPicPr>
          <p:cNvPr id="6146" name="Picture 2" descr="C:\Users\user\Desktop\Bar-Ilan\Publications\GM\AAAI 2015 (WAIT-15 workshop) ACCEPTED\agen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0"/>
            <a:ext cx="6237439" cy="3733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60675" y="3781830"/>
            <a:ext cx="674211" cy="338554"/>
          </a:xfrm>
          <a:prstGeom prst="rect">
            <a:avLst/>
          </a:prstGeom>
          <a:noFill/>
        </p:spPr>
        <p:txBody>
          <a:bodyPr wrap="square" lIns="91440" tIns="45720" rIns="91440" bIns="45720">
            <a:spAutoFit/>
          </a:bodyPr>
          <a:lstStyle/>
          <a:p>
            <a:pPr algn="ctr"/>
            <a:r>
              <a:rPr lang="en-US" sz="1600" b="0" cap="none" spc="0" dirty="0" smtClean="0">
                <a:ln w="10160">
                  <a:solidFill>
                    <a:sysClr val="windowText" lastClr="000000"/>
                  </a:solidFill>
                  <a:prstDash val="solid"/>
                </a:ln>
                <a:solidFill>
                  <a:sysClr val="windowText" lastClr="000000"/>
                </a:solidFill>
                <a:effectLst>
                  <a:outerShdw blurRad="38100" dist="32000" dir="5400000" algn="tl">
                    <a:srgbClr val="000000">
                      <a:alpha val="30000"/>
                    </a:srgbClr>
                  </a:outerShdw>
                </a:effectLst>
              </a:rPr>
              <a:t>KWH</a:t>
            </a:r>
            <a:endParaRPr lang="en-US" sz="1600" b="0" cap="none" spc="0" dirty="0">
              <a:ln w="10160">
                <a:solidFill>
                  <a:sysClr val="windowText" lastClr="000000"/>
                </a:solidFill>
                <a:prstDash val="solid"/>
              </a:ln>
              <a:solidFill>
                <a:sysClr val="windowText" lastClr="000000"/>
              </a:solidFill>
              <a:effectLst>
                <a:outerShdw blurRad="38100" dist="32000" dir="5400000" algn="tl">
                  <a:srgbClr val="000000">
                    <a:alpha val="30000"/>
                  </a:srgbClr>
                </a:outerShdw>
              </a:effectLst>
            </a:endParaRPr>
          </a:p>
        </p:txBody>
      </p:sp>
      <p:sp>
        <p:nvSpPr>
          <p:cNvPr id="7" name="TextBox 6"/>
          <p:cNvSpPr txBox="1"/>
          <p:nvPr/>
        </p:nvSpPr>
        <p:spPr>
          <a:xfrm>
            <a:off x="2514600" y="5791200"/>
            <a:ext cx="6400800" cy="707886"/>
          </a:xfrm>
          <a:prstGeom prst="rect">
            <a:avLst/>
          </a:prstGeom>
          <a:noFill/>
        </p:spPr>
        <p:txBody>
          <a:bodyPr wrap="square" rtlCol="1">
            <a:spAutoFit/>
          </a:bodyPr>
          <a:lstStyle/>
          <a:p>
            <a:r>
              <a:rPr lang="en-US" sz="4000" b="1" dirty="0" smtClean="0">
                <a:solidFill>
                  <a:schemeClr val="accent3">
                    <a:lumMod val="50000"/>
                  </a:schemeClr>
                </a:solidFill>
              </a:rPr>
              <a:t>The lower the better.</a:t>
            </a:r>
            <a:endParaRPr lang="he-IL" sz="4000" b="1" dirty="0">
              <a:solidFill>
                <a:schemeClr val="accent3">
                  <a:lumMod val="50000"/>
                </a:schemeClr>
              </a:solidFill>
            </a:endParaRPr>
          </a:p>
        </p:txBody>
      </p:sp>
    </p:spTree>
    <p:extLst>
      <p:ext uri="{BB962C8B-B14F-4D97-AF65-F5344CB8AC3E}">
        <p14:creationId xmlns:p14="http://schemas.microsoft.com/office/powerpoint/2010/main" val="317697354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2" name="Rectangle 3"/>
          <p:cNvSpPr>
            <a:spLocks noGrp="1" noChangeArrowheads="1"/>
          </p:cNvSpPr>
          <p:nvPr>
            <p:ph type="title"/>
          </p:nvPr>
        </p:nvSpPr>
        <p:spPr>
          <a:xfrm>
            <a:off x="304800" y="457200"/>
            <a:ext cx="4724400" cy="762000"/>
          </a:xfrm>
        </p:spPr>
        <p:txBody>
          <a:bodyPr>
            <a:normAutofit/>
          </a:bodyPr>
          <a:lstStyle/>
          <a:p>
            <a:pPr algn="ctr" eaLnBrk="1" hangingPunct="1"/>
            <a:r>
              <a:rPr lang="en-US" sz="4500" b="1" dirty="0" smtClean="0">
                <a:solidFill>
                  <a:srgbClr val="0070C0"/>
                </a:solidFill>
              </a:rPr>
              <a:t>CT Game</a:t>
            </a:r>
          </a:p>
        </p:txBody>
      </p:sp>
      <p:sp>
        <p:nvSpPr>
          <p:cNvPr id="201730" name="Rectangle 1"/>
          <p:cNvSpPr>
            <a:spLocks noGrp="1" noChangeArrowheads="1"/>
          </p:cNvSpPr>
          <p:nvPr>
            <p:ph idx="1"/>
          </p:nvPr>
        </p:nvSpPr>
        <p:spPr>
          <a:xfrm>
            <a:off x="304800" y="1371600"/>
            <a:ext cx="4495800" cy="4648200"/>
          </a:xfrm>
        </p:spPr>
        <p:txBody>
          <a:bodyPr>
            <a:normAutofit/>
          </a:bodyPr>
          <a:lstStyle/>
          <a:p>
            <a:pPr marL="403593" algn="l" rtl="0" eaLnBrk="1" hangingPunct="1"/>
            <a:r>
              <a:rPr lang="en-US" sz="2800" dirty="0" smtClean="0"/>
              <a:t>100 point bonus for </a:t>
            </a:r>
            <a:br>
              <a:rPr lang="en-US" sz="2800" dirty="0" smtClean="0"/>
            </a:br>
            <a:r>
              <a:rPr lang="en-US" sz="2800" dirty="0" smtClean="0"/>
              <a:t>getting to goal</a:t>
            </a:r>
          </a:p>
          <a:p>
            <a:pPr marL="403593" algn="l" rtl="0" eaLnBrk="1" hangingPunct="1"/>
            <a:r>
              <a:rPr lang="en-US" sz="2800" dirty="0" smtClean="0"/>
              <a:t>10 point bonus for each chip left at end of game</a:t>
            </a:r>
          </a:p>
          <a:p>
            <a:pPr marL="403593" algn="l" rtl="0" eaLnBrk="1" hangingPunct="1"/>
            <a:r>
              <a:rPr lang="en-US" sz="2800" b="1" dirty="0" smtClean="0"/>
              <a:t>Agreement are not enforceable</a:t>
            </a:r>
          </a:p>
        </p:txBody>
      </p:sp>
      <p:sp>
        <p:nvSpPr>
          <p:cNvPr id="3" name="Slide Number Placeholder 2"/>
          <p:cNvSpPr>
            <a:spLocks noGrp="1"/>
          </p:cNvSpPr>
          <p:nvPr>
            <p:ph type="sldNum" sz="quarter" idx="12"/>
          </p:nvPr>
        </p:nvSpPr>
        <p:spPr/>
        <p:txBody>
          <a:bodyPr/>
          <a:lstStyle/>
          <a:p>
            <a:fld id="{70976B79-0DD0-4D71-841F-0C38EA70C66A}" type="slidenum">
              <a:rPr lang="he-IL" smtClean="0"/>
              <a:pPr/>
              <a:t>171</a:t>
            </a:fld>
            <a:endParaRPr lang="en-US"/>
          </a:p>
        </p:txBody>
      </p:sp>
      <p:sp>
        <p:nvSpPr>
          <p:cNvPr id="201731" name="Text Box 2"/>
          <p:cNvSpPr txBox="1">
            <a:spLocks noChangeArrowheads="1"/>
          </p:cNvSpPr>
          <p:nvPr/>
        </p:nvSpPr>
        <p:spPr bwMode="auto">
          <a:xfrm>
            <a:off x="258932" y="6357958"/>
            <a:ext cx="312540" cy="258961"/>
          </a:xfrm>
          <a:prstGeom prst="rect">
            <a:avLst/>
          </a:prstGeom>
          <a:noFill/>
          <a:ln w="12700">
            <a:noFill/>
            <a:miter lim="800000"/>
            <a:headEnd/>
            <a:tailEnd/>
          </a:ln>
        </p:spPr>
        <p:txBody>
          <a:bodyPr wrap="none" lIns="64291" tIns="32146" rIns="64291" bIns="32146"/>
          <a:lstStyle/>
          <a:p>
            <a:fld id="{94DBAA0F-6AD7-4155-8863-E5C9B692A8B6}" type="slidenum">
              <a:rPr lang="en-US" sz="2400">
                <a:solidFill>
                  <a:schemeClr val="bg1"/>
                </a:solidFill>
              </a:rPr>
              <a:pPr/>
              <a:t>171</a:t>
            </a:fld>
            <a:endParaRPr lang="en-US" sz="2400" dirty="0">
              <a:solidFill>
                <a:schemeClr val="bg1"/>
              </a:solidFill>
            </a:endParaRPr>
          </a:p>
        </p:txBody>
      </p:sp>
      <p:sp>
        <p:nvSpPr>
          <p:cNvPr id="8" name="Rectangle 7"/>
          <p:cNvSpPr/>
          <p:nvPr/>
        </p:nvSpPr>
        <p:spPr>
          <a:xfrm>
            <a:off x="415202" y="5591629"/>
            <a:ext cx="4953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Collaborators: Gal, Haim, Gelfand</a:t>
            </a:r>
            <a:endParaRPr lang="en-US" sz="3200" dirty="0"/>
          </a:p>
        </p:txBody>
      </p:sp>
      <p:pic>
        <p:nvPicPr>
          <p:cNvPr id="14" name="Picture 1"/>
          <p:cNvPicPr>
            <a:picLocks noChangeAspect="1" noChangeArrowheads="1"/>
          </p:cNvPicPr>
          <p:nvPr/>
        </p:nvPicPr>
        <p:blipFill>
          <a:blip r:embed="rId3" cstate="print"/>
          <a:srcRect t="31510"/>
          <a:stretch>
            <a:fillRect/>
          </a:stretch>
        </p:blipFill>
        <p:spPr bwMode="auto">
          <a:xfrm>
            <a:off x="4495800" y="838200"/>
            <a:ext cx="4429156" cy="4749712"/>
          </a:xfrm>
          <a:prstGeom prst="rect">
            <a:avLst/>
          </a:prstGeom>
          <a:noFill/>
          <a:ln w="9525">
            <a:noFill/>
            <a:miter lim="800000"/>
            <a:headEnd/>
            <a:tailEnd/>
          </a:ln>
          <a:effectLst/>
        </p:spPr>
      </p:pic>
    </p:spTree>
    <p:extLst>
      <p:ext uri="{BB962C8B-B14F-4D97-AF65-F5344CB8AC3E}">
        <p14:creationId xmlns:p14="http://schemas.microsoft.com/office/powerpoint/2010/main" val="2395794864"/>
      </p:ext>
    </p:extLst>
  </p:cSld>
  <p:clrMapOvr>
    <a:masterClrMapping/>
  </p:clrMapOvr>
  <p:transition spd="med">
    <p:dissolv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fontScale="90000"/>
          </a:bodyPr>
          <a:lstStyle/>
          <a:p>
            <a:pPr algn="ctr" rtl="0"/>
            <a:r>
              <a:rPr lang="en-US" b="1" dirty="0" smtClean="0">
                <a:solidFill>
                  <a:srgbClr val="0070C0"/>
                </a:solidFill>
              </a:rPr>
              <a:t>Interleaving Negotiations and actions: Color Trails (CT)</a:t>
            </a:r>
            <a:endParaRPr lang="en-US" b="1" dirty="0">
              <a:solidFill>
                <a:srgbClr val="0070C0"/>
              </a:solidFill>
            </a:endParaRPr>
          </a:p>
        </p:txBody>
      </p:sp>
      <p:sp>
        <p:nvSpPr>
          <p:cNvPr id="3" name="Content Placeholder 2"/>
          <p:cNvSpPr>
            <a:spLocks noGrp="1"/>
          </p:cNvSpPr>
          <p:nvPr>
            <p:ph idx="1"/>
          </p:nvPr>
        </p:nvSpPr>
        <p:spPr>
          <a:xfrm>
            <a:off x="228600" y="1784350"/>
            <a:ext cx="8126413" cy="4464050"/>
          </a:xfrm>
        </p:spPr>
        <p:txBody>
          <a:bodyPr/>
          <a:lstStyle/>
          <a:p>
            <a:pPr algn="l" rtl="0"/>
            <a:r>
              <a:rPr lang="en-US" sz="3200" dirty="0" smtClean="0"/>
              <a:t>An infrastructure </a:t>
            </a:r>
            <a:br>
              <a:rPr lang="en-US" sz="3200" dirty="0" smtClean="0"/>
            </a:br>
            <a:r>
              <a:rPr lang="en-US" sz="3200" dirty="0" smtClean="0"/>
              <a:t>for agent design, </a:t>
            </a:r>
            <a:br>
              <a:rPr lang="en-US" sz="3200" dirty="0" smtClean="0"/>
            </a:br>
            <a:r>
              <a:rPr lang="en-US" sz="3200" dirty="0" smtClean="0"/>
              <a:t>implementation </a:t>
            </a:r>
            <a:br>
              <a:rPr lang="en-US" sz="3200" dirty="0" smtClean="0"/>
            </a:br>
            <a:r>
              <a:rPr lang="en-US" sz="3200" dirty="0" smtClean="0"/>
              <a:t>and evaluation for open </a:t>
            </a:r>
            <a:br>
              <a:rPr lang="en-US" sz="3200" dirty="0" smtClean="0"/>
            </a:br>
            <a:r>
              <a:rPr lang="en-US" sz="3200" dirty="0" smtClean="0"/>
              <a:t>environments</a:t>
            </a:r>
          </a:p>
          <a:p>
            <a:pPr algn="l" rtl="0"/>
            <a:r>
              <a:rPr lang="en-US" sz="3200" dirty="0" smtClean="0"/>
              <a:t>Designed with Barbara </a:t>
            </a:r>
            <a:br>
              <a:rPr lang="en-US" sz="3200" dirty="0" smtClean="0"/>
            </a:br>
            <a:r>
              <a:rPr lang="en-US" sz="3200" dirty="0" smtClean="0"/>
              <a:t>Grosz (AAMAS 2004)</a:t>
            </a:r>
          </a:p>
        </p:txBody>
      </p:sp>
      <p:sp>
        <p:nvSpPr>
          <p:cNvPr id="4" name="Slide Number Placeholder 3"/>
          <p:cNvSpPr>
            <a:spLocks noGrp="1"/>
          </p:cNvSpPr>
          <p:nvPr>
            <p:ph type="sldNum" sz="quarter" idx="12"/>
          </p:nvPr>
        </p:nvSpPr>
        <p:spPr/>
        <p:txBody>
          <a:bodyPr/>
          <a:lstStyle/>
          <a:p>
            <a:pPr>
              <a:defRPr/>
            </a:pPr>
            <a:fld id="{7B54DE23-55C9-4D28-81E4-A4C62141198A}" type="slidenum">
              <a:rPr lang="he-IL" smtClean="0"/>
              <a:pPr>
                <a:defRPr/>
              </a:pPr>
              <a:t>172</a:t>
            </a:fld>
            <a:endParaRPr lang="en-US" dirty="0"/>
          </a:p>
        </p:txBody>
      </p:sp>
      <p:pic>
        <p:nvPicPr>
          <p:cNvPr id="7" name="Picture 1"/>
          <p:cNvPicPr>
            <a:picLocks noChangeAspect="1" noChangeArrowheads="1"/>
          </p:cNvPicPr>
          <p:nvPr/>
        </p:nvPicPr>
        <p:blipFill>
          <a:blip r:embed="rId2" cstate="print"/>
          <a:srcRect t="31510"/>
          <a:stretch>
            <a:fillRect/>
          </a:stretch>
        </p:blipFill>
        <p:spPr bwMode="auto">
          <a:xfrm>
            <a:off x="4791044" y="1752600"/>
            <a:ext cx="4429156" cy="4749712"/>
          </a:xfrm>
          <a:prstGeom prst="rect">
            <a:avLst/>
          </a:prstGeom>
          <a:noFill/>
          <a:ln w="9525">
            <a:noFill/>
            <a:miter lim="800000"/>
            <a:headEnd/>
            <a:tailEnd/>
          </a:ln>
          <a:effectLst/>
        </p:spPr>
      </p:pic>
    </p:spTree>
    <p:extLst>
      <p:ext uri="{BB962C8B-B14F-4D97-AF65-F5344CB8AC3E}">
        <p14:creationId xmlns:p14="http://schemas.microsoft.com/office/powerpoint/2010/main" val="318069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rmAutofit fontScale="90000"/>
          </a:bodyPr>
          <a:lstStyle/>
          <a:p>
            <a:r>
              <a:rPr lang="en-US" b="1" dirty="0" smtClean="0"/>
              <a:t>An Influence Diagram-</a:t>
            </a:r>
            <a:br>
              <a:rPr lang="en-US" b="1" dirty="0" smtClean="0"/>
            </a:br>
            <a:r>
              <a:rPr lang="en-US" b="1" dirty="0" smtClean="0"/>
              <a:t> Two rounds interaction</a:t>
            </a:r>
            <a:endParaRPr lang="he-IL" b="1" dirty="0" smtClean="0"/>
          </a:p>
        </p:txBody>
      </p:sp>
      <p:pic>
        <p:nvPicPr>
          <p:cNvPr id="15363" name="Picture 2"/>
          <p:cNvPicPr>
            <a:picLocks noGrp="1" noChangeAspect="1" noChangeArrowheads="1"/>
          </p:cNvPicPr>
          <p:nvPr>
            <p:ph idx="1"/>
          </p:nvPr>
        </p:nvPicPr>
        <p:blipFill>
          <a:blip r:embed="rId3">
            <a:lum bright="-4000" contrast="2000"/>
          </a:blip>
          <a:srcRect/>
          <a:stretch>
            <a:fillRect/>
          </a:stretch>
        </p:blipFill>
        <p:spPr>
          <a:xfrm>
            <a:off x="533400" y="1828800"/>
            <a:ext cx="7772400" cy="4730750"/>
          </a:xfrm>
          <a:noFill/>
          <a:ln>
            <a:solidFill>
              <a:srgbClr val="003300"/>
            </a:solidFill>
          </a:ln>
        </p:spPr>
      </p:pic>
      <p:sp>
        <p:nvSpPr>
          <p:cNvPr id="5" name="Oval 4"/>
          <p:cNvSpPr/>
          <p:nvPr/>
        </p:nvSpPr>
        <p:spPr>
          <a:xfrm>
            <a:off x="0" y="1787912"/>
            <a:ext cx="19812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Probability of acceptance </a:t>
            </a:r>
            <a:endParaRPr lang="en-US" dirty="0"/>
          </a:p>
        </p:txBody>
      </p:sp>
      <p:cxnSp>
        <p:nvCxnSpPr>
          <p:cNvPr id="4" name="Elbow Connector 3"/>
          <p:cNvCxnSpPr/>
          <p:nvPr/>
        </p:nvCxnSpPr>
        <p:spPr>
          <a:xfrm>
            <a:off x="990600" y="2702312"/>
            <a:ext cx="914400" cy="879088"/>
          </a:xfrm>
          <a:prstGeom prst="bentConnector3">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152400" y="3657600"/>
            <a:ext cx="19812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Probability of transfer</a:t>
            </a:r>
            <a:endParaRPr lang="en-US" dirty="0"/>
          </a:p>
        </p:txBody>
      </p:sp>
      <p:cxnSp>
        <p:nvCxnSpPr>
          <p:cNvPr id="7" name="Elbow Connector 6"/>
          <p:cNvCxnSpPr/>
          <p:nvPr/>
        </p:nvCxnSpPr>
        <p:spPr>
          <a:xfrm>
            <a:off x="838200" y="4572000"/>
            <a:ext cx="1066800" cy="990600"/>
          </a:xfrm>
          <a:prstGeom prst="bentConnector3">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9658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Stefano V. </a:t>
            </a:r>
            <a:r>
              <a:rPr lang="en-US" dirty="0" smtClean="0"/>
              <a:t>Albrecht: predicting the type of the opponent</a:t>
            </a:r>
            <a:endParaRPr lang="he-IL" dirty="0"/>
          </a:p>
        </p:txBody>
      </p:sp>
      <p:pic>
        <p:nvPicPr>
          <p:cNvPr id="3" name="Picture 2"/>
          <p:cNvPicPr>
            <a:picLocks noChangeAspect="1"/>
          </p:cNvPicPr>
          <p:nvPr/>
        </p:nvPicPr>
        <p:blipFill>
          <a:blip r:embed="rId2"/>
          <a:stretch>
            <a:fillRect/>
          </a:stretch>
        </p:blipFill>
        <p:spPr>
          <a:xfrm>
            <a:off x="1083256" y="1836174"/>
            <a:ext cx="6410768" cy="4681854"/>
          </a:xfrm>
          <a:prstGeom prst="rect">
            <a:avLst/>
          </a:prstGeom>
        </p:spPr>
      </p:pic>
    </p:spTree>
    <p:extLst>
      <p:ext uri="{BB962C8B-B14F-4D97-AF65-F5344CB8AC3E}">
        <p14:creationId xmlns:p14="http://schemas.microsoft.com/office/powerpoint/2010/main" val="724886082"/>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3394" y="126693"/>
            <a:ext cx="7117940" cy="6678998"/>
          </a:xfrm>
          <a:prstGeom prst="rect">
            <a:avLst/>
          </a:prstGeom>
        </p:spPr>
      </p:pic>
    </p:spTree>
    <p:extLst>
      <p:ext uri="{BB962C8B-B14F-4D97-AF65-F5344CB8AC3E}">
        <p14:creationId xmlns:p14="http://schemas.microsoft.com/office/powerpoint/2010/main" val="139640901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5422" y="361335"/>
            <a:ext cx="8087357" cy="6334433"/>
          </a:xfrm>
          <a:prstGeom prst="rect">
            <a:avLst/>
          </a:prstGeom>
        </p:spPr>
      </p:pic>
    </p:spTree>
    <p:extLst>
      <p:ext uri="{BB962C8B-B14F-4D97-AF65-F5344CB8AC3E}">
        <p14:creationId xmlns:p14="http://schemas.microsoft.com/office/powerpoint/2010/main" val="98054470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6491" y="16740"/>
            <a:ext cx="7492167" cy="6627408"/>
          </a:xfrm>
          <a:prstGeom prst="rect">
            <a:avLst/>
          </a:prstGeom>
        </p:spPr>
      </p:pic>
    </p:spTree>
    <p:extLst>
      <p:ext uri="{BB962C8B-B14F-4D97-AF65-F5344CB8AC3E}">
        <p14:creationId xmlns:p14="http://schemas.microsoft.com/office/powerpoint/2010/main" val="2989923695"/>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3558" y="108153"/>
            <a:ext cx="7051573" cy="6910904"/>
          </a:xfrm>
          <a:prstGeom prst="rect">
            <a:avLst/>
          </a:prstGeom>
        </p:spPr>
      </p:pic>
    </p:spTree>
    <p:extLst>
      <p:ext uri="{BB962C8B-B14F-4D97-AF65-F5344CB8AC3E}">
        <p14:creationId xmlns:p14="http://schemas.microsoft.com/office/powerpoint/2010/main" val="2639998901"/>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2780" y="165238"/>
            <a:ext cx="7383412" cy="6496703"/>
          </a:xfrm>
          <a:prstGeom prst="rect">
            <a:avLst/>
          </a:prstGeom>
        </p:spPr>
      </p:pic>
    </p:spTree>
    <p:extLst>
      <p:ext uri="{BB962C8B-B14F-4D97-AF65-F5344CB8AC3E}">
        <p14:creationId xmlns:p14="http://schemas.microsoft.com/office/powerpoint/2010/main" val="4638991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Poker</a:t>
            </a:r>
            <a:endParaRPr lang="he-IL" dirty="0"/>
          </a:p>
        </p:txBody>
      </p:sp>
      <p:sp>
        <p:nvSpPr>
          <p:cNvPr id="6" name="Content Placeholder 5"/>
          <p:cNvSpPr>
            <a:spLocks noGrp="1"/>
          </p:cNvSpPr>
          <p:nvPr>
            <p:ph idx="1"/>
          </p:nvPr>
        </p:nvSpPr>
        <p:spPr/>
        <p:txBody>
          <a:bodyPr>
            <a:normAutofit fontScale="92500" lnSpcReduction="10000"/>
          </a:bodyPr>
          <a:lstStyle/>
          <a:p>
            <a:pPr algn="l" rtl="0"/>
            <a:r>
              <a:rPr lang="en-US" dirty="0" smtClean="0"/>
              <a:t>Carmel and </a:t>
            </a:r>
            <a:r>
              <a:rPr lang="en-US" dirty="0" err="1" smtClean="0"/>
              <a:t>Markovitch</a:t>
            </a:r>
            <a:r>
              <a:rPr lang="en-US" dirty="0" smtClean="0"/>
              <a:t> (1993) were the first to try to automatically learn a model of the opponent’s move selection progress.</a:t>
            </a:r>
          </a:p>
          <a:p>
            <a:pPr algn="l" rtl="0"/>
            <a:r>
              <a:rPr lang="en-US" dirty="0" smtClean="0"/>
              <a:t>Opponent modeling is a strong buzz-word in games.</a:t>
            </a:r>
          </a:p>
          <a:p>
            <a:pPr algn="l" rtl="0"/>
            <a:r>
              <a:rPr lang="en-US" sz="3200" b="1" i="1" u="sng" dirty="0" smtClean="0"/>
              <a:t>2017:</a:t>
            </a:r>
            <a:r>
              <a:rPr lang="en-US" dirty="0" smtClean="0"/>
              <a:t> Carnegie </a:t>
            </a:r>
            <a:r>
              <a:rPr lang="en-US" dirty="0"/>
              <a:t>Mellon University's </a:t>
            </a:r>
            <a:r>
              <a:rPr lang="en-US" b="1" i="1" u="sng" dirty="0" err="1" smtClean="0"/>
              <a:t>Libratus</a:t>
            </a:r>
            <a:r>
              <a:rPr lang="en-US" dirty="0" smtClean="0"/>
              <a:t> just won </a:t>
            </a:r>
            <a:r>
              <a:rPr lang="en-US" dirty="0"/>
              <a:t>a 20-day tournament against the world champs of Texas </a:t>
            </a:r>
            <a:r>
              <a:rPr lang="en-US" dirty="0" err="1" smtClean="0"/>
              <a:t>Hold'em</a:t>
            </a:r>
            <a:r>
              <a:rPr lang="en-US" dirty="0" smtClean="0"/>
              <a:t> (Noam Brown and </a:t>
            </a:r>
            <a:r>
              <a:rPr lang="en-US" dirty="0" err="1"/>
              <a:t>Tuomas</a:t>
            </a:r>
            <a:r>
              <a:rPr lang="en-US" dirty="0"/>
              <a:t> </a:t>
            </a:r>
            <a:r>
              <a:rPr lang="en-US" dirty="0" err="1" smtClean="0"/>
              <a:t>Sandholm</a:t>
            </a:r>
            <a:r>
              <a:rPr lang="en-US" dirty="0" smtClean="0"/>
              <a:t>)</a:t>
            </a:r>
          </a:p>
          <a:p>
            <a:pPr marL="0" indent="0" algn="l" rtl="0">
              <a:buNone/>
            </a:pPr>
            <a:r>
              <a:rPr lang="en-US" dirty="0" smtClean="0"/>
              <a:t>[but did not use prediction]</a:t>
            </a:r>
            <a:endParaRPr lang="he-IL" dirty="0"/>
          </a:p>
          <a:p>
            <a:pPr marL="0" indent="0" algn="l" rtl="0">
              <a:buNone/>
            </a:pPr>
            <a:endParaRPr lang="en-US" dirty="0" smtClean="0"/>
          </a:p>
          <a:p>
            <a:pPr marL="0" indent="0" algn="l" rtl="0">
              <a:buNone/>
            </a:pPr>
            <a:endParaRPr lang="en-US" dirty="0"/>
          </a:p>
          <a:p>
            <a:pPr marL="0" indent="0" algn="l" rtl="0">
              <a:buNone/>
            </a:pPr>
            <a:r>
              <a:rPr lang="en-US" dirty="0" smtClean="0"/>
              <a:t>	</a:t>
            </a:r>
          </a:p>
          <a:p>
            <a:pPr marL="0" indent="0" algn="l" rtl="0">
              <a:buNone/>
            </a:pPr>
            <a:endParaRPr lang="en-US" dirty="0" smtClean="0"/>
          </a:p>
          <a:p>
            <a:pPr marL="0" indent="0" algn="l" rtl="0">
              <a:buNone/>
            </a:pPr>
            <a:endParaRPr lang="en-US" dirty="0" smtClean="0"/>
          </a:p>
          <a:p>
            <a:pPr algn="l" rtl="0"/>
            <a:endParaRPr lang="he-IL" dirty="0"/>
          </a:p>
        </p:txBody>
      </p:sp>
      <p:pic>
        <p:nvPicPr>
          <p:cNvPr id="5" name="Picture 2" descr="Rachel and Phoebe decide to have some fu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601200" y="65901"/>
            <a:ext cx="4695413" cy="264476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57200" y="5726668"/>
            <a:ext cx="5334000" cy="369332"/>
          </a:xfrm>
          <a:prstGeom prst="rect">
            <a:avLst/>
          </a:prstGeom>
        </p:spPr>
        <p:txBody>
          <a:bodyPr wrap="square">
            <a:spAutoFit/>
          </a:bodyPr>
          <a:lstStyle/>
          <a:p>
            <a:r>
              <a:rPr lang="en-US" dirty="0"/>
              <a:t>https://www.youtube.com/watch?v=JtyA2aUj4WI</a:t>
            </a:r>
            <a:endParaRPr lang="he-IL" dirty="0"/>
          </a:p>
        </p:txBody>
      </p:sp>
      <p:pic>
        <p:nvPicPr>
          <p:cNvPr id="11266" name="Picture 2" descr="brainsai20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7900" y="4805300"/>
            <a:ext cx="3029769" cy="20146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38150" y="6096685"/>
            <a:ext cx="4572000" cy="646331"/>
          </a:xfrm>
          <a:prstGeom prst="rect">
            <a:avLst/>
          </a:prstGeom>
        </p:spPr>
        <p:txBody>
          <a:bodyPr>
            <a:spAutoFit/>
          </a:bodyPr>
          <a:lstStyle/>
          <a:p>
            <a:r>
              <a:rPr lang="en-US" dirty="0" err="1"/>
              <a:t>Revell</a:t>
            </a:r>
            <a:r>
              <a:rPr lang="en-US" dirty="0"/>
              <a:t>, Timothy. "AI takes on top poker players." (2017): </a:t>
            </a:r>
            <a:endParaRPr lang="he-IL" dirty="0"/>
          </a:p>
        </p:txBody>
      </p:sp>
      <p:sp>
        <p:nvSpPr>
          <p:cNvPr id="9" name="Rectangle 8"/>
          <p:cNvSpPr/>
          <p:nvPr/>
        </p:nvSpPr>
        <p:spPr>
          <a:xfrm>
            <a:off x="476250" y="5068669"/>
            <a:ext cx="5314950" cy="646331"/>
          </a:xfrm>
          <a:prstGeom prst="rect">
            <a:avLst/>
          </a:prstGeom>
        </p:spPr>
        <p:txBody>
          <a:bodyPr wrap="square">
            <a:spAutoFit/>
          </a:bodyPr>
          <a:lstStyle/>
          <a:p>
            <a:r>
              <a:rPr lang="en-US" dirty="0"/>
              <a:t>http://www.techrepublic.com/article/ai-just-beat-the-worlds-4-best-poker-players-what-it-means/</a:t>
            </a:r>
            <a:endParaRPr lang="he-IL" dirty="0"/>
          </a:p>
        </p:txBody>
      </p:sp>
    </p:spTree>
    <p:extLst>
      <p:ext uri="{BB962C8B-B14F-4D97-AF65-F5344CB8AC3E}">
        <p14:creationId xmlns:p14="http://schemas.microsoft.com/office/powerpoint/2010/main" val="3880330149"/>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Persuasion using POMDP</a:t>
            </a:r>
            <a:endParaRPr lang="he-IL" dirty="0"/>
          </a:p>
        </p:txBody>
      </p:sp>
      <p:sp>
        <p:nvSpPr>
          <p:cNvPr id="3" name="Content Placeholder 2"/>
          <p:cNvSpPr>
            <a:spLocks noGrp="1"/>
          </p:cNvSpPr>
          <p:nvPr>
            <p:ph idx="1"/>
          </p:nvPr>
        </p:nvSpPr>
        <p:spPr/>
        <p:txBody>
          <a:bodyPr/>
          <a:lstStyle/>
          <a:p>
            <a:pPr algn="l" rtl="0"/>
            <a:endParaRPr lang="he-IL" dirty="0"/>
          </a:p>
        </p:txBody>
      </p:sp>
    </p:spTree>
    <p:extLst>
      <p:ext uri="{BB962C8B-B14F-4D97-AF65-F5344CB8AC3E}">
        <p14:creationId xmlns:p14="http://schemas.microsoft.com/office/powerpoint/2010/main" val="117000066"/>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Persuasive Dialog Optimization</a:t>
            </a:r>
            <a:endParaRPr lang="he-IL"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a:bodyPr>
              <a:lstStyle/>
              <a:p>
                <a:pPr algn="l" rtl="0"/>
                <a:r>
                  <a:rPr lang="en-US" dirty="0" smtClean="0"/>
                  <a:t>The persuader presents arguments to influence the persuadee.</a:t>
                </a:r>
                <a:endParaRPr lang="en-US" i="1" dirty="0" smtClean="0"/>
              </a:p>
              <a:p>
                <a:pPr lvl="1" algn="l" rtl="0"/>
                <a:r>
                  <a:rPr lang="en-US" i="1" dirty="0" smtClean="0"/>
                  <a:t>Maximize\Minimize </a:t>
                </a:r>
                <a:r>
                  <a:rPr lang="en-US" dirty="0" smtClean="0"/>
                  <a:t>the evaluation of </a:t>
                </a:r>
                <a14:m>
                  <m:oMath xmlns:m="http://schemas.openxmlformats.org/officeDocument/2006/math">
                    <m:r>
                      <a:rPr lang="en-US" b="0" i="1" smtClean="0">
                        <a:latin typeface="Cambria Math"/>
                      </a:rPr>
                      <m:t>𝜔</m:t>
                    </m:r>
                  </m:oMath>
                </a14:m>
                <a:endParaRPr lang="en-US" dirty="0" smtClean="0"/>
              </a:p>
              <a:p>
                <a:pPr algn="l" rtl="0"/>
                <a:endParaRPr lang="en-US" dirty="0" smtClean="0"/>
              </a:p>
              <a:p>
                <a:pPr algn="l" rtl="0"/>
                <a:r>
                  <a:rPr lang="en-US" dirty="0" smtClean="0"/>
                  <a:t>Each </a:t>
                </a:r>
                <a:r>
                  <a:rPr lang="en-US" dirty="0" err="1" smtClean="0"/>
                  <a:t>persudee</a:t>
                </a:r>
                <a:r>
                  <a:rPr lang="en-US" dirty="0" smtClean="0"/>
                  <a:t> may use a different argumentation framework. </a:t>
                </a:r>
              </a:p>
              <a:p>
                <a:pPr lvl="1" algn="l" rtl="0"/>
                <a:r>
                  <a:rPr lang="en-US" dirty="0"/>
                  <a:t>The </a:t>
                </a:r>
                <a:r>
                  <a:rPr lang="en-US" dirty="0" err="1"/>
                  <a:t>persudee</a:t>
                </a:r>
                <a:r>
                  <a:rPr lang="en-US" dirty="0"/>
                  <a:t> uses an </a:t>
                </a:r>
                <a:r>
                  <a:rPr lang="en-US" i="1" dirty="0"/>
                  <a:t>unknown</a:t>
                </a:r>
                <a:r>
                  <a:rPr lang="en-US" dirty="0"/>
                  <a:t> argumentation framework</a:t>
                </a:r>
                <a:r>
                  <a:rPr lang="en-US" dirty="0" smtClean="0"/>
                  <a:t>.</a:t>
                </a:r>
              </a:p>
              <a:p>
                <a:pPr lvl="1" algn="l" rtl="0"/>
                <a:r>
                  <a:rPr lang="en-US" dirty="0" smtClean="0"/>
                  <a:t>How can we know?</a:t>
                </a:r>
              </a:p>
              <a:p>
                <a:pPr algn="l" rtl="0"/>
                <a:endParaRPr lang="en-US" i="1" dirty="0" smtClean="0"/>
              </a:p>
              <a:p>
                <a:pPr algn="l" rtl="0"/>
                <a:r>
                  <a:rPr lang="en-US" i="1" dirty="0" err="1" smtClean="0"/>
                  <a:t>Presuadee</a:t>
                </a:r>
                <a:r>
                  <a:rPr lang="en-US" i="1" dirty="0" smtClean="0"/>
                  <a:t> Arguments serve as signals.</a:t>
                </a:r>
              </a:p>
              <a:p>
                <a:pPr lvl="1" algn="l" rtl="0"/>
                <a:endParaRPr lang="he-IL"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741" t="-1111"/>
                </a:stretch>
              </a:blipFill>
            </p:spPr>
            <p:txBody>
              <a:bodyPr/>
              <a:lstStyle/>
              <a:p>
                <a:r>
                  <a:rPr lang="he-IL">
                    <a:noFill/>
                  </a:rPr>
                  <a:t> </a:t>
                </a:r>
              </a:p>
            </p:txBody>
          </p:sp>
        </mc:Fallback>
      </mc:AlternateContent>
      <p:sp>
        <p:nvSpPr>
          <p:cNvPr id="4" name="Footer Placeholder 3"/>
          <p:cNvSpPr>
            <a:spLocks noGrp="1"/>
          </p:cNvSpPr>
          <p:nvPr>
            <p:ph type="ftr" sz="quarter" idx="4294967295"/>
          </p:nvPr>
        </p:nvSpPr>
        <p:spPr>
          <a:xfrm>
            <a:off x="457200" y="6172200"/>
            <a:ext cx="8229600" cy="457200"/>
          </a:xfrm>
          <a:prstGeom prst="rect">
            <a:avLst/>
          </a:prstGeom>
        </p:spPr>
        <p:txBody>
          <a:bodyPr/>
          <a:lstStyle/>
          <a:p>
            <a:pPr>
              <a:defRPr/>
            </a:pPr>
            <a:r>
              <a:rPr lang="en-US" dirty="0" smtClean="0"/>
              <a:t>Ariel Rosenfeld and Sarit Kraus, </a:t>
            </a:r>
            <a:r>
              <a:rPr lang="en-US" dirty="0"/>
              <a:t>Strategical Argumentative Agent for Human </a:t>
            </a:r>
            <a:r>
              <a:rPr lang="en-US" dirty="0" smtClean="0"/>
              <a:t>Persuasion ECAI 2016.</a:t>
            </a:r>
            <a:endParaRPr lang="en-US" dirty="0"/>
          </a:p>
        </p:txBody>
      </p:sp>
    </p:spTree>
    <p:extLst>
      <p:ext uri="{BB962C8B-B14F-4D97-AF65-F5344CB8AC3E}">
        <p14:creationId xmlns:p14="http://schemas.microsoft.com/office/powerpoint/2010/main" val="145262589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POMDP</a:t>
            </a:r>
            <a:endParaRPr lang="he-IL"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l" rtl="0"/>
                <a:r>
                  <a:rPr lang="en-US" u="sng" dirty="0" smtClean="0"/>
                  <a:t>States</a:t>
                </a:r>
                <a:r>
                  <a:rPr lang="en-US" dirty="0" smtClean="0"/>
                  <a:t> – Argumentation framework</a:t>
                </a:r>
                <a:endParaRPr lang="en-US" i="1" dirty="0" smtClean="0"/>
              </a:p>
              <a:p>
                <a:pPr algn="l" rtl="0"/>
                <a:r>
                  <a:rPr lang="en-US" u="sng" dirty="0" smtClean="0"/>
                  <a:t>Observation </a:t>
                </a:r>
                <a:r>
                  <a:rPr lang="en-US" dirty="0" smtClean="0"/>
                  <a:t>– dialog</a:t>
                </a:r>
              </a:p>
              <a:p>
                <a:pPr algn="l" rtl="0"/>
                <a:r>
                  <a:rPr lang="en-US" u="sng" dirty="0" smtClean="0"/>
                  <a:t>Actions </a:t>
                </a:r>
                <a:r>
                  <a:rPr lang="en-US" dirty="0" smtClean="0"/>
                  <a:t>- arguments</a:t>
                </a:r>
              </a:p>
              <a:p>
                <a:pPr algn="l" rtl="0"/>
                <a:r>
                  <a:rPr lang="en-US" u="sng" dirty="0" smtClean="0">
                    <a:solidFill>
                      <a:srgbClr val="FF0000"/>
                    </a:solidFill>
                  </a:rPr>
                  <a:t>Transition</a:t>
                </a:r>
                <a:r>
                  <a:rPr lang="en-US" dirty="0" smtClean="0">
                    <a:solidFill>
                      <a:srgbClr val="FF0000"/>
                    </a:solidFill>
                  </a:rPr>
                  <a:t> </a:t>
                </a:r>
                <a:r>
                  <a:rPr lang="en-US" dirty="0" smtClean="0"/>
                  <a:t>– </a:t>
                </a:r>
                <a:r>
                  <a:rPr lang="en-US" i="1" u="sng" dirty="0" smtClean="0">
                    <a:solidFill>
                      <a:srgbClr val="FF0000"/>
                    </a:solidFill>
                  </a:rPr>
                  <a:t>Prediction </a:t>
                </a:r>
              </a:p>
              <a:p>
                <a:pPr algn="l" rtl="0"/>
                <a:r>
                  <a:rPr lang="en-US" u="sng" dirty="0" smtClean="0"/>
                  <a:t>Reward </a:t>
                </a:r>
                <a:r>
                  <a:rPr lang="en-US" dirty="0" smtClean="0"/>
                  <a:t>– v</a:t>
                </a:r>
                <a14:m>
                  <m:oMath xmlns:m="http://schemas.openxmlformats.org/officeDocument/2006/math">
                    <m:r>
                      <m:rPr>
                        <m:sty m:val="p"/>
                      </m:rPr>
                      <a:rPr lang="en-US" b="0" i="0" dirty="0" smtClean="0">
                        <a:latin typeface="Cambria Math"/>
                      </a:rPr>
                      <m:t>aluation</m:t>
                    </m:r>
                    <m:r>
                      <a:rPr lang="en-US" b="0" i="0" dirty="0" smtClean="0">
                        <a:latin typeface="Cambria Math"/>
                      </a:rPr>
                      <m:t> </m:t>
                    </m:r>
                    <m:r>
                      <m:rPr>
                        <m:sty m:val="p"/>
                      </m:rPr>
                      <a:rPr lang="en-US" b="0" i="0" dirty="0" smtClean="0">
                        <a:latin typeface="Cambria Math"/>
                      </a:rPr>
                      <m:t>of</m:t>
                    </m:r>
                    <m:r>
                      <a:rPr lang="en-US" b="0" i="0" dirty="0" smtClean="0">
                        <a:latin typeface="Cambria Math"/>
                      </a:rPr>
                      <m:t> </m:t>
                    </m:r>
                    <m:r>
                      <a:rPr lang="en-US" i="1" dirty="0" smtClean="0">
                        <a:latin typeface="Cambria Math"/>
                      </a:rPr>
                      <m:t>𝜔</m:t>
                    </m:r>
                  </m:oMath>
                </a14:m>
                <a:endParaRPr lang="en-US" dirty="0" smtClean="0"/>
              </a:p>
              <a:p>
                <a:pPr algn="l" rtl="0"/>
                <a:r>
                  <a:rPr lang="en-US" u="sng" dirty="0" smtClean="0"/>
                  <a:t>Discounting factor </a:t>
                </a:r>
                <a:r>
                  <a:rPr lang="en-US" dirty="0" smtClean="0"/>
                  <a:t>– avoiding long (useless) dialogs</a:t>
                </a:r>
              </a:p>
              <a:p>
                <a:pPr algn="l" rtl="0"/>
                <a:endParaRPr lang="en-US" dirty="0" smtClean="0"/>
              </a:p>
              <a:p>
                <a:pPr algn="l" rtl="0"/>
                <a:r>
                  <a:rPr lang="en-US" dirty="0" smtClean="0"/>
                  <a:t>Approximated using Monte-Carlo simulations.</a:t>
                </a:r>
              </a:p>
              <a:p>
                <a:pPr algn="l" rtl="0"/>
                <a:endParaRPr lang="en-US" i="1"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889" t="-1111"/>
                </a:stretch>
              </a:blipFill>
            </p:spPr>
            <p:txBody>
              <a:bodyPr/>
              <a:lstStyle/>
              <a:p>
                <a:r>
                  <a:rPr lang="he-IL">
                    <a:noFill/>
                  </a:rPr>
                  <a:t> </a:t>
                </a:r>
              </a:p>
            </p:txBody>
          </p:sp>
        </mc:Fallback>
      </mc:AlternateContent>
    </p:spTree>
    <p:extLst>
      <p:ext uri="{BB962C8B-B14F-4D97-AF65-F5344CB8AC3E}">
        <p14:creationId xmlns:p14="http://schemas.microsoft.com/office/powerpoint/2010/main" val="3639215959"/>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Setting</a:t>
            </a:r>
            <a:endParaRPr lang="he-IL" dirty="0"/>
          </a:p>
        </p:txBody>
      </p:sp>
      <p:sp>
        <p:nvSpPr>
          <p:cNvPr id="3" name="Content Placeholder 2"/>
          <p:cNvSpPr>
            <a:spLocks noGrp="1"/>
          </p:cNvSpPr>
          <p:nvPr>
            <p:ph idx="1"/>
          </p:nvPr>
        </p:nvSpPr>
        <p:spPr/>
        <p:txBody>
          <a:bodyPr/>
          <a:lstStyle/>
          <a:p>
            <a:pPr marL="274320" lvl="1" indent="-274320" algn="l" rtl="0">
              <a:buClr>
                <a:schemeClr val="accent3"/>
              </a:buClr>
              <a:buSzPct val="95000"/>
            </a:pPr>
            <a:r>
              <a:rPr lang="en-US" dirty="0"/>
              <a:t>Strategic Persuasion Agent (</a:t>
            </a:r>
            <a:r>
              <a:rPr lang="en-US" dirty="0" smtClean="0"/>
              <a:t>SPA)</a:t>
            </a:r>
          </a:p>
          <a:p>
            <a:pPr marL="274320" lvl="1" indent="-274320" algn="l" rtl="0">
              <a:buClr>
                <a:schemeClr val="accent3"/>
              </a:buClr>
              <a:buSzPct val="95000"/>
            </a:pPr>
            <a:r>
              <a:rPr lang="en-US" dirty="0" smtClean="0"/>
              <a:t>Baseline</a:t>
            </a:r>
          </a:p>
          <a:p>
            <a:pPr algn="l" rtl="0"/>
            <a:r>
              <a:rPr lang="en-US" dirty="0" smtClean="0"/>
              <a:t>Human</a:t>
            </a:r>
          </a:p>
          <a:p>
            <a:pPr algn="l" rtl="0"/>
            <a:endParaRPr lang="en-US" dirty="0"/>
          </a:p>
          <a:p>
            <a:pPr algn="l" rtl="0"/>
            <a:r>
              <a:rPr lang="en-US" dirty="0"/>
              <a:t>Chocolate cake vs. energy </a:t>
            </a:r>
            <a:r>
              <a:rPr lang="en-US" dirty="0" smtClean="0"/>
              <a:t>bar – Binary practical decision.</a:t>
            </a:r>
          </a:p>
          <a:p>
            <a:pPr algn="l" rtl="0"/>
            <a:r>
              <a:rPr lang="en-US" dirty="0"/>
              <a:t>Computer Science Master’s </a:t>
            </a:r>
            <a:r>
              <a:rPr lang="en-US" dirty="0" smtClean="0"/>
              <a:t>Degree – Attitude (1-5 scale).</a:t>
            </a:r>
            <a:endParaRPr lang="en-US" dirty="0"/>
          </a:p>
          <a:p>
            <a:pPr algn="l" rtl="0"/>
            <a:endParaRPr lang="he-IL" dirty="0"/>
          </a:p>
          <a:p>
            <a:pPr algn="l" rtl="0"/>
            <a:endParaRPr lang="en-US" dirty="0" smtClean="0"/>
          </a:p>
          <a:p>
            <a:pPr algn="l" rtl="0"/>
            <a:endParaRPr lang="en-US" dirty="0"/>
          </a:p>
          <a:p>
            <a:pPr algn="l" rtl="0"/>
            <a:endParaRPr lang="he-IL" dirty="0"/>
          </a:p>
        </p:txBody>
      </p:sp>
      <p:sp>
        <p:nvSpPr>
          <p:cNvPr id="4" name="Footer Placeholder 3"/>
          <p:cNvSpPr>
            <a:spLocks noGrp="1"/>
          </p:cNvSpPr>
          <p:nvPr>
            <p:ph type="ftr" sz="quarter" idx="4294967295"/>
          </p:nvPr>
        </p:nvSpPr>
        <p:spPr>
          <a:xfrm>
            <a:off x="457200" y="6356350"/>
            <a:ext cx="7239000" cy="365125"/>
          </a:xfrm>
          <a:prstGeom prst="rect">
            <a:avLst/>
          </a:prstGeom>
        </p:spPr>
        <p:txBody>
          <a:bodyPr/>
          <a:lstStyle/>
          <a:p>
            <a:pPr>
              <a:defRPr/>
            </a:pPr>
            <a:r>
              <a:rPr lang="en-US" smtClean="0"/>
              <a:t>Ariel Rosenfeld and Sarit Kraus, Den Hague, Holland, ECAI 2016.</a:t>
            </a:r>
            <a:endParaRPr lang="en-US" dirty="0"/>
          </a:p>
        </p:txBody>
      </p:sp>
      <p:pic>
        <p:nvPicPr>
          <p:cNvPr id="6" name="Picture 6" descr="http://ict123.files.wordpress.com/2010/09/chat-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1976649"/>
            <a:ext cx="3200400" cy="1452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621217"/>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he-IL" dirty="0"/>
          </a:p>
        </p:txBody>
      </p:sp>
      <p:sp>
        <p:nvSpPr>
          <p:cNvPr id="6" name="Content Placeholder 5"/>
          <p:cNvSpPr>
            <a:spLocks noGrp="1"/>
          </p:cNvSpPr>
          <p:nvPr>
            <p:ph sz="half" idx="1"/>
          </p:nvPr>
        </p:nvSpPr>
        <p:spPr/>
        <p:txBody>
          <a:bodyPr/>
          <a:lstStyle/>
          <a:p>
            <a:pPr algn="l" rtl="0"/>
            <a:r>
              <a:rPr lang="en-US" dirty="0"/>
              <a:t>Computer Science Master’s Degree</a:t>
            </a:r>
          </a:p>
          <a:p>
            <a:pPr algn="l" rtl="0"/>
            <a:endParaRPr lang="en-US" dirty="0"/>
          </a:p>
          <a:p>
            <a:pPr algn="l" rtl="0"/>
            <a:endParaRPr lang="en-US" dirty="0"/>
          </a:p>
          <a:p>
            <a:pPr algn="l" rtl="0"/>
            <a:endParaRPr lang="he-IL" dirty="0"/>
          </a:p>
        </p:txBody>
      </p:sp>
      <p:sp>
        <p:nvSpPr>
          <p:cNvPr id="7" name="Content Placeholder 6"/>
          <p:cNvSpPr>
            <a:spLocks noGrp="1"/>
          </p:cNvSpPr>
          <p:nvPr>
            <p:ph sz="half" idx="2"/>
          </p:nvPr>
        </p:nvSpPr>
        <p:spPr/>
        <p:txBody>
          <a:bodyPr/>
          <a:lstStyle/>
          <a:p>
            <a:pPr algn="l" rtl="0"/>
            <a:r>
              <a:rPr lang="en-US" dirty="0"/>
              <a:t>Chocolate cake vs. energy bar</a:t>
            </a:r>
            <a:endParaRPr lang="he-IL" dirty="0"/>
          </a:p>
          <a:p>
            <a:pPr algn="l" rtl="0"/>
            <a:endParaRPr lang="he-IL" dirty="0"/>
          </a:p>
        </p:txBody>
      </p:sp>
      <p:sp>
        <p:nvSpPr>
          <p:cNvPr id="4" name="Footer Placeholder 3"/>
          <p:cNvSpPr>
            <a:spLocks noGrp="1"/>
          </p:cNvSpPr>
          <p:nvPr>
            <p:ph type="ftr" sz="quarter" idx="11"/>
          </p:nvPr>
        </p:nvSpPr>
        <p:spPr>
          <a:xfrm>
            <a:off x="457200" y="6356350"/>
            <a:ext cx="7162800" cy="365125"/>
          </a:xfrm>
        </p:spPr>
        <p:txBody>
          <a:bodyPr/>
          <a:lstStyle/>
          <a:p>
            <a:pPr>
              <a:defRPr/>
            </a:pPr>
            <a:r>
              <a:rPr lang="en-US" smtClean="0"/>
              <a:t>Ariel Rosenfeld and Sarit Kraus, Den Hague, Holland, ECAI 2016.</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007207016"/>
              </p:ext>
            </p:extLst>
          </p:nvPr>
        </p:nvGraphicFramePr>
        <p:xfrm>
          <a:off x="457200" y="3124200"/>
          <a:ext cx="3657600" cy="1752600"/>
        </p:xfrm>
        <a:graphic>
          <a:graphicData uri="http://schemas.openxmlformats.org/drawingml/2006/table">
            <a:tbl>
              <a:tblPr rtl="1" firstRow="1" bandRow="1">
                <a:tableStyleId>{5C22544A-7EE6-4342-B048-85BDC9FD1C3A}</a:tableStyleId>
              </a:tblPr>
              <a:tblGrid>
                <a:gridCol w="1219200"/>
                <a:gridCol w="1219200"/>
                <a:gridCol w="1219200"/>
              </a:tblGrid>
              <a:tr h="370840">
                <a:tc>
                  <a:txBody>
                    <a:bodyPr/>
                    <a:lstStyle/>
                    <a:p>
                      <a:pPr algn="l" rtl="0"/>
                      <a:r>
                        <a:rPr lang="en-US" dirty="0" smtClean="0"/>
                        <a:t>Changed opinion</a:t>
                      </a:r>
                      <a:endParaRPr lang="he-IL" dirty="0"/>
                    </a:p>
                  </a:txBody>
                  <a:tcPr/>
                </a:tc>
                <a:tc>
                  <a:txBody>
                    <a:bodyPr/>
                    <a:lstStyle/>
                    <a:p>
                      <a:pPr algn="l" rtl="0"/>
                      <a:r>
                        <a:rPr lang="en-US" dirty="0" smtClean="0"/>
                        <a:t>Subjects</a:t>
                      </a:r>
                      <a:endParaRPr lang="he-IL" dirty="0"/>
                    </a:p>
                  </a:txBody>
                  <a:tcPr/>
                </a:tc>
                <a:tc>
                  <a:txBody>
                    <a:bodyPr/>
                    <a:lstStyle/>
                    <a:p>
                      <a:pPr algn="l" rtl="0"/>
                      <a:r>
                        <a:rPr lang="en-US" dirty="0" smtClean="0"/>
                        <a:t>Agent</a:t>
                      </a:r>
                      <a:endParaRPr lang="he-IL" dirty="0"/>
                    </a:p>
                  </a:txBody>
                  <a:tcPr/>
                </a:tc>
              </a:tr>
              <a:tr h="370840">
                <a:tc>
                  <a:txBody>
                    <a:bodyPr/>
                    <a:lstStyle/>
                    <a:p>
                      <a:pPr algn="l" rtl="0"/>
                      <a:r>
                        <a:rPr lang="en-US" dirty="0" smtClean="0"/>
                        <a:t>26.6% (4)</a:t>
                      </a:r>
                      <a:endParaRPr lang="he-IL" dirty="0"/>
                    </a:p>
                  </a:txBody>
                  <a:tcPr>
                    <a:solidFill>
                      <a:srgbClr val="92D050"/>
                    </a:solidFill>
                  </a:tcPr>
                </a:tc>
                <a:tc>
                  <a:txBody>
                    <a:bodyPr/>
                    <a:lstStyle/>
                    <a:p>
                      <a:pPr algn="l" rtl="0"/>
                      <a:r>
                        <a:rPr lang="en-US" dirty="0" smtClean="0"/>
                        <a:t>15</a:t>
                      </a:r>
                      <a:endParaRPr lang="he-IL" dirty="0"/>
                    </a:p>
                  </a:txBody>
                  <a:tcPr>
                    <a:solidFill>
                      <a:srgbClr val="92D050"/>
                    </a:solidFill>
                  </a:tcPr>
                </a:tc>
                <a:tc>
                  <a:txBody>
                    <a:bodyPr/>
                    <a:lstStyle/>
                    <a:p>
                      <a:pPr algn="l" rtl="0"/>
                      <a:r>
                        <a:rPr lang="en-US" dirty="0" smtClean="0"/>
                        <a:t>SPA</a:t>
                      </a:r>
                      <a:endParaRPr lang="he-IL" dirty="0"/>
                    </a:p>
                  </a:txBody>
                  <a:tcPr>
                    <a:solidFill>
                      <a:srgbClr val="92D050"/>
                    </a:solidFill>
                  </a:tcPr>
                </a:tc>
              </a:tr>
              <a:tr h="370840">
                <a:tc>
                  <a:txBody>
                    <a:bodyPr/>
                    <a:lstStyle/>
                    <a:p>
                      <a:pPr algn="l" rtl="0"/>
                      <a:r>
                        <a:rPr lang="en-US" dirty="0" smtClean="0"/>
                        <a:t>6.6% (1)</a:t>
                      </a:r>
                      <a:endParaRPr lang="he-IL" dirty="0"/>
                    </a:p>
                  </a:txBody>
                  <a:tcPr/>
                </a:tc>
                <a:tc>
                  <a:txBody>
                    <a:bodyPr/>
                    <a:lstStyle/>
                    <a:p>
                      <a:pPr algn="l" rtl="0"/>
                      <a:r>
                        <a:rPr lang="en-US" dirty="0" smtClean="0"/>
                        <a:t>15</a:t>
                      </a:r>
                      <a:endParaRPr lang="he-IL" dirty="0"/>
                    </a:p>
                  </a:txBody>
                  <a:tcPr/>
                </a:tc>
                <a:tc>
                  <a:txBody>
                    <a:bodyPr/>
                    <a:lstStyle/>
                    <a:p>
                      <a:pPr algn="l" rtl="0"/>
                      <a:r>
                        <a:rPr lang="en-US" dirty="0" smtClean="0"/>
                        <a:t>Baseline</a:t>
                      </a:r>
                      <a:endParaRPr lang="he-IL" dirty="0"/>
                    </a:p>
                  </a:txBody>
                  <a:tcPr/>
                </a:tc>
              </a:tr>
              <a:tr h="370840">
                <a:tc>
                  <a:txBody>
                    <a:bodyPr/>
                    <a:lstStyle/>
                    <a:p>
                      <a:pPr algn="l" rtl="0"/>
                      <a:r>
                        <a:rPr lang="en-US" dirty="0" smtClean="0"/>
                        <a:t>26.7% (15)</a:t>
                      </a:r>
                      <a:endParaRPr lang="he-IL" dirty="0"/>
                    </a:p>
                  </a:txBody>
                  <a:tcPr/>
                </a:tc>
                <a:tc>
                  <a:txBody>
                    <a:bodyPr/>
                    <a:lstStyle/>
                    <a:p>
                      <a:pPr algn="l" rtl="0"/>
                      <a:r>
                        <a:rPr lang="en-US" dirty="0" smtClean="0"/>
                        <a:t>56</a:t>
                      </a:r>
                      <a:endParaRPr lang="he-IL" dirty="0"/>
                    </a:p>
                  </a:txBody>
                  <a:tcPr/>
                </a:tc>
                <a:tc>
                  <a:txBody>
                    <a:bodyPr/>
                    <a:lstStyle/>
                    <a:p>
                      <a:pPr algn="l" rtl="0"/>
                      <a:r>
                        <a:rPr lang="en-US" dirty="0" smtClean="0"/>
                        <a:t>Human</a:t>
                      </a:r>
                      <a:endParaRPr lang="he-IL" dirty="0"/>
                    </a:p>
                  </a:txBody>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248659788"/>
              </p:ext>
            </p:extLst>
          </p:nvPr>
        </p:nvGraphicFramePr>
        <p:xfrm>
          <a:off x="4648200" y="3096125"/>
          <a:ext cx="3657600" cy="1752600"/>
        </p:xfrm>
        <a:graphic>
          <a:graphicData uri="http://schemas.openxmlformats.org/drawingml/2006/table">
            <a:tbl>
              <a:tblPr rtl="1" firstRow="1" bandRow="1">
                <a:tableStyleId>{5C22544A-7EE6-4342-B048-85BDC9FD1C3A}</a:tableStyleId>
              </a:tblPr>
              <a:tblGrid>
                <a:gridCol w="1219200"/>
                <a:gridCol w="1219200"/>
                <a:gridCol w="1219200"/>
              </a:tblGrid>
              <a:tr h="370840">
                <a:tc>
                  <a:txBody>
                    <a:bodyPr/>
                    <a:lstStyle/>
                    <a:p>
                      <a:pPr algn="l" rtl="0"/>
                      <a:r>
                        <a:rPr lang="en-US" dirty="0" smtClean="0"/>
                        <a:t>Changed opinion</a:t>
                      </a:r>
                      <a:endParaRPr lang="he-IL" dirty="0"/>
                    </a:p>
                  </a:txBody>
                  <a:tcPr/>
                </a:tc>
                <a:tc>
                  <a:txBody>
                    <a:bodyPr/>
                    <a:lstStyle/>
                    <a:p>
                      <a:pPr algn="l" rtl="0"/>
                      <a:r>
                        <a:rPr lang="en-US" dirty="0" smtClean="0"/>
                        <a:t>Subjects</a:t>
                      </a:r>
                      <a:endParaRPr lang="he-IL" dirty="0"/>
                    </a:p>
                  </a:txBody>
                  <a:tcPr/>
                </a:tc>
                <a:tc>
                  <a:txBody>
                    <a:bodyPr/>
                    <a:lstStyle/>
                    <a:p>
                      <a:pPr algn="l" rtl="0"/>
                      <a:r>
                        <a:rPr lang="en-US" dirty="0" smtClean="0"/>
                        <a:t>Agent</a:t>
                      </a:r>
                      <a:endParaRPr lang="he-IL" dirty="0"/>
                    </a:p>
                  </a:txBody>
                  <a:tcPr/>
                </a:tc>
              </a:tr>
              <a:tr h="370840">
                <a:tc>
                  <a:txBody>
                    <a:bodyPr/>
                    <a:lstStyle/>
                    <a:p>
                      <a:pPr algn="l" rtl="0"/>
                      <a:r>
                        <a:rPr lang="en-US" dirty="0" smtClean="0"/>
                        <a:t>26.6% (4)</a:t>
                      </a:r>
                      <a:endParaRPr lang="he-IL" dirty="0"/>
                    </a:p>
                  </a:txBody>
                  <a:tcPr>
                    <a:solidFill>
                      <a:srgbClr val="92D050"/>
                    </a:solidFill>
                  </a:tcPr>
                </a:tc>
                <a:tc>
                  <a:txBody>
                    <a:bodyPr/>
                    <a:lstStyle/>
                    <a:p>
                      <a:pPr algn="l" rtl="0"/>
                      <a:r>
                        <a:rPr lang="en-US" dirty="0" smtClean="0"/>
                        <a:t>15</a:t>
                      </a:r>
                      <a:endParaRPr lang="he-IL" dirty="0"/>
                    </a:p>
                  </a:txBody>
                  <a:tcPr>
                    <a:solidFill>
                      <a:srgbClr val="92D050"/>
                    </a:solidFill>
                  </a:tcPr>
                </a:tc>
                <a:tc>
                  <a:txBody>
                    <a:bodyPr/>
                    <a:lstStyle/>
                    <a:p>
                      <a:pPr algn="l" rtl="0"/>
                      <a:r>
                        <a:rPr lang="en-US" dirty="0" smtClean="0"/>
                        <a:t>SPA</a:t>
                      </a:r>
                      <a:endParaRPr lang="he-IL" dirty="0"/>
                    </a:p>
                  </a:txBody>
                  <a:tcPr>
                    <a:solidFill>
                      <a:srgbClr val="92D050"/>
                    </a:solidFill>
                  </a:tcPr>
                </a:tc>
              </a:tr>
              <a:tr h="370840">
                <a:tc>
                  <a:txBody>
                    <a:bodyPr/>
                    <a:lstStyle/>
                    <a:p>
                      <a:pPr algn="l" rtl="0"/>
                      <a:r>
                        <a:rPr lang="en-US" dirty="0" smtClean="0"/>
                        <a:t>0% (0)</a:t>
                      </a:r>
                      <a:endParaRPr lang="he-IL" dirty="0"/>
                    </a:p>
                  </a:txBody>
                  <a:tcPr/>
                </a:tc>
                <a:tc>
                  <a:txBody>
                    <a:bodyPr/>
                    <a:lstStyle/>
                    <a:p>
                      <a:pPr algn="l" rtl="0"/>
                      <a:r>
                        <a:rPr lang="en-US" dirty="0" smtClean="0"/>
                        <a:t>15</a:t>
                      </a:r>
                      <a:endParaRPr lang="he-IL" dirty="0"/>
                    </a:p>
                  </a:txBody>
                  <a:tcPr/>
                </a:tc>
                <a:tc>
                  <a:txBody>
                    <a:bodyPr/>
                    <a:lstStyle/>
                    <a:p>
                      <a:pPr algn="l" rtl="0"/>
                      <a:r>
                        <a:rPr lang="en-US" dirty="0" smtClean="0"/>
                        <a:t>Baseline</a:t>
                      </a:r>
                      <a:endParaRPr lang="he-IL" dirty="0"/>
                    </a:p>
                  </a:txBody>
                  <a:tcPr/>
                </a:tc>
              </a:tr>
              <a:tr h="370840">
                <a:tc>
                  <a:txBody>
                    <a:bodyPr/>
                    <a:lstStyle/>
                    <a:p>
                      <a:pPr algn="l" rtl="0"/>
                      <a:r>
                        <a:rPr lang="en-US" dirty="0" smtClean="0"/>
                        <a:t>10.7% (3)</a:t>
                      </a:r>
                      <a:endParaRPr lang="he-IL" dirty="0"/>
                    </a:p>
                  </a:txBody>
                  <a:tcPr/>
                </a:tc>
                <a:tc>
                  <a:txBody>
                    <a:bodyPr/>
                    <a:lstStyle/>
                    <a:p>
                      <a:pPr algn="l" rtl="0"/>
                      <a:r>
                        <a:rPr lang="en-US" dirty="0" smtClean="0"/>
                        <a:t>28</a:t>
                      </a:r>
                      <a:endParaRPr lang="he-IL" dirty="0"/>
                    </a:p>
                  </a:txBody>
                  <a:tcPr/>
                </a:tc>
                <a:tc>
                  <a:txBody>
                    <a:bodyPr/>
                    <a:lstStyle/>
                    <a:p>
                      <a:pPr algn="l" rtl="0"/>
                      <a:r>
                        <a:rPr lang="en-US" dirty="0" smtClean="0"/>
                        <a:t>Human</a:t>
                      </a:r>
                      <a:endParaRPr lang="he-IL" dirty="0"/>
                    </a:p>
                  </a:txBody>
                  <a:tcPr/>
                </a:tc>
              </a:tr>
            </a:tbl>
          </a:graphicData>
        </a:graphic>
      </p:graphicFrame>
    </p:spTree>
    <p:extLst>
      <p:ext uri="{BB962C8B-B14F-4D97-AF65-F5344CB8AC3E}">
        <p14:creationId xmlns:p14="http://schemas.microsoft.com/office/powerpoint/2010/main" val="2589886567"/>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Robotics</a:t>
            </a:r>
            <a:endParaRPr lang="he-IL" dirty="0"/>
          </a:p>
        </p:txBody>
      </p:sp>
      <p:sp>
        <p:nvSpPr>
          <p:cNvPr id="3" name="Content Placeholder 2"/>
          <p:cNvSpPr>
            <a:spLocks noGrp="1"/>
          </p:cNvSpPr>
          <p:nvPr>
            <p:ph idx="1"/>
          </p:nvPr>
        </p:nvSpPr>
        <p:spPr/>
        <p:txBody>
          <a:bodyPr/>
          <a:lstStyle/>
          <a:p>
            <a:pPr algn="l" rtl="0"/>
            <a:r>
              <a:rPr lang="en-US" dirty="0" smtClean="0"/>
              <a:t>Predicting human capabilities for assisting human-</a:t>
            </a:r>
            <a:r>
              <a:rPr lang="en-US" dirty="0" err="1" smtClean="0"/>
              <a:t>multirobot</a:t>
            </a:r>
            <a:r>
              <a:rPr lang="en-US" dirty="0" smtClean="0"/>
              <a:t> collaboration. </a:t>
            </a:r>
          </a:p>
          <a:p>
            <a:pPr algn="l" rtl="0"/>
            <a:endParaRPr lang="en-US" dirty="0"/>
          </a:p>
          <a:p>
            <a:pPr algn="l" rtl="0"/>
            <a:r>
              <a:rPr lang="en-US" dirty="0" smtClean="0"/>
              <a:t>Movie.</a:t>
            </a:r>
          </a:p>
          <a:p>
            <a:pPr algn="l" rtl="0"/>
            <a:endParaRPr lang="en-US" dirty="0"/>
          </a:p>
          <a:p>
            <a:pPr algn="l" rtl="0"/>
            <a:r>
              <a:rPr lang="en-US" dirty="0" smtClean="0"/>
              <a:t>(Best robotics video IJCAI 2015).</a:t>
            </a:r>
            <a:endParaRPr lang="he-IL" dirty="0"/>
          </a:p>
        </p:txBody>
      </p:sp>
      <p:sp>
        <p:nvSpPr>
          <p:cNvPr id="4" name="Rectangle 3"/>
          <p:cNvSpPr/>
          <p:nvPr/>
        </p:nvSpPr>
        <p:spPr>
          <a:xfrm>
            <a:off x="304800" y="6019800"/>
            <a:ext cx="8610600" cy="646331"/>
          </a:xfrm>
          <a:prstGeom prst="rect">
            <a:avLst/>
          </a:prstGeom>
        </p:spPr>
        <p:txBody>
          <a:bodyPr wrap="square">
            <a:spAutoFit/>
          </a:bodyPr>
          <a:lstStyle/>
          <a:p>
            <a:r>
              <a:rPr lang="en-US" dirty="0" smtClean="0"/>
              <a:t>Rosenfeld et al. Intelligent </a:t>
            </a:r>
            <a:r>
              <a:rPr lang="en-US" dirty="0"/>
              <a:t>Agent Supporting Human-Multi-Robot Team Collaboration, IJCAI </a:t>
            </a:r>
            <a:r>
              <a:rPr lang="en-US" dirty="0" smtClean="0"/>
              <a:t>2015</a:t>
            </a:r>
            <a:endParaRPr lang="he-IL" dirty="0"/>
          </a:p>
        </p:txBody>
      </p:sp>
    </p:spTree>
    <p:extLst>
      <p:ext uri="{BB962C8B-B14F-4D97-AF65-F5344CB8AC3E}">
        <p14:creationId xmlns:p14="http://schemas.microsoft.com/office/powerpoint/2010/main" val="622776951"/>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Human behavior for driving ML advancements</a:t>
            </a:r>
            <a:endParaRPr lang="he-IL" dirty="0"/>
          </a:p>
        </p:txBody>
      </p:sp>
      <p:sp>
        <p:nvSpPr>
          <p:cNvPr id="3" name="Content Placeholder 2"/>
          <p:cNvSpPr>
            <a:spLocks noGrp="1"/>
          </p:cNvSpPr>
          <p:nvPr>
            <p:ph idx="1"/>
          </p:nvPr>
        </p:nvSpPr>
        <p:spPr/>
        <p:txBody>
          <a:bodyPr/>
          <a:lstStyle/>
          <a:p>
            <a:pPr algn="l" rtl="0"/>
            <a:endParaRPr lang="en-US" dirty="0" smtClean="0"/>
          </a:p>
          <a:p>
            <a:pPr algn="l" rtl="0"/>
            <a:endParaRPr lang="en-US" dirty="0"/>
          </a:p>
          <a:p>
            <a:pPr algn="l" rtl="0"/>
            <a:r>
              <a:rPr lang="en-US" dirty="0" smtClean="0"/>
              <a:t>It’s not a one-way street!</a:t>
            </a:r>
            <a:endParaRPr lang="he-IL" dirty="0"/>
          </a:p>
        </p:txBody>
      </p:sp>
    </p:spTree>
    <p:extLst>
      <p:ext uri="{BB962C8B-B14F-4D97-AF65-F5344CB8AC3E}">
        <p14:creationId xmlns:p14="http://schemas.microsoft.com/office/powerpoint/2010/main" val="1845493411"/>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Cooling a car’s interior</a:t>
            </a:r>
            <a:endParaRPr lang="he-IL" dirty="0"/>
          </a:p>
        </p:txBody>
      </p:sp>
      <p:sp>
        <p:nvSpPr>
          <p:cNvPr id="3" name="Content Placeholder 2"/>
          <p:cNvSpPr>
            <a:spLocks noGrp="1"/>
          </p:cNvSpPr>
          <p:nvPr>
            <p:ph idx="1"/>
          </p:nvPr>
        </p:nvSpPr>
        <p:spPr/>
        <p:txBody>
          <a:bodyPr/>
          <a:lstStyle/>
          <a:p>
            <a:pPr algn="l" rtl="0"/>
            <a:r>
              <a:rPr lang="en-US" dirty="0" smtClean="0"/>
              <a:t>Summer is Hot (+30C in the summer).</a:t>
            </a:r>
            <a:endParaRPr lang="he-IL" dirty="0"/>
          </a:p>
        </p:txBody>
      </p:sp>
      <p:pic>
        <p:nvPicPr>
          <p:cNvPr id="7170" name="Picture 2" descr="http://blog.caranddriver.com/wp-content/uploads/2011/05/2010-Cadillac-XTS-concep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1905000"/>
            <a:ext cx="2202589" cy="13456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fortunedotcom.files.wordpress.com/2011/12/su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5641" y="1038087"/>
            <a:ext cx="847382" cy="8636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user\Desktop\Pictures\2015\AAAI והוואי 2015\DSC0485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143000" y="2438401"/>
            <a:ext cx="3200400" cy="3567943"/>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3"/>
          <p:cNvSpPr/>
          <p:nvPr/>
        </p:nvSpPr>
        <p:spPr>
          <a:xfrm>
            <a:off x="5105400" y="3736769"/>
            <a:ext cx="3584748" cy="1673431"/>
          </a:xfrm>
          <a:custGeom>
            <a:avLst/>
            <a:gdLst>
              <a:gd name="connsiteX0" fmla="*/ 0 w 3182587"/>
              <a:gd name="connsiteY0" fmla="*/ 0 h 997967"/>
              <a:gd name="connsiteX1" fmla="*/ 59377 w 3182587"/>
              <a:gd name="connsiteY1" fmla="*/ 510639 h 997967"/>
              <a:gd name="connsiteX2" fmla="*/ 320634 w 3182587"/>
              <a:gd name="connsiteY2" fmla="*/ 819397 h 997967"/>
              <a:gd name="connsiteX3" fmla="*/ 819398 w 3182587"/>
              <a:gd name="connsiteY3" fmla="*/ 985652 h 997967"/>
              <a:gd name="connsiteX4" fmla="*/ 1531917 w 3182587"/>
              <a:gd name="connsiteY4" fmla="*/ 985652 h 997967"/>
              <a:gd name="connsiteX5" fmla="*/ 3182587 w 3182587"/>
              <a:gd name="connsiteY5" fmla="*/ 973776 h 99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2587" h="997967">
                <a:moveTo>
                  <a:pt x="0" y="0"/>
                </a:moveTo>
                <a:cubicBezTo>
                  <a:pt x="2969" y="187036"/>
                  <a:pt x="5938" y="374073"/>
                  <a:pt x="59377" y="510639"/>
                </a:cubicBezTo>
                <a:cubicBezTo>
                  <a:pt x="112816" y="647205"/>
                  <a:pt x="193964" y="740228"/>
                  <a:pt x="320634" y="819397"/>
                </a:cubicBezTo>
                <a:cubicBezTo>
                  <a:pt x="447304" y="898566"/>
                  <a:pt x="617518" y="957943"/>
                  <a:pt x="819398" y="985652"/>
                </a:cubicBezTo>
                <a:cubicBezTo>
                  <a:pt x="1021278" y="1013361"/>
                  <a:pt x="1531917" y="985652"/>
                  <a:pt x="1531917" y="985652"/>
                </a:cubicBezTo>
                <a:lnTo>
                  <a:pt x="3182587" y="973776"/>
                </a:lnTo>
              </a:path>
            </a:pathLst>
          </a:custGeom>
          <a:noFill/>
          <a:ln w="38100">
            <a:solidFill>
              <a:srgbClr val="8C0E2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Freeform 14"/>
          <p:cNvSpPr/>
          <p:nvPr/>
        </p:nvSpPr>
        <p:spPr>
          <a:xfrm>
            <a:off x="5106389" y="3689048"/>
            <a:ext cx="3552943" cy="884436"/>
          </a:xfrm>
          <a:custGeom>
            <a:avLst/>
            <a:gdLst>
              <a:gd name="connsiteX0" fmla="*/ 0 w 3123211"/>
              <a:gd name="connsiteY0" fmla="*/ 0 h 680990"/>
              <a:gd name="connsiteX1" fmla="*/ 237507 w 3123211"/>
              <a:gd name="connsiteY1" fmla="*/ 308759 h 680990"/>
              <a:gd name="connsiteX2" fmla="*/ 546265 w 3123211"/>
              <a:gd name="connsiteY2" fmla="*/ 581891 h 680990"/>
              <a:gd name="connsiteX3" fmla="*/ 914400 w 3123211"/>
              <a:gd name="connsiteY3" fmla="*/ 676894 h 680990"/>
              <a:gd name="connsiteX4" fmla="*/ 3123211 w 3123211"/>
              <a:gd name="connsiteY4" fmla="*/ 665019 h 68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211" h="680990">
                <a:moveTo>
                  <a:pt x="0" y="0"/>
                </a:moveTo>
                <a:cubicBezTo>
                  <a:pt x="73231" y="105888"/>
                  <a:pt x="146463" y="211777"/>
                  <a:pt x="237507" y="308759"/>
                </a:cubicBezTo>
                <a:cubicBezTo>
                  <a:pt x="328551" y="405741"/>
                  <a:pt x="433450" y="520535"/>
                  <a:pt x="546265" y="581891"/>
                </a:cubicBezTo>
                <a:cubicBezTo>
                  <a:pt x="659080" y="643247"/>
                  <a:pt x="484909" y="663039"/>
                  <a:pt x="914400" y="676894"/>
                </a:cubicBezTo>
                <a:cubicBezTo>
                  <a:pt x="1343891" y="690749"/>
                  <a:pt x="3123211" y="665019"/>
                  <a:pt x="3123211" y="665019"/>
                </a:cubicBezTo>
              </a:path>
            </a:pathLst>
          </a:custGeom>
          <a:noFill/>
          <a:ln w="38100">
            <a:solidFill>
              <a:srgbClr val="EABCEA"/>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TextBox 15"/>
          <p:cNvSpPr txBox="1"/>
          <p:nvPr/>
        </p:nvSpPr>
        <p:spPr>
          <a:xfrm>
            <a:off x="4724400" y="3440668"/>
            <a:ext cx="609600" cy="369332"/>
          </a:xfrm>
          <a:prstGeom prst="rect">
            <a:avLst/>
          </a:prstGeom>
          <a:noFill/>
        </p:spPr>
        <p:txBody>
          <a:bodyPr wrap="square" rtlCol="1">
            <a:spAutoFit/>
          </a:bodyPr>
          <a:lstStyle/>
          <a:p>
            <a:r>
              <a:rPr lang="en-US" dirty="0" smtClean="0"/>
              <a:t>35C</a:t>
            </a:r>
            <a:endParaRPr lang="he-IL" dirty="0"/>
          </a:p>
        </p:txBody>
      </p:sp>
      <p:sp>
        <p:nvSpPr>
          <p:cNvPr id="21" name="TextBox 20"/>
          <p:cNvSpPr txBox="1"/>
          <p:nvPr/>
        </p:nvSpPr>
        <p:spPr>
          <a:xfrm>
            <a:off x="4559877" y="4343400"/>
            <a:ext cx="609600" cy="369332"/>
          </a:xfrm>
          <a:prstGeom prst="rect">
            <a:avLst/>
          </a:prstGeom>
          <a:noFill/>
        </p:spPr>
        <p:txBody>
          <a:bodyPr wrap="square" rtlCol="1">
            <a:spAutoFit/>
          </a:bodyPr>
          <a:lstStyle/>
          <a:p>
            <a:r>
              <a:rPr lang="en-US" dirty="0" smtClean="0"/>
              <a:t>20C</a:t>
            </a:r>
            <a:endParaRPr lang="he-IL" dirty="0"/>
          </a:p>
        </p:txBody>
      </p:sp>
      <p:sp>
        <p:nvSpPr>
          <p:cNvPr id="22" name="TextBox 21"/>
          <p:cNvSpPr txBox="1"/>
          <p:nvPr/>
        </p:nvSpPr>
        <p:spPr>
          <a:xfrm>
            <a:off x="4607379" y="5105400"/>
            <a:ext cx="609600" cy="369332"/>
          </a:xfrm>
          <a:prstGeom prst="rect">
            <a:avLst/>
          </a:prstGeom>
          <a:noFill/>
        </p:spPr>
        <p:txBody>
          <a:bodyPr wrap="square" rtlCol="1">
            <a:spAutoFit/>
          </a:bodyPr>
          <a:lstStyle/>
          <a:p>
            <a:r>
              <a:rPr lang="en-US" dirty="0" smtClean="0"/>
              <a:t>15C</a:t>
            </a:r>
            <a:endParaRPr lang="he-IL" dirty="0"/>
          </a:p>
        </p:txBody>
      </p:sp>
      <p:sp>
        <p:nvSpPr>
          <p:cNvPr id="4" name="Rectangle 3"/>
          <p:cNvSpPr/>
          <p:nvPr/>
        </p:nvSpPr>
        <p:spPr>
          <a:xfrm>
            <a:off x="388211" y="6096000"/>
            <a:ext cx="8374789" cy="646331"/>
          </a:xfrm>
          <a:prstGeom prst="rect">
            <a:avLst/>
          </a:prstGeom>
        </p:spPr>
        <p:txBody>
          <a:bodyPr wrap="square">
            <a:spAutoFit/>
          </a:bodyPr>
          <a:lstStyle/>
          <a:p>
            <a:r>
              <a:rPr lang="en-US" dirty="0" smtClean="0"/>
              <a:t>Rosenfeld et al. Online </a:t>
            </a:r>
            <a:r>
              <a:rPr lang="en-US" dirty="0"/>
              <a:t>Prediction of Exponential </a:t>
            </a:r>
            <a:r>
              <a:rPr lang="en-US" dirty="0" smtClean="0"/>
              <a:t>Decay Time </a:t>
            </a:r>
            <a:r>
              <a:rPr lang="en-US" dirty="0"/>
              <a:t>Series with Human-Agent </a:t>
            </a:r>
            <a:r>
              <a:rPr lang="en-US" dirty="0" smtClean="0"/>
              <a:t>Application, ECAI 2016</a:t>
            </a:r>
            <a:endParaRPr lang="he-IL" dirty="0"/>
          </a:p>
        </p:txBody>
      </p:sp>
    </p:spTree>
    <p:extLst>
      <p:ext uri="{BB962C8B-B14F-4D97-AF65-F5344CB8AC3E}">
        <p14:creationId xmlns:p14="http://schemas.microsoft.com/office/powerpoint/2010/main" val="40381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fade">
                                      <p:cBhvr>
                                        <p:cTn id="12" dur="500"/>
                                        <p:tgtEl>
                                          <p:spTgt spid="40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21" grpId="0"/>
      <p:bldP spid="22"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Cooling a car’s interior</a:t>
            </a:r>
            <a:endParaRPr lang="he-IL" dirty="0"/>
          </a:p>
        </p:txBody>
      </p:sp>
      <p:sp>
        <p:nvSpPr>
          <p:cNvPr id="3" name="Content Placeholder 2"/>
          <p:cNvSpPr>
            <a:spLocks noGrp="1"/>
          </p:cNvSpPr>
          <p:nvPr>
            <p:ph idx="1"/>
          </p:nvPr>
        </p:nvSpPr>
        <p:spPr/>
        <p:txBody>
          <a:bodyPr/>
          <a:lstStyle/>
          <a:p>
            <a:pPr algn="l" rtl="0"/>
            <a:r>
              <a:rPr lang="en-US" dirty="0" smtClean="0"/>
              <a:t>Drivers’ preferred cabin temperature </a:t>
            </a:r>
          </a:p>
          <a:p>
            <a:pPr marL="0" indent="0" algn="l" rtl="0">
              <a:buNone/>
            </a:pPr>
            <a:r>
              <a:rPr lang="en-US" dirty="0" smtClean="0"/>
              <a:t>	is assumed to </a:t>
            </a:r>
            <a:r>
              <a:rPr lang="en-US" dirty="0" err="1" smtClean="0"/>
              <a:t>exponentialy</a:t>
            </a:r>
            <a:r>
              <a:rPr lang="en-US" dirty="0" smtClean="0"/>
              <a:t> decay.</a:t>
            </a:r>
            <a:endParaRPr lang="en-US" dirty="0"/>
          </a:p>
          <a:p>
            <a:pPr algn="l" rtl="0"/>
            <a:r>
              <a:rPr lang="en-US" dirty="0" smtClean="0"/>
              <a:t>We </a:t>
            </a:r>
            <a:r>
              <a:rPr lang="en-US" dirty="0"/>
              <a:t>recruited </a:t>
            </a:r>
            <a:r>
              <a:rPr lang="en-US" dirty="0" smtClean="0"/>
              <a:t>28 </a:t>
            </a:r>
            <a:r>
              <a:rPr lang="en-US" dirty="0"/>
              <a:t>subjects. </a:t>
            </a:r>
            <a:r>
              <a:rPr lang="en-US" sz="1800" dirty="0">
                <a:solidFill>
                  <a:srgbClr val="FF0000"/>
                </a:solidFill>
              </a:rPr>
              <a:t>(not that easy!)</a:t>
            </a:r>
            <a:endParaRPr lang="en-US" dirty="0">
              <a:solidFill>
                <a:srgbClr val="FF0000"/>
              </a:solidFill>
            </a:endParaRPr>
          </a:p>
          <a:p>
            <a:pPr lvl="1" algn="l" rtl="0"/>
            <a:r>
              <a:rPr lang="en-US" dirty="0"/>
              <a:t>Each </a:t>
            </a:r>
            <a:r>
              <a:rPr lang="en-US" dirty="0" smtClean="0"/>
              <a:t>subject had to cool the car as she sees fit twice, </a:t>
            </a:r>
            <a:endParaRPr lang="en-US" dirty="0"/>
          </a:p>
          <a:p>
            <a:pPr marL="392113" lvl="1" indent="0" algn="l" rtl="0">
              <a:buNone/>
            </a:pPr>
            <a:r>
              <a:rPr lang="en-US" dirty="0"/>
              <a:t>   simulating </a:t>
            </a:r>
            <a:r>
              <a:rPr lang="en-US" dirty="0" smtClean="0"/>
              <a:t>2 different </a:t>
            </a:r>
            <a:r>
              <a:rPr lang="en-US" dirty="0"/>
              <a:t>trips</a:t>
            </a:r>
            <a:r>
              <a:rPr lang="en-US" dirty="0" smtClean="0"/>
              <a:t>.</a:t>
            </a:r>
          </a:p>
          <a:p>
            <a:pPr marL="735013" lvl="1" indent="-342900" algn="l" rtl="0"/>
            <a:r>
              <a:rPr lang="en-US" dirty="0" smtClean="0"/>
              <a:t>Leave one out test. </a:t>
            </a:r>
            <a:endParaRPr lang="en-US" dirty="0"/>
          </a:p>
          <a:p>
            <a:pPr algn="l" rtl="0"/>
            <a:endParaRPr lang="he-IL" dirty="0"/>
          </a:p>
        </p:txBody>
      </p:sp>
      <p:pic>
        <p:nvPicPr>
          <p:cNvPr id="7170" name="Picture 2" descr="http://blog.caranddriver.com/wp-content/uploads/2011/05/2010-Cadillac-XTS-concep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1905000"/>
            <a:ext cx="2202589" cy="1345644"/>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5636" y="4724400"/>
            <a:ext cx="5489982" cy="1955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0" descr="http://fortunedotcom.files.wordpress.com/2011/12/su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5641" y="1038087"/>
            <a:ext cx="847382" cy="86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97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he-IL" dirty="0"/>
          </a:p>
        </p:txBody>
      </p:sp>
      <p:sp>
        <p:nvSpPr>
          <p:cNvPr id="6" name="Content Placeholder 5"/>
          <p:cNvSpPr>
            <a:spLocks noGrp="1"/>
          </p:cNvSpPr>
          <p:nvPr>
            <p:ph idx="1"/>
          </p:nvPr>
        </p:nvSpPr>
        <p:spPr/>
        <p:txBody>
          <a:bodyPr/>
          <a:lstStyle/>
          <a:p>
            <a:pPr algn="l" rtl="0"/>
            <a:r>
              <a:rPr lang="en-US" dirty="0" smtClean="0"/>
              <a:t>Within subjects experimental design, 24 drivers. </a:t>
            </a:r>
          </a:p>
          <a:p>
            <a:pPr algn="l" rtl="0"/>
            <a:r>
              <a:rPr lang="en-US" dirty="0" smtClean="0"/>
              <a:t>Extremely hot environment(~35C)</a:t>
            </a:r>
          </a:p>
          <a:p>
            <a:pPr algn="l" rtl="0"/>
            <a:endParaRPr lang="en-US" dirty="0"/>
          </a:p>
          <a:p>
            <a:pPr algn="l" rtl="0"/>
            <a:r>
              <a:rPr lang="en-US" dirty="0" smtClean="0"/>
              <a:t>Automated CCS vs</a:t>
            </a:r>
            <a:r>
              <a:rPr lang="en-US" dirty="0" smtClean="0"/>
              <a:t>. State-of-the-art CCS.</a:t>
            </a:r>
          </a:p>
          <a:p>
            <a:pPr marL="0" indent="0" algn="l" rtl="0">
              <a:buNone/>
            </a:pPr>
            <a:endParaRPr lang="en-US" dirty="0" smtClean="0"/>
          </a:p>
          <a:p>
            <a:pPr algn="l" rtl="0"/>
            <a:r>
              <a:rPr lang="en-US" dirty="0" smtClean="0"/>
              <a:t>Reduced average number of interactions (5.3 vs. 6.6)</a:t>
            </a:r>
          </a:p>
          <a:p>
            <a:pPr algn="l" rtl="0"/>
            <a:r>
              <a:rPr lang="en-US" dirty="0"/>
              <a:t>High </a:t>
            </a:r>
            <a:r>
              <a:rPr lang="en-US" dirty="0" smtClean="0"/>
              <a:t>satisfaction (7.2 vs. 6.2).</a:t>
            </a:r>
            <a:endParaRPr lang="en-US" dirty="0"/>
          </a:p>
          <a:p>
            <a:pPr algn="l" rtl="0"/>
            <a:endParaRPr lang="en-US" dirty="0"/>
          </a:p>
          <a:p>
            <a:pPr algn="l" rtl="0"/>
            <a:endParaRPr lang="he-IL" dirty="0"/>
          </a:p>
        </p:txBody>
      </p:sp>
      <p:pic>
        <p:nvPicPr>
          <p:cNvPr id="6146" name="Picture 2" descr="Image result for GOOD RESUL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4953000"/>
            <a:ext cx="2371468"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0720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dirty="0" smtClean="0"/>
              <a:t>Partially Conflicting Interests</a:t>
            </a:r>
            <a:endParaRPr lang="he-IL" dirty="0"/>
          </a:p>
        </p:txBody>
      </p:sp>
      <p:sp>
        <p:nvSpPr>
          <p:cNvPr id="3" name="Content Placeholder 2"/>
          <p:cNvSpPr>
            <a:spLocks noGrp="1"/>
          </p:cNvSpPr>
          <p:nvPr>
            <p:ph idx="1"/>
          </p:nvPr>
        </p:nvSpPr>
        <p:spPr/>
        <p:txBody>
          <a:bodyPr/>
          <a:lstStyle/>
          <a:p>
            <a:pPr algn="l" rtl="0"/>
            <a:endParaRPr lang="en-US" dirty="0" smtClean="0"/>
          </a:p>
          <a:p>
            <a:pPr algn="l" rtl="0"/>
            <a:r>
              <a:rPr lang="en-US" dirty="0" smtClean="0"/>
              <a:t>The agent is interested in A, which partially conflicts with the human interest, B.</a:t>
            </a:r>
          </a:p>
          <a:p>
            <a:pPr algn="l" rtl="0"/>
            <a:endParaRPr lang="en-US" dirty="0"/>
          </a:p>
          <a:p>
            <a:pPr algn="l" rtl="0"/>
            <a:r>
              <a:rPr lang="en-US" dirty="0" err="1" smtClean="0"/>
              <a:t>E.g</a:t>
            </a:r>
            <a:r>
              <a:rPr lang="en-US" dirty="0" smtClean="0"/>
              <a:t>, negotiation. </a:t>
            </a:r>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4572000"/>
            <a:ext cx="3810000" cy="18985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2073135"/>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8072" y="1567453"/>
            <a:ext cx="2450981" cy="3779958"/>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7281" y="2107716"/>
            <a:ext cx="665425" cy="887233"/>
          </a:xfrm>
          <a:prstGeom prst="rect">
            <a:avLst/>
          </a:prstGeom>
        </p:spPr>
      </p:pic>
      <p:sp>
        <p:nvSpPr>
          <p:cNvPr id="2" name="Title 1"/>
          <p:cNvSpPr>
            <a:spLocks noGrp="1"/>
          </p:cNvSpPr>
          <p:nvPr>
            <p:ph type="title"/>
          </p:nvPr>
        </p:nvSpPr>
        <p:spPr>
          <a:xfrm>
            <a:off x="152400" y="304800"/>
            <a:ext cx="8229600" cy="1143000"/>
          </a:xfrm>
          <a:noFill/>
        </p:spPr>
        <p:txBody>
          <a:bodyPr>
            <a:normAutofit/>
          </a:bodyPr>
          <a:lstStyle/>
          <a:p>
            <a:pPr algn="ctr" rtl="0"/>
            <a:r>
              <a:rPr lang="en-SG" sz="3600" dirty="0" smtClean="0">
                <a:solidFill>
                  <a:prstClr val="black"/>
                </a:solidFill>
              </a:rPr>
              <a:t>Predicting Decisions </a:t>
            </a:r>
            <a:r>
              <a:rPr lang="en-SG" sz="3600" dirty="0">
                <a:solidFill>
                  <a:prstClr val="black"/>
                </a:solidFill>
              </a:rPr>
              <a:t>of Taxi Drivers </a:t>
            </a:r>
            <a:r>
              <a:rPr lang="en-SG" sz="3600" dirty="0" smtClean="0">
                <a:solidFill>
                  <a:prstClr val="black"/>
                </a:solidFill>
              </a:rPr>
              <a:t>for </a:t>
            </a:r>
            <a:r>
              <a:rPr lang="en-SG" sz="3600" dirty="0">
                <a:solidFill>
                  <a:prstClr val="black"/>
                </a:solidFill>
              </a:rPr>
              <a:t>Improving Revenues</a:t>
            </a:r>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6" y="2025338"/>
            <a:ext cx="1495694" cy="105198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5486" y="3674856"/>
            <a:ext cx="257220" cy="152738"/>
          </a:xfrm>
          <a:prstGeom prst="rect">
            <a:avLst/>
          </a:prstGeom>
        </p:spPr>
      </p:pic>
      <p:sp>
        <p:nvSpPr>
          <p:cNvPr id="4" name="Rounded Rectangular Callout 3"/>
          <p:cNvSpPr/>
          <p:nvPr/>
        </p:nvSpPr>
        <p:spPr>
          <a:xfrm>
            <a:off x="-120308" y="1963868"/>
            <a:ext cx="2113014" cy="1236198"/>
          </a:xfrm>
          <a:prstGeom prst="wedgeRoundRectCallout">
            <a:avLst>
              <a:gd name="adj1" fmla="val 42981"/>
              <a:gd name="adj2" fmla="val 93598"/>
              <a:gd name="adj3" fmla="val 16667"/>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SG"/>
          </a:p>
        </p:txBody>
      </p:sp>
      <p:sp>
        <p:nvSpPr>
          <p:cNvPr id="12" name="Content Placeholder 2"/>
          <p:cNvSpPr txBox="1">
            <a:spLocks/>
          </p:cNvSpPr>
          <p:nvPr/>
        </p:nvSpPr>
        <p:spPr>
          <a:xfrm>
            <a:off x="3190120" y="1690689"/>
            <a:ext cx="5649080" cy="402431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Annotate the trajectory data with the decision taken by cruising taxi drivers such as wait at current zone, move to some other zone.</a:t>
            </a:r>
          </a:p>
          <a:p>
            <a:endParaRPr lang="en-US" dirty="0" smtClean="0"/>
          </a:p>
          <a:p>
            <a:r>
              <a:rPr lang="en-US" dirty="0" smtClean="0"/>
              <a:t>Define state space (</a:t>
            </a:r>
            <a:r>
              <a:rPr lang="en-US" dirty="0" err="1" smtClean="0"/>
              <a:t>spatio</a:t>
            </a:r>
            <a:r>
              <a:rPr lang="en-US" dirty="0" smtClean="0"/>
              <a:t>-temporal location of taxi) and action space (stay in same zone, change zone).</a:t>
            </a:r>
          </a:p>
          <a:p>
            <a:endParaRPr lang="en-US" dirty="0" smtClean="0"/>
          </a:p>
          <a:p>
            <a:r>
              <a:rPr lang="en-US" dirty="0" smtClean="0"/>
              <a:t>Use annotated data to kick start optimization.</a:t>
            </a:r>
          </a:p>
          <a:p>
            <a:endParaRPr lang="en-US" dirty="0" smtClean="0"/>
          </a:p>
          <a:p>
            <a:endParaRPr lang="en-US" dirty="0" smtClean="0"/>
          </a:p>
          <a:p>
            <a:endParaRPr lang="en-US" dirty="0" smtClean="0"/>
          </a:p>
          <a:p>
            <a:endParaRPr lang="en-US" dirty="0" smtClean="0"/>
          </a:p>
          <a:p>
            <a:endParaRPr lang="en-US" dirty="0"/>
          </a:p>
        </p:txBody>
      </p:sp>
      <p:sp>
        <p:nvSpPr>
          <p:cNvPr id="6" name="Rectangle 5"/>
          <p:cNvSpPr/>
          <p:nvPr/>
        </p:nvSpPr>
        <p:spPr>
          <a:xfrm>
            <a:off x="533400" y="5791200"/>
            <a:ext cx="8610600" cy="923330"/>
          </a:xfrm>
          <a:prstGeom prst="rect">
            <a:avLst/>
          </a:prstGeom>
        </p:spPr>
        <p:txBody>
          <a:bodyPr wrap="square">
            <a:spAutoFit/>
          </a:bodyPr>
          <a:lstStyle/>
          <a:p>
            <a:r>
              <a:rPr lang="en-US" dirty="0"/>
              <a:t>Tanvi </a:t>
            </a:r>
            <a:r>
              <a:rPr lang="en-US" dirty="0" err="1"/>
              <a:t>Verma</a:t>
            </a:r>
            <a:r>
              <a:rPr lang="en-US" dirty="0"/>
              <a:t>, Pradeep Varakantham, Sarit Kraus and </a:t>
            </a:r>
            <a:r>
              <a:rPr lang="en-US" dirty="0" err="1"/>
              <a:t>Hoong</a:t>
            </a:r>
            <a:r>
              <a:rPr lang="en-US" dirty="0"/>
              <a:t> </a:t>
            </a:r>
            <a:r>
              <a:rPr lang="en-US" dirty="0" err="1"/>
              <a:t>Chuin</a:t>
            </a:r>
            <a:r>
              <a:rPr lang="en-US" dirty="0"/>
              <a:t> Lau </a:t>
            </a:r>
          </a:p>
          <a:p>
            <a:r>
              <a:rPr lang="en-US" dirty="0"/>
              <a:t>In Proceedings of the International Conference on Automated Planning and Scheduling, ICAPS-17.</a:t>
            </a:r>
          </a:p>
        </p:txBody>
      </p:sp>
    </p:spTree>
    <p:extLst>
      <p:ext uri="{BB962C8B-B14F-4D97-AF65-F5344CB8AC3E}">
        <p14:creationId xmlns:p14="http://schemas.microsoft.com/office/powerpoint/2010/main" val="1836645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pPr algn="ctr"/>
            <a:endParaRPr lang="en-US" dirty="0"/>
          </a:p>
        </p:txBody>
      </p:sp>
      <p:sp>
        <p:nvSpPr>
          <p:cNvPr id="6" name="TextBox 5"/>
          <p:cNvSpPr txBox="1"/>
          <p:nvPr/>
        </p:nvSpPr>
        <p:spPr>
          <a:xfrm>
            <a:off x="1942916" y="3431872"/>
            <a:ext cx="184731" cy="369332"/>
          </a:xfrm>
          <a:prstGeom prst="rect">
            <a:avLst/>
          </a:prstGeom>
          <a:noFill/>
        </p:spPr>
        <p:txBody>
          <a:bodyPr wrap="none" rtlCol="0">
            <a:spAutoFit/>
          </a:bodyPr>
          <a:lstStyle/>
          <a:p>
            <a:endParaRPr lang="en-US"/>
          </a:p>
        </p:txBody>
      </p:sp>
      <p:sp>
        <p:nvSpPr>
          <p:cNvPr id="7" name="Content Placeholder 2"/>
          <p:cNvSpPr txBox="1">
            <a:spLocks/>
          </p:cNvSpPr>
          <p:nvPr/>
        </p:nvSpPr>
        <p:spPr>
          <a:xfrm>
            <a:off x="615132" y="1765450"/>
            <a:ext cx="7900219" cy="25017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Use the prediction to determine Q-values and optimize.</a:t>
            </a:r>
          </a:p>
          <a:p>
            <a:r>
              <a:rPr lang="en-US" dirty="0" smtClean="0"/>
              <a:t>Average revenue earned by learned policy is better than the top 10 percentile revenue among all the drivers.</a:t>
            </a:r>
          </a:p>
          <a:p>
            <a:endParaRPr lang="en-US" dirty="0" smtClean="0"/>
          </a:p>
          <a:p>
            <a:endParaRPr lang="en-US" dirty="0" smtClean="0"/>
          </a:p>
          <a:p>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4006315"/>
            <a:ext cx="2233163" cy="243617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8463" y="4024951"/>
            <a:ext cx="2194344" cy="2393830"/>
          </a:xfrm>
          <a:prstGeom prst="rect">
            <a:avLst/>
          </a:prstGeom>
        </p:spPr>
      </p:pic>
    </p:spTree>
    <p:extLst>
      <p:ext uri="{BB962C8B-B14F-4D97-AF65-F5344CB8AC3E}">
        <p14:creationId xmlns:p14="http://schemas.microsoft.com/office/powerpoint/2010/main" val="4108429360"/>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Conclusions</a:t>
            </a:r>
            <a:endParaRPr lang="he-IL" dirty="0"/>
          </a:p>
        </p:txBody>
      </p:sp>
      <p:sp>
        <p:nvSpPr>
          <p:cNvPr id="5" name="Text Placeholder 4"/>
          <p:cNvSpPr>
            <a:spLocks noGrp="1"/>
          </p:cNvSpPr>
          <p:nvPr>
            <p:ph type="body" idx="1"/>
          </p:nvPr>
        </p:nvSpPr>
        <p:spPr/>
        <p:txBody>
          <a:bodyPr/>
          <a:lstStyle/>
          <a:p>
            <a:pPr algn="l" rtl="0"/>
            <a:r>
              <a:rPr lang="en-US" dirty="0" smtClean="0"/>
              <a:t>What should I do?</a:t>
            </a:r>
            <a:endParaRPr lang="he-IL" dirty="0"/>
          </a:p>
        </p:txBody>
      </p:sp>
    </p:spTree>
    <p:extLst>
      <p:ext uri="{BB962C8B-B14F-4D97-AF65-F5344CB8AC3E}">
        <p14:creationId xmlns:p14="http://schemas.microsoft.com/office/powerpoint/2010/main" val="2139004029"/>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Step 1</a:t>
            </a:r>
            <a:endParaRPr lang="he-IL" dirty="0"/>
          </a:p>
        </p:txBody>
      </p:sp>
      <p:sp>
        <p:nvSpPr>
          <p:cNvPr id="6" name="Content Placeholder 5"/>
          <p:cNvSpPr>
            <a:spLocks noGrp="1"/>
          </p:cNvSpPr>
          <p:nvPr>
            <p:ph idx="1"/>
          </p:nvPr>
        </p:nvSpPr>
        <p:spPr/>
        <p:txBody>
          <a:bodyPr/>
          <a:lstStyle/>
          <a:p>
            <a:pPr algn="l" rtl="0"/>
            <a:r>
              <a:rPr lang="en-US" dirty="0" smtClean="0"/>
              <a:t>“Take a social science crash course”</a:t>
            </a:r>
          </a:p>
          <a:p>
            <a:pPr algn="l" rtl="0"/>
            <a:r>
              <a:rPr lang="en-US" dirty="0" smtClean="0"/>
              <a:t>Form a firm </a:t>
            </a:r>
            <a:r>
              <a:rPr lang="en-US" dirty="0"/>
              <a:t>grasp on what makes </a:t>
            </a:r>
            <a:r>
              <a:rPr lang="en-US" dirty="0" smtClean="0"/>
              <a:t>YOUR people tick, it </a:t>
            </a:r>
            <a:r>
              <a:rPr lang="en-US" dirty="0"/>
              <a:t>may not always be what you’d expect</a:t>
            </a:r>
            <a:r>
              <a:rPr lang="en-US" dirty="0" smtClean="0"/>
              <a:t>.</a:t>
            </a:r>
          </a:p>
          <a:p>
            <a:pPr algn="l" rtl="0"/>
            <a:endParaRPr lang="en-US" dirty="0" smtClean="0"/>
          </a:p>
          <a:p>
            <a:pPr algn="l" rtl="0"/>
            <a:r>
              <a:rPr lang="en-US" dirty="0" smtClean="0"/>
              <a:t>The Important Questions:</a:t>
            </a:r>
          </a:p>
          <a:p>
            <a:pPr lvl="1" algn="l" rtl="0"/>
            <a:r>
              <a:rPr lang="en-US" dirty="0" smtClean="0"/>
              <a:t>Which assumptions were made\validated by pervious works in the realm?</a:t>
            </a:r>
          </a:p>
          <a:p>
            <a:pPr lvl="1" algn="l" rtl="0"/>
            <a:r>
              <a:rPr lang="en-US" dirty="0" smtClean="0"/>
              <a:t>Did you check behavioral sciences for answers?</a:t>
            </a:r>
          </a:p>
        </p:txBody>
      </p:sp>
    </p:spTree>
    <p:extLst>
      <p:ext uri="{BB962C8B-B14F-4D97-AF65-F5344CB8AC3E}">
        <p14:creationId xmlns:p14="http://schemas.microsoft.com/office/powerpoint/2010/main" val="515477277"/>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2</a:t>
            </a:r>
            <a:endParaRPr lang="he-IL" dirty="0"/>
          </a:p>
        </p:txBody>
      </p:sp>
      <p:sp>
        <p:nvSpPr>
          <p:cNvPr id="3" name="Content Placeholder 2"/>
          <p:cNvSpPr>
            <a:spLocks noGrp="1"/>
          </p:cNvSpPr>
          <p:nvPr>
            <p:ph idx="1"/>
          </p:nvPr>
        </p:nvSpPr>
        <p:spPr/>
        <p:txBody>
          <a:bodyPr/>
          <a:lstStyle/>
          <a:p>
            <a:pPr algn="l" rtl="0"/>
            <a:r>
              <a:rPr lang="en-US" dirty="0" smtClean="0"/>
              <a:t>“In DATA we trust”.</a:t>
            </a:r>
          </a:p>
          <a:p>
            <a:pPr marL="274320" lvl="1" indent="-274320" algn="l" rtl="0">
              <a:buClr>
                <a:schemeClr val="accent3"/>
              </a:buClr>
              <a:buSzPct val="95000"/>
            </a:pPr>
            <a:r>
              <a:rPr lang="en-US" dirty="0" smtClean="0"/>
              <a:t>Collect contextual data (it might take more effort than you’d think!)</a:t>
            </a:r>
          </a:p>
          <a:p>
            <a:pPr marL="274320" lvl="1" indent="-274320" algn="l" rtl="0">
              <a:buClr>
                <a:schemeClr val="accent3"/>
              </a:buClr>
              <a:buSzPct val="95000"/>
            </a:pPr>
            <a:endParaRPr lang="en-US" dirty="0"/>
          </a:p>
          <a:p>
            <a:pPr algn="l" rtl="0"/>
            <a:r>
              <a:rPr lang="en-US" dirty="0"/>
              <a:t>The Important Questions</a:t>
            </a:r>
            <a:r>
              <a:rPr lang="en-US" dirty="0" smtClean="0"/>
              <a:t>:</a:t>
            </a:r>
          </a:p>
          <a:p>
            <a:pPr marL="548640" lvl="2" indent="-274320" algn="l" rtl="0">
              <a:buClr>
                <a:schemeClr val="accent3"/>
              </a:buClr>
              <a:buSzPct val="95000"/>
            </a:pPr>
            <a:r>
              <a:rPr lang="en-US" dirty="0" smtClean="0"/>
              <a:t>Which is the appropriate data collection method?</a:t>
            </a:r>
          </a:p>
          <a:p>
            <a:pPr marL="548640" lvl="2" indent="-274320" algn="l" rtl="0">
              <a:buClr>
                <a:schemeClr val="accent3"/>
              </a:buClr>
              <a:buSzPct val="95000"/>
            </a:pPr>
            <a:r>
              <a:rPr lang="en-US" dirty="0" smtClean="0"/>
              <a:t>Is the data reliable and extensive? </a:t>
            </a:r>
          </a:p>
          <a:p>
            <a:pPr marL="548640" lvl="2" indent="-274320" algn="l" rtl="0">
              <a:buClr>
                <a:schemeClr val="accent3"/>
              </a:buClr>
              <a:buSzPct val="95000"/>
            </a:pPr>
            <a:r>
              <a:rPr lang="en-US" dirty="0" smtClean="0"/>
              <a:t>Did </a:t>
            </a:r>
            <a:r>
              <a:rPr lang="en-US" dirty="0"/>
              <a:t>you examine the ecological validity of YOUR assumptions</a:t>
            </a:r>
            <a:r>
              <a:rPr lang="en-US" dirty="0" smtClean="0"/>
              <a:t>?</a:t>
            </a:r>
          </a:p>
          <a:p>
            <a:pPr algn="l" rtl="0"/>
            <a:endParaRPr lang="en-US" dirty="0" smtClean="0"/>
          </a:p>
        </p:txBody>
      </p:sp>
    </p:spTree>
    <p:extLst>
      <p:ext uri="{BB962C8B-B14F-4D97-AF65-F5344CB8AC3E}">
        <p14:creationId xmlns:p14="http://schemas.microsoft.com/office/powerpoint/2010/main" val="1099787764"/>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3</a:t>
            </a:r>
            <a:endParaRPr lang="he-IL" dirty="0"/>
          </a:p>
        </p:txBody>
      </p:sp>
      <p:sp>
        <p:nvSpPr>
          <p:cNvPr id="3" name="Content Placeholder 2"/>
          <p:cNvSpPr>
            <a:spLocks noGrp="1"/>
          </p:cNvSpPr>
          <p:nvPr>
            <p:ph idx="1"/>
          </p:nvPr>
        </p:nvSpPr>
        <p:spPr/>
        <p:txBody>
          <a:bodyPr>
            <a:normAutofit/>
          </a:bodyPr>
          <a:lstStyle/>
          <a:p>
            <a:pPr algn="l" rtl="0"/>
            <a:r>
              <a:rPr lang="en-US" dirty="0" smtClean="0"/>
              <a:t>“Put </a:t>
            </a:r>
            <a:r>
              <a:rPr lang="en-US" dirty="0"/>
              <a:t>on your lab </a:t>
            </a:r>
            <a:r>
              <a:rPr lang="en-US" dirty="0" smtClean="0"/>
              <a:t>coat”.</a:t>
            </a:r>
          </a:p>
          <a:p>
            <a:pPr algn="l" rtl="0"/>
            <a:r>
              <a:rPr lang="en-US" dirty="0" smtClean="0"/>
              <a:t>Carefully use machine learning to detect the underlying procedures that produced the collected.</a:t>
            </a:r>
          </a:p>
          <a:p>
            <a:pPr marL="0" indent="0" algn="l" rtl="0">
              <a:buNone/>
            </a:pPr>
            <a:endParaRPr lang="en-US" dirty="0" smtClean="0"/>
          </a:p>
          <a:p>
            <a:pPr algn="l" rtl="0"/>
            <a:r>
              <a:rPr lang="en-US" dirty="0"/>
              <a:t>The Important Questions</a:t>
            </a:r>
            <a:r>
              <a:rPr lang="en-US" dirty="0" smtClean="0"/>
              <a:t>:</a:t>
            </a:r>
          </a:p>
          <a:p>
            <a:pPr marL="548640" lvl="2" indent="-274320" algn="l" rtl="0">
              <a:buClr>
                <a:schemeClr val="accent3"/>
              </a:buClr>
              <a:buSzPct val="95000"/>
            </a:pPr>
            <a:r>
              <a:rPr lang="en-US" dirty="0" smtClean="0"/>
              <a:t>Which machine </a:t>
            </a:r>
            <a:r>
              <a:rPr lang="en-US" dirty="0"/>
              <a:t>learning </a:t>
            </a:r>
            <a:r>
              <a:rPr lang="en-US" dirty="0" smtClean="0"/>
              <a:t>procedures are appropriate to the collected data?</a:t>
            </a:r>
            <a:endParaRPr lang="en-US" dirty="0"/>
          </a:p>
          <a:p>
            <a:pPr marL="548640" lvl="2" indent="-274320" algn="l" rtl="0">
              <a:buClr>
                <a:schemeClr val="accent3"/>
              </a:buClr>
              <a:buSzPct val="95000"/>
            </a:pPr>
            <a:r>
              <a:rPr lang="en-US" dirty="0"/>
              <a:t>Did you account for statistical factors such as minority </a:t>
            </a:r>
            <a:r>
              <a:rPr lang="en-US" dirty="0" smtClean="0"/>
              <a:t>cases, time series effects, outliers, etc.?</a:t>
            </a:r>
          </a:p>
          <a:p>
            <a:pPr marL="548640" lvl="2" indent="-274320" algn="l" rtl="0">
              <a:buClr>
                <a:schemeClr val="accent3"/>
              </a:buClr>
              <a:buSzPct val="95000"/>
            </a:pPr>
            <a:r>
              <a:rPr lang="en-US" dirty="0" smtClean="0"/>
              <a:t>Did you make sure you avoid overfitting?</a:t>
            </a:r>
          </a:p>
          <a:p>
            <a:pPr marL="548640" lvl="2" indent="-274320" algn="l" rtl="0">
              <a:buClr>
                <a:schemeClr val="accent3"/>
              </a:buClr>
              <a:buSzPct val="95000"/>
            </a:pPr>
            <a:endParaRPr lang="en-US" dirty="0"/>
          </a:p>
          <a:p>
            <a:pPr algn="l" rtl="0"/>
            <a:endParaRPr lang="en-US" dirty="0" smtClean="0"/>
          </a:p>
          <a:p>
            <a:pPr algn="l" rtl="0"/>
            <a:endParaRPr lang="he-IL" dirty="0"/>
          </a:p>
        </p:txBody>
      </p:sp>
    </p:spTree>
    <p:extLst>
      <p:ext uri="{BB962C8B-B14F-4D97-AF65-F5344CB8AC3E}">
        <p14:creationId xmlns:p14="http://schemas.microsoft.com/office/powerpoint/2010/main" val="3183666362"/>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4</a:t>
            </a:r>
            <a:endParaRPr lang="he-IL" dirty="0"/>
          </a:p>
        </p:txBody>
      </p:sp>
      <p:sp>
        <p:nvSpPr>
          <p:cNvPr id="3" name="Content Placeholder 2"/>
          <p:cNvSpPr>
            <a:spLocks noGrp="1"/>
          </p:cNvSpPr>
          <p:nvPr>
            <p:ph idx="1"/>
          </p:nvPr>
        </p:nvSpPr>
        <p:spPr/>
        <p:txBody>
          <a:bodyPr/>
          <a:lstStyle/>
          <a:p>
            <a:pPr algn="l" rtl="0"/>
            <a:r>
              <a:rPr lang="en-US" dirty="0" smtClean="0"/>
              <a:t>“Don’t stop ‘till you get enough”</a:t>
            </a:r>
          </a:p>
          <a:p>
            <a:pPr algn="l" rtl="0"/>
            <a:endParaRPr lang="en-US" dirty="0"/>
          </a:p>
          <a:p>
            <a:pPr algn="l" rtl="0"/>
            <a:r>
              <a:rPr lang="en-US" dirty="0" smtClean="0"/>
              <a:t>Enhance your prediction model </a:t>
            </a:r>
            <a:endParaRPr lang="he-IL" dirty="0"/>
          </a:p>
        </p:txBody>
      </p:sp>
    </p:spTree>
    <p:extLst>
      <p:ext uri="{BB962C8B-B14F-4D97-AF65-F5344CB8AC3E}">
        <p14:creationId xmlns:p14="http://schemas.microsoft.com/office/powerpoint/2010/main" val="1313258104"/>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5</a:t>
            </a:r>
            <a:endParaRPr lang="he-IL" dirty="0"/>
          </a:p>
        </p:txBody>
      </p:sp>
      <p:sp>
        <p:nvSpPr>
          <p:cNvPr id="3" name="Content Placeholder 2"/>
          <p:cNvSpPr>
            <a:spLocks noGrp="1"/>
          </p:cNvSpPr>
          <p:nvPr>
            <p:ph idx="1"/>
          </p:nvPr>
        </p:nvSpPr>
        <p:spPr/>
        <p:txBody>
          <a:bodyPr/>
          <a:lstStyle/>
          <a:p>
            <a:pPr algn="l" rtl="0"/>
            <a:r>
              <a:rPr lang="en-US" dirty="0" smtClean="0"/>
              <a:t>“Mix it up”</a:t>
            </a:r>
          </a:p>
          <a:p>
            <a:pPr algn="l" rtl="0"/>
            <a:endParaRPr lang="en-US" dirty="0"/>
          </a:p>
          <a:p>
            <a:pPr algn="l" rtl="0"/>
            <a:r>
              <a:rPr lang="en-US" dirty="0" smtClean="0"/>
              <a:t>Integrate the prediction model into your system’s design.</a:t>
            </a:r>
          </a:p>
          <a:p>
            <a:pPr lvl="1" algn="l" rtl="0"/>
            <a:r>
              <a:rPr lang="en-US" dirty="0" smtClean="0"/>
              <a:t>Optimization</a:t>
            </a:r>
            <a:r>
              <a:rPr lang="en-US" dirty="0"/>
              <a:t>.</a:t>
            </a:r>
            <a:endParaRPr lang="he-IL" dirty="0"/>
          </a:p>
        </p:txBody>
      </p:sp>
    </p:spTree>
    <p:extLst>
      <p:ext uri="{BB962C8B-B14F-4D97-AF65-F5344CB8AC3E}">
        <p14:creationId xmlns:p14="http://schemas.microsoft.com/office/powerpoint/2010/main" val="658031754"/>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Challenge 1</a:t>
            </a:r>
            <a:endParaRPr lang="en-US" b="1" dirty="0"/>
          </a:p>
        </p:txBody>
      </p:sp>
      <p:sp>
        <p:nvSpPr>
          <p:cNvPr id="3" name="Content Placeholder 2"/>
          <p:cNvSpPr>
            <a:spLocks noGrp="1"/>
          </p:cNvSpPr>
          <p:nvPr>
            <p:ph idx="1"/>
          </p:nvPr>
        </p:nvSpPr>
        <p:spPr/>
        <p:txBody>
          <a:bodyPr>
            <a:normAutofit/>
          </a:bodyPr>
          <a:lstStyle/>
          <a:p>
            <a:pPr algn="l" rtl="0"/>
            <a:r>
              <a:rPr lang="en-US" sz="3200" dirty="0" smtClean="0"/>
              <a:t>The lack of good theoretical foundation for human-agent interactions yields the need to start each application from scratch</a:t>
            </a:r>
          </a:p>
          <a:p>
            <a:pPr algn="l" rtl="0"/>
            <a:r>
              <a:rPr lang="en-US" sz="3200" dirty="0" smtClean="0"/>
              <a:t>Can we do better?</a:t>
            </a:r>
            <a:endParaRPr lang="en-US" sz="3200" dirty="0"/>
          </a:p>
        </p:txBody>
      </p:sp>
      <p:sp>
        <p:nvSpPr>
          <p:cNvPr id="4" name="Slide Number Placeholder 3"/>
          <p:cNvSpPr>
            <a:spLocks noGrp="1"/>
          </p:cNvSpPr>
          <p:nvPr>
            <p:ph type="sldNum" sz="quarter" idx="12"/>
          </p:nvPr>
        </p:nvSpPr>
        <p:spPr/>
        <p:txBody>
          <a:bodyPr/>
          <a:lstStyle/>
          <a:p>
            <a:fld id="{70976B79-0DD0-4D71-841F-0C38EA70C66A}" type="slidenum">
              <a:rPr lang="he-IL" smtClean="0"/>
              <a:pPr/>
              <a:t>198</a:t>
            </a:fld>
            <a:endParaRPr lang="en-US"/>
          </a:p>
        </p:txBody>
      </p:sp>
      <p:pic>
        <p:nvPicPr>
          <p:cNvPr id="5" name="Picture 2" descr="Image result for future resea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962400"/>
            <a:ext cx="4333875" cy="2447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476260"/>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2</a:t>
            </a:r>
            <a:endParaRPr lang="he-IL" dirty="0"/>
          </a:p>
        </p:txBody>
      </p:sp>
      <p:sp>
        <p:nvSpPr>
          <p:cNvPr id="3" name="Content Placeholder 2"/>
          <p:cNvSpPr>
            <a:spLocks noGrp="1"/>
          </p:cNvSpPr>
          <p:nvPr>
            <p:ph idx="1"/>
          </p:nvPr>
        </p:nvSpPr>
        <p:spPr/>
        <p:txBody>
          <a:bodyPr/>
          <a:lstStyle/>
          <a:p>
            <a:pPr algn="l" rtl="0"/>
            <a:r>
              <a:rPr lang="en-US" dirty="0" smtClean="0"/>
              <a:t>Obtaining reliable data.</a:t>
            </a:r>
          </a:p>
          <a:p>
            <a:pPr lvl="1" algn="l" rtl="0"/>
            <a:r>
              <a:rPr lang="en-US" dirty="0" smtClean="0"/>
              <a:t>Is smartphone \ wearable devices the answer?</a:t>
            </a:r>
          </a:p>
          <a:p>
            <a:pPr lvl="1" algn="l" rtl="0"/>
            <a:endParaRPr lang="he-IL" dirty="0"/>
          </a:p>
        </p:txBody>
      </p:sp>
      <p:sp>
        <p:nvSpPr>
          <p:cNvPr id="6" name="Rectangle 5"/>
          <p:cNvSpPr/>
          <p:nvPr/>
        </p:nvSpPr>
        <p:spPr>
          <a:xfrm>
            <a:off x="481262" y="5782270"/>
            <a:ext cx="8434137" cy="923330"/>
          </a:xfrm>
          <a:prstGeom prst="rect">
            <a:avLst/>
          </a:prstGeom>
        </p:spPr>
        <p:txBody>
          <a:bodyPr wrap="square">
            <a:spAutoFit/>
          </a:bodyPr>
          <a:lstStyle/>
          <a:p>
            <a:r>
              <a:rPr lang="en-US" dirty="0" err="1"/>
              <a:t>Rischan</a:t>
            </a:r>
            <a:r>
              <a:rPr lang="en-US" dirty="0"/>
              <a:t> </a:t>
            </a:r>
            <a:r>
              <a:rPr lang="en-US" dirty="0" err="1"/>
              <a:t>Mafrur</a:t>
            </a:r>
            <a:r>
              <a:rPr lang="en-US" dirty="0"/>
              <a:t>, I. </a:t>
            </a:r>
            <a:r>
              <a:rPr lang="en-US" dirty="0" err="1"/>
              <a:t>Gde</a:t>
            </a:r>
            <a:r>
              <a:rPr lang="en-US" dirty="0"/>
              <a:t> Dharma </a:t>
            </a:r>
            <a:r>
              <a:rPr lang="en-US" dirty="0" err="1"/>
              <a:t>Nugraha</a:t>
            </a:r>
            <a:r>
              <a:rPr lang="en-US" dirty="0"/>
              <a:t> and </a:t>
            </a:r>
            <a:r>
              <a:rPr lang="en-US" dirty="0" err="1"/>
              <a:t>Deokjai</a:t>
            </a:r>
            <a:r>
              <a:rPr lang="en-US" dirty="0"/>
              <a:t> Choi, Modeling and discovering human behavior from smartphone sensing life‑log data for identification </a:t>
            </a:r>
            <a:r>
              <a:rPr lang="en-US" dirty="0" smtClean="0"/>
              <a:t>purpose, 2016.</a:t>
            </a:r>
            <a:endParaRPr lang="he-IL" dirty="0"/>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493" t="2775" r="16565" b="7401"/>
          <a:stretch/>
        </p:blipFill>
        <p:spPr bwMode="auto">
          <a:xfrm>
            <a:off x="1524000" y="2834680"/>
            <a:ext cx="5715000" cy="2781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35657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Sarit Kraus</a:t>
            </a:r>
            <a:endParaRPr lang="he-IL" dirty="0"/>
          </a:p>
        </p:txBody>
      </p:sp>
      <p:sp>
        <p:nvSpPr>
          <p:cNvPr id="3" name="Content Placeholder 2"/>
          <p:cNvSpPr>
            <a:spLocks noGrp="1"/>
          </p:cNvSpPr>
          <p:nvPr>
            <p:ph idx="1"/>
          </p:nvPr>
        </p:nvSpPr>
        <p:spPr/>
        <p:txBody>
          <a:bodyPr>
            <a:normAutofit/>
          </a:bodyPr>
          <a:lstStyle/>
          <a:p>
            <a:pPr algn="l" rtl="0"/>
            <a:r>
              <a:rPr lang="en-US" dirty="0" smtClean="0"/>
              <a:t>Professor </a:t>
            </a:r>
            <a:r>
              <a:rPr lang="en-US" dirty="0"/>
              <a:t>of Computer Science at </a:t>
            </a:r>
            <a:r>
              <a:rPr lang="en-US" dirty="0" smtClean="0"/>
              <a:t>Bar-Ilan University</a:t>
            </a:r>
            <a:r>
              <a:rPr lang="en-US" dirty="0"/>
              <a:t>, Israel and an Adjunct Professor at the </a:t>
            </a:r>
            <a:r>
              <a:rPr lang="en-US" dirty="0" smtClean="0"/>
              <a:t>University of </a:t>
            </a:r>
            <a:r>
              <a:rPr lang="en-US" dirty="0"/>
              <a:t>Maryland. </a:t>
            </a:r>
            <a:endParaRPr lang="en-US" dirty="0" smtClean="0"/>
          </a:p>
          <a:p>
            <a:pPr algn="l" rtl="0"/>
            <a:r>
              <a:rPr lang="en-US" dirty="0" smtClean="0"/>
              <a:t>Focus on Intelligent Agents </a:t>
            </a:r>
            <a:r>
              <a:rPr lang="en-US" dirty="0"/>
              <a:t>and </a:t>
            </a:r>
            <a:r>
              <a:rPr lang="en-US" dirty="0" smtClean="0"/>
              <a:t>Multi-Agent Systems</a:t>
            </a:r>
            <a:r>
              <a:rPr lang="en-US" dirty="0"/>
              <a:t>. </a:t>
            </a:r>
            <a:endParaRPr lang="en-US" dirty="0" smtClean="0"/>
          </a:p>
          <a:p>
            <a:pPr algn="l" rtl="0"/>
            <a:r>
              <a:rPr lang="en-US" dirty="0" smtClean="0"/>
              <a:t>Received </a:t>
            </a:r>
            <a:r>
              <a:rPr lang="en-US" dirty="0"/>
              <a:t>the EMET </a:t>
            </a:r>
            <a:r>
              <a:rPr lang="en-US" dirty="0" smtClean="0"/>
              <a:t>Prize,  IJCAI </a:t>
            </a:r>
            <a:r>
              <a:rPr lang="en-US" dirty="0"/>
              <a:t>‘Computers and Thought Award’, the ACM </a:t>
            </a:r>
            <a:r>
              <a:rPr lang="en-US" dirty="0" smtClean="0"/>
              <a:t>SIGART Agents </a:t>
            </a:r>
            <a:r>
              <a:rPr lang="en-US" dirty="0"/>
              <a:t>Research award, and the prestigious Advanced </a:t>
            </a:r>
            <a:r>
              <a:rPr lang="en-US" dirty="0" smtClean="0"/>
              <a:t>ERC Grant</a:t>
            </a:r>
            <a:r>
              <a:rPr lang="en-US" dirty="0"/>
              <a:t>. </a:t>
            </a:r>
            <a:endParaRPr lang="en-US" dirty="0" smtClean="0"/>
          </a:p>
          <a:p>
            <a:pPr algn="l" rtl="0"/>
            <a:r>
              <a:rPr lang="en-US" dirty="0" smtClean="0"/>
              <a:t>Published over 300 </a:t>
            </a:r>
            <a:r>
              <a:rPr lang="en-US" dirty="0"/>
              <a:t>papers in leading journals </a:t>
            </a:r>
            <a:endParaRPr lang="en-US" dirty="0" smtClean="0"/>
          </a:p>
          <a:p>
            <a:pPr marL="0" indent="0" algn="l" rtl="0">
              <a:buNone/>
            </a:pPr>
            <a:r>
              <a:rPr lang="en-US" dirty="0" smtClean="0"/>
              <a:t>    and </a:t>
            </a:r>
            <a:r>
              <a:rPr lang="en-US" dirty="0"/>
              <a:t>major </a:t>
            </a:r>
            <a:r>
              <a:rPr lang="en-US" dirty="0" smtClean="0"/>
              <a:t>conferences.</a:t>
            </a:r>
            <a:endParaRPr lang="he-IL" dirty="0"/>
          </a:p>
        </p:txBody>
      </p:sp>
      <p:pic>
        <p:nvPicPr>
          <p:cNvPr id="4" name="Picture 2" descr="C:\Users\user\Desktop\Pictures\sar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4906962"/>
            <a:ext cx="1541463" cy="1541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9101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Economical Recommender Systems </a:t>
            </a:r>
            <a:endParaRPr lang="he-IL" dirty="0"/>
          </a:p>
        </p:txBody>
      </p:sp>
      <p:sp>
        <p:nvSpPr>
          <p:cNvPr id="3" name="Content Placeholder 2"/>
          <p:cNvSpPr>
            <a:spLocks noGrp="1"/>
          </p:cNvSpPr>
          <p:nvPr>
            <p:ph idx="1"/>
          </p:nvPr>
        </p:nvSpPr>
        <p:spPr/>
        <p:txBody>
          <a:bodyPr/>
          <a:lstStyle/>
          <a:p>
            <a:pPr algn="l" rtl="0"/>
            <a:r>
              <a:rPr lang="en-US" dirty="0" smtClean="0"/>
              <a:t>“Buy this book, you will like it!” </a:t>
            </a:r>
          </a:p>
          <a:p>
            <a:pPr lvl="1" algn="l" rtl="0"/>
            <a:r>
              <a:rPr lang="en-US" dirty="0" smtClean="0"/>
              <a:t>(AND it will make us more money than the other options…)</a:t>
            </a:r>
          </a:p>
          <a:p>
            <a:pPr algn="l" rtl="0"/>
            <a:endParaRPr lang="en-US" dirty="0"/>
          </a:p>
          <a:p>
            <a:pPr marL="0" indent="0" algn="l" rtl="0">
              <a:buNone/>
            </a:pPr>
            <a:endParaRPr lang="he-IL"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4409" y="3505200"/>
            <a:ext cx="3864015" cy="20982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4" descr="Image result for 3d human figure standing over a pile of mone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8960" y="0"/>
            <a:ext cx="1916966" cy="23985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1235" y="5983069"/>
            <a:ext cx="8950365" cy="646331"/>
          </a:xfrm>
          <a:prstGeom prst="rect">
            <a:avLst/>
          </a:prstGeom>
        </p:spPr>
        <p:txBody>
          <a:bodyPr wrap="square">
            <a:spAutoFit/>
          </a:bodyPr>
          <a:lstStyle/>
          <a:p>
            <a:r>
              <a:rPr lang="en-US" dirty="0"/>
              <a:t>Shani, Guy, David Heckerman, and Ronen I. </a:t>
            </a:r>
            <a:r>
              <a:rPr lang="en-US" dirty="0" err="1"/>
              <a:t>Brafman</a:t>
            </a:r>
            <a:r>
              <a:rPr lang="en-US" dirty="0"/>
              <a:t>. "An MDP-based recommender system." </a:t>
            </a:r>
            <a:r>
              <a:rPr lang="en-US" i="1" dirty="0"/>
              <a:t>Journal of Machine Learning Research</a:t>
            </a:r>
            <a:r>
              <a:rPr lang="en-US" dirty="0"/>
              <a:t> 6.Sep (2005): 1265-1295.‏</a:t>
            </a:r>
            <a:endParaRPr lang="he-IL" dirty="0"/>
          </a:p>
        </p:txBody>
      </p:sp>
    </p:spTree>
    <p:extLst>
      <p:ext uri="{BB962C8B-B14F-4D97-AF65-F5344CB8AC3E}">
        <p14:creationId xmlns:p14="http://schemas.microsoft.com/office/powerpoint/2010/main" val="1361833817"/>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3</a:t>
            </a:r>
            <a:endParaRPr lang="he-IL" dirty="0"/>
          </a:p>
        </p:txBody>
      </p:sp>
      <p:sp>
        <p:nvSpPr>
          <p:cNvPr id="3" name="Content Placeholder 2"/>
          <p:cNvSpPr>
            <a:spLocks noGrp="1"/>
          </p:cNvSpPr>
          <p:nvPr>
            <p:ph idx="1"/>
          </p:nvPr>
        </p:nvSpPr>
        <p:spPr/>
        <p:txBody>
          <a:bodyPr/>
          <a:lstStyle/>
          <a:p>
            <a:pPr algn="l" rtl="0"/>
            <a:r>
              <a:rPr lang="en-US" dirty="0" smtClean="0"/>
              <a:t>Explaining Human DM prediction</a:t>
            </a:r>
          </a:p>
          <a:p>
            <a:pPr algn="l" rtl="0"/>
            <a:endParaRPr lang="en-US" dirty="0"/>
          </a:p>
          <a:p>
            <a:pPr algn="l" rtl="0"/>
            <a:r>
              <a:rPr lang="en-US" dirty="0"/>
              <a:t>Explanations that are too complex might actually negatively affect acceptance of a system. </a:t>
            </a:r>
          </a:p>
          <a:p>
            <a:endParaRPr lang="en-US" dirty="0"/>
          </a:p>
          <a:p>
            <a:pPr algn="l" rtl="0"/>
            <a:r>
              <a:rPr lang="en-US" dirty="0"/>
              <a:t>Also good explanations can hinder the acceptance of individual recommendations</a:t>
            </a:r>
          </a:p>
          <a:p>
            <a:pPr algn="l" rtl="0"/>
            <a:endParaRPr lang="he-IL" dirty="0"/>
          </a:p>
        </p:txBody>
      </p:sp>
      <p:sp>
        <p:nvSpPr>
          <p:cNvPr id="4" name="Rectangle 3"/>
          <p:cNvSpPr/>
          <p:nvPr/>
        </p:nvSpPr>
        <p:spPr>
          <a:xfrm>
            <a:off x="228600" y="5638800"/>
            <a:ext cx="8686800" cy="646331"/>
          </a:xfrm>
          <a:prstGeom prst="rect">
            <a:avLst/>
          </a:prstGeom>
        </p:spPr>
        <p:txBody>
          <a:bodyPr wrap="square">
            <a:spAutoFit/>
          </a:bodyPr>
          <a:lstStyle/>
          <a:p>
            <a:r>
              <a:rPr lang="en-US" dirty="0"/>
              <a:t>Algorithmic Transparency via Quantitative Input Influence: Theory and Experiments with Learning </a:t>
            </a:r>
            <a:r>
              <a:rPr lang="en-US" dirty="0" smtClean="0"/>
              <a:t>Systems, IEEE </a:t>
            </a:r>
            <a:r>
              <a:rPr lang="en-US" dirty="0"/>
              <a:t>Symposium on Security and </a:t>
            </a:r>
            <a:r>
              <a:rPr lang="en-US" dirty="0" smtClean="0"/>
              <a:t>Privacy, </a:t>
            </a:r>
            <a:r>
              <a:rPr lang="en-US" dirty="0"/>
              <a:t>2016 </a:t>
            </a:r>
          </a:p>
        </p:txBody>
      </p:sp>
    </p:spTree>
    <p:extLst>
      <p:ext uri="{BB962C8B-B14F-4D97-AF65-F5344CB8AC3E}">
        <p14:creationId xmlns:p14="http://schemas.microsoft.com/office/powerpoint/2010/main" val="12401473"/>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4</a:t>
            </a:r>
            <a:endParaRPr lang="he-IL" dirty="0"/>
          </a:p>
        </p:txBody>
      </p:sp>
      <p:sp>
        <p:nvSpPr>
          <p:cNvPr id="3" name="Content Placeholder 2"/>
          <p:cNvSpPr>
            <a:spLocks noGrp="1"/>
          </p:cNvSpPr>
          <p:nvPr>
            <p:ph idx="1"/>
          </p:nvPr>
        </p:nvSpPr>
        <p:spPr/>
        <p:txBody>
          <a:bodyPr/>
          <a:lstStyle/>
          <a:p>
            <a:pPr algn="l" rtl="0"/>
            <a:r>
              <a:rPr lang="en-US" dirty="0" smtClean="0"/>
              <a:t>The integration of human models to ML techniques.</a:t>
            </a:r>
          </a:p>
          <a:p>
            <a:pPr algn="l" rtl="0"/>
            <a:endParaRPr lang="en-US" dirty="0"/>
          </a:p>
          <a:p>
            <a:pPr algn="l" rtl="0"/>
            <a:r>
              <a:rPr lang="en-US" dirty="0" smtClean="0"/>
              <a:t>Human models are currently evaluated using ML*, but their integration is still underdeveloped.   </a:t>
            </a:r>
            <a:endParaRPr lang="he-IL" dirty="0"/>
          </a:p>
        </p:txBody>
      </p:sp>
      <p:sp>
        <p:nvSpPr>
          <p:cNvPr id="4" name="Rectangle 3"/>
          <p:cNvSpPr/>
          <p:nvPr/>
        </p:nvSpPr>
        <p:spPr>
          <a:xfrm>
            <a:off x="251225" y="6096000"/>
            <a:ext cx="8513700" cy="646331"/>
          </a:xfrm>
          <a:prstGeom prst="rect">
            <a:avLst/>
          </a:prstGeom>
        </p:spPr>
        <p:txBody>
          <a:bodyPr wrap="square">
            <a:spAutoFit/>
          </a:bodyPr>
          <a:lstStyle/>
          <a:p>
            <a:r>
              <a:rPr lang="en" dirty="0" smtClean="0"/>
              <a:t>* A</a:t>
            </a:r>
            <a:r>
              <a:rPr lang="en" dirty="0"/>
              <a:t>. Peysakhovich and J. Naecker. Using methods from machine learning to evaluate models of human choice. 2015. </a:t>
            </a:r>
            <a:endParaRPr lang="he-IL" dirty="0"/>
          </a:p>
        </p:txBody>
      </p:sp>
    </p:spTree>
    <p:extLst>
      <p:ext uri="{BB962C8B-B14F-4D97-AF65-F5344CB8AC3E}">
        <p14:creationId xmlns:p14="http://schemas.microsoft.com/office/powerpoint/2010/main" val="3329015995"/>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dirty="0" smtClean="0"/>
              <a:t>Take home message</a:t>
            </a:r>
            <a:endParaRPr lang="he-IL" dirty="0"/>
          </a:p>
        </p:txBody>
      </p:sp>
      <p:sp>
        <p:nvSpPr>
          <p:cNvPr id="3" name="Content Placeholder 2"/>
          <p:cNvSpPr>
            <a:spLocks noGrp="1"/>
          </p:cNvSpPr>
          <p:nvPr>
            <p:ph idx="1"/>
          </p:nvPr>
        </p:nvSpPr>
        <p:spPr>
          <a:xfrm>
            <a:off x="457200" y="1524000"/>
            <a:ext cx="8229600" cy="5334000"/>
          </a:xfrm>
        </p:spPr>
        <p:txBody>
          <a:bodyPr>
            <a:normAutofit fontScale="92500" lnSpcReduction="10000"/>
          </a:bodyPr>
          <a:lstStyle/>
          <a:p>
            <a:pPr algn="l" rtl="0"/>
            <a:endParaRPr lang="en-US" sz="2400" dirty="0" smtClean="0"/>
          </a:p>
          <a:p>
            <a:pPr algn="l" rtl="0"/>
            <a:r>
              <a:rPr lang="en-US" sz="2400" dirty="0" smtClean="0"/>
              <a:t>Predicting Human Decision Making an behavior is </a:t>
            </a:r>
            <a:r>
              <a:rPr lang="en-US" sz="2400" b="1" u="sng" dirty="0" smtClean="0"/>
              <a:t>Hard</a:t>
            </a:r>
            <a:r>
              <a:rPr lang="en-US" sz="2400" dirty="0" smtClean="0"/>
              <a:t>.</a:t>
            </a:r>
          </a:p>
          <a:p>
            <a:pPr lvl="1" algn="l" rtl="0"/>
            <a:r>
              <a:rPr lang="en-US" sz="2200" dirty="0" smtClean="0">
                <a:solidFill>
                  <a:srgbClr val="FF0000"/>
                </a:solidFill>
              </a:rPr>
              <a:t>Don’t expect to reach 90%...</a:t>
            </a:r>
          </a:p>
          <a:p>
            <a:pPr lvl="1" algn="l" rtl="0"/>
            <a:r>
              <a:rPr lang="en-US" sz="2200" dirty="0" smtClean="0"/>
              <a:t>Normative Models can help.</a:t>
            </a:r>
          </a:p>
          <a:p>
            <a:pPr lvl="1" algn="l" rtl="0"/>
            <a:r>
              <a:rPr lang="en-US" sz="2200" dirty="0" smtClean="0"/>
              <a:t>Machine Learning is very useful.</a:t>
            </a:r>
          </a:p>
          <a:p>
            <a:pPr algn="l" rtl="0"/>
            <a:r>
              <a:rPr lang="en-US" dirty="0" smtClean="0"/>
              <a:t>Human Prediction drives developments in other fields</a:t>
            </a:r>
          </a:p>
          <a:p>
            <a:pPr lvl="1" algn="l" rtl="0"/>
            <a:r>
              <a:rPr lang="en-US" dirty="0" smtClean="0"/>
              <a:t>Software Architectures</a:t>
            </a:r>
          </a:p>
          <a:p>
            <a:pPr lvl="1" algn="l" rtl="0"/>
            <a:r>
              <a:rPr lang="en-US" dirty="0" smtClean="0"/>
              <a:t>Machine Learning</a:t>
            </a:r>
            <a:endParaRPr lang="en-US" sz="2600" dirty="0" smtClean="0"/>
          </a:p>
          <a:p>
            <a:pPr algn="l" rtl="0"/>
            <a:endParaRPr lang="en-US" dirty="0" smtClean="0"/>
          </a:p>
          <a:p>
            <a:pPr algn="l" rtl="0"/>
            <a:r>
              <a:rPr lang="en-US" dirty="0" smtClean="0"/>
              <a:t>Enhancing </a:t>
            </a:r>
            <a:r>
              <a:rPr lang="en-US" dirty="0"/>
              <a:t>Human Interaction with Software\Robots…</a:t>
            </a:r>
          </a:p>
          <a:p>
            <a:pPr algn="l" rtl="0"/>
            <a:r>
              <a:rPr lang="en-US" dirty="0"/>
              <a:t>Training People</a:t>
            </a:r>
          </a:p>
          <a:p>
            <a:pPr algn="l" rtl="0"/>
            <a:r>
              <a:rPr lang="en-US" dirty="0"/>
              <a:t>Replacing People</a:t>
            </a:r>
          </a:p>
          <a:p>
            <a:pPr algn="l" rtl="0"/>
            <a:r>
              <a:rPr lang="en-US" dirty="0"/>
              <a:t>Supporting </a:t>
            </a:r>
            <a:r>
              <a:rPr lang="en-US" dirty="0" smtClean="0"/>
              <a:t>People</a:t>
            </a:r>
          </a:p>
          <a:p>
            <a:pPr algn="l" rtl="0"/>
            <a:r>
              <a:rPr lang="en-US" dirty="0" smtClean="0"/>
              <a:t>Etc.</a:t>
            </a:r>
            <a:endParaRPr lang="he-IL" sz="2600" dirty="0"/>
          </a:p>
          <a:p>
            <a:pPr algn="l" rtl="0"/>
            <a:endParaRPr lang="he-IL" sz="2400" dirty="0"/>
          </a:p>
          <a:p>
            <a:pPr algn="l" rtl="0"/>
            <a:endParaRPr lang="he-IL" sz="2000" dirty="0"/>
          </a:p>
        </p:txBody>
      </p:sp>
    </p:spTree>
    <p:extLst>
      <p:ext uri="{BB962C8B-B14F-4D97-AF65-F5344CB8AC3E}">
        <p14:creationId xmlns:p14="http://schemas.microsoft.com/office/powerpoint/2010/main" val="161746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500"/>
                                        <p:tgtEl>
                                          <p:spTgt spid="3">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3" end="13"/>
                                            </p:txEl>
                                          </p:spTgt>
                                        </p:tgtEl>
                                        <p:attrNameLst>
                                          <p:attrName>style.visibility</p:attrName>
                                        </p:attrNameLst>
                                      </p:cBhvr>
                                      <p:to>
                                        <p:strVal val="visible"/>
                                      </p:to>
                                    </p:set>
                                    <p:animEffect transition="in" filter="fade">
                                      <p:cBhvr>
                                        <p:cTn id="5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a:t>
            </a:r>
            <a:endParaRPr lang="he-IL" dirty="0"/>
          </a:p>
        </p:txBody>
      </p:sp>
      <p:sp>
        <p:nvSpPr>
          <p:cNvPr id="6" name="Content Placeholder 2"/>
          <p:cNvSpPr txBox="1">
            <a:spLocks/>
          </p:cNvSpPr>
          <p:nvPr/>
        </p:nvSpPr>
        <p:spPr>
          <a:xfrm>
            <a:off x="533400" y="1935480"/>
            <a:ext cx="8229600" cy="438912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fontAlgn="auto">
              <a:spcAft>
                <a:spcPts val="0"/>
              </a:spcAft>
            </a:pPr>
            <a:r>
              <a:rPr lang="en-US" dirty="0" smtClean="0"/>
              <a:t>Ariel Rosenfeld:</a:t>
            </a:r>
          </a:p>
          <a:p>
            <a:pPr marL="0" indent="0" fontAlgn="auto">
              <a:spcAft>
                <a:spcPts val="0"/>
              </a:spcAft>
              <a:buFont typeface="Wingdings 2"/>
              <a:buNone/>
            </a:pPr>
            <a:r>
              <a:rPr lang="en-US" dirty="0" smtClean="0"/>
              <a:t>	</a:t>
            </a:r>
            <a:r>
              <a:rPr lang="en-US" sz="3200" dirty="0" smtClean="0">
                <a:solidFill>
                  <a:srgbClr val="FF0000"/>
                </a:solidFill>
              </a:rPr>
              <a:t>arielros1@gmail.com</a:t>
            </a:r>
          </a:p>
          <a:p>
            <a:pPr marL="0" indent="0" fontAlgn="auto">
              <a:spcAft>
                <a:spcPts val="0"/>
              </a:spcAft>
              <a:buNone/>
            </a:pPr>
            <a:endParaRPr lang="en-US" sz="3200" dirty="0" smtClean="0">
              <a:solidFill>
                <a:srgbClr val="FF0000"/>
              </a:solidFill>
            </a:endParaRPr>
          </a:p>
          <a:p>
            <a:pPr fontAlgn="auto">
              <a:spcAft>
                <a:spcPts val="0"/>
              </a:spcAft>
            </a:pPr>
            <a:r>
              <a:rPr lang="en-US" sz="3200" dirty="0" smtClean="0"/>
              <a:t>Sarit Kraus</a:t>
            </a:r>
          </a:p>
          <a:p>
            <a:pPr marL="0" indent="0" fontAlgn="auto">
              <a:spcAft>
                <a:spcPts val="0"/>
              </a:spcAft>
              <a:buNone/>
            </a:pPr>
            <a:r>
              <a:rPr lang="en-US" sz="3200" dirty="0" smtClean="0">
                <a:solidFill>
                  <a:srgbClr val="FF0000"/>
                </a:solidFill>
              </a:rPr>
              <a:t>	sarit@macs.biu.ac.il</a:t>
            </a:r>
          </a:p>
          <a:p>
            <a:pPr fontAlgn="auto">
              <a:spcAft>
                <a:spcPts val="0"/>
              </a:spcAft>
            </a:pPr>
            <a:endParaRPr lang="en-US" sz="3200" dirty="0" smtClean="0">
              <a:solidFill>
                <a:srgbClr val="FF0000"/>
              </a:solidFill>
            </a:endParaRPr>
          </a:p>
          <a:p>
            <a:pPr lvl="1" fontAlgn="auto">
              <a:spcAft>
                <a:spcPts val="0"/>
              </a:spcAft>
            </a:pPr>
            <a:endParaRPr lang="he-IL" dirty="0"/>
          </a:p>
        </p:txBody>
      </p:sp>
      <p:sp>
        <p:nvSpPr>
          <p:cNvPr id="5" name="Content Placeholder 2"/>
          <p:cNvSpPr>
            <a:spLocks noGrp="1"/>
          </p:cNvSpPr>
          <p:nvPr>
            <p:ph idx="1"/>
          </p:nvPr>
        </p:nvSpPr>
        <p:spPr>
          <a:xfrm>
            <a:off x="76200" y="1249680"/>
            <a:ext cx="9144000" cy="1264920"/>
          </a:xfrm>
        </p:spPr>
        <p:txBody>
          <a:bodyPr>
            <a:noAutofit/>
          </a:bodyPr>
          <a:lstStyle/>
          <a:p>
            <a:pPr algn="l" rtl="0"/>
            <a:endParaRPr lang="en-US" sz="2000" dirty="0" smtClean="0"/>
          </a:p>
          <a:p>
            <a:pPr algn="l" rtl="0"/>
            <a:endParaRPr lang="en-US" sz="2000" dirty="0" smtClean="0"/>
          </a:p>
          <a:p>
            <a:pPr algn="l" rtl="0"/>
            <a:endParaRPr lang="en-US" sz="2000" dirty="0"/>
          </a:p>
          <a:p>
            <a:pPr algn="l" rtl="0"/>
            <a:endParaRPr lang="en-US" sz="2000" dirty="0" smtClean="0"/>
          </a:p>
          <a:p>
            <a:pPr algn="l" rtl="0"/>
            <a:endParaRPr lang="en-US" sz="2400" dirty="0" smtClean="0"/>
          </a:p>
        </p:txBody>
      </p:sp>
      <p:pic>
        <p:nvPicPr>
          <p:cNvPr id="7" name="Picture 2" descr="https://media.licdn.com/mpr/mpr/shrinknp_200_200/AAEAAQAAAAAAAAbcAAAAJGY2M2M0NmVmLWQxYjctNDUxOS04ZjhjLWU5MjgxZTk5ZTc0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990600"/>
            <a:ext cx="1828800" cy="20578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user\Desktop\Pictures\sar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4356" y="3276152"/>
            <a:ext cx="1836644" cy="205784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 y="5481629"/>
            <a:ext cx="5840060" cy="369332"/>
          </a:xfrm>
          <a:prstGeom prst="rect">
            <a:avLst/>
          </a:prstGeom>
        </p:spPr>
        <p:txBody>
          <a:bodyPr wrap="none">
            <a:spAutoFit/>
          </a:bodyPr>
          <a:lstStyle/>
          <a:p>
            <a:r>
              <a:rPr lang="en-US" b="1" dirty="0"/>
              <a:t>https://sites.google.com/view/predicting-human-dm</a:t>
            </a:r>
            <a:endParaRPr lang="he-IL" b="1" dirty="0"/>
          </a:p>
        </p:txBody>
      </p:sp>
      <p:sp>
        <p:nvSpPr>
          <p:cNvPr id="4" name="Rectangle 3"/>
          <p:cNvSpPr/>
          <p:nvPr/>
        </p:nvSpPr>
        <p:spPr>
          <a:xfrm>
            <a:off x="228600" y="5955268"/>
            <a:ext cx="4519186" cy="369332"/>
          </a:xfrm>
          <a:prstGeom prst="rect">
            <a:avLst/>
          </a:prstGeom>
        </p:spPr>
        <p:txBody>
          <a:bodyPr wrap="none">
            <a:spAutoFit/>
          </a:bodyPr>
          <a:lstStyle/>
          <a:p>
            <a:r>
              <a:rPr lang="en-US" b="1" dirty="0"/>
              <a:t>http://tinyurl.com/predicting-human-DM</a:t>
            </a:r>
            <a:endParaRPr lang="he-IL" dirty="0"/>
          </a:p>
        </p:txBody>
      </p:sp>
    </p:spTree>
    <p:extLst>
      <p:ext uri="{BB962C8B-B14F-4D97-AF65-F5344CB8AC3E}">
        <p14:creationId xmlns:p14="http://schemas.microsoft.com/office/powerpoint/2010/main" val="3426712638"/>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a:p>
        </p:txBody>
      </p:sp>
      <p:sp>
        <p:nvSpPr>
          <p:cNvPr id="3" name="Content Placeholder 2"/>
          <p:cNvSpPr>
            <a:spLocks noGrp="1"/>
          </p:cNvSpPr>
          <p:nvPr>
            <p:ph idx="1"/>
          </p:nvPr>
        </p:nvSpPr>
        <p:spPr/>
        <p:txBody>
          <a:bodyPr/>
          <a:lstStyle/>
          <a:p>
            <a:endParaRPr lang="he-IL"/>
          </a:p>
        </p:txBody>
      </p:sp>
      <p:pic>
        <p:nvPicPr>
          <p:cNvPr id="4"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49" y="1"/>
            <a:ext cx="9144000" cy="6858000"/>
          </a:xfrm>
          <a:prstGeom prst="rect">
            <a:avLst/>
          </a:prstGeom>
        </p:spPr>
      </p:pic>
    </p:spTree>
    <p:extLst>
      <p:ext uri="{BB962C8B-B14F-4D97-AF65-F5344CB8AC3E}">
        <p14:creationId xmlns:p14="http://schemas.microsoft.com/office/powerpoint/2010/main" val="4201793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dirty="0" smtClean="0"/>
              <a:t>Physical </a:t>
            </a:r>
            <a:r>
              <a:rPr lang="en-US" dirty="0"/>
              <a:t>vs. Software</a:t>
            </a:r>
          </a:p>
        </p:txBody>
      </p:sp>
      <p:sp>
        <p:nvSpPr>
          <p:cNvPr id="3" name="Content Placeholder 2"/>
          <p:cNvSpPr>
            <a:spLocks noGrp="1"/>
          </p:cNvSpPr>
          <p:nvPr>
            <p:ph idx="1"/>
          </p:nvPr>
        </p:nvSpPr>
        <p:spPr/>
        <p:txBody>
          <a:bodyPr/>
          <a:lstStyle/>
          <a:p>
            <a:pPr algn="l" rtl="0"/>
            <a:endParaRPr lang="en-US" dirty="0"/>
          </a:p>
          <a:p>
            <a:pPr algn="l" rtl="0"/>
            <a:r>
              <a:rPr lang="en-US" dirty="0" smtClean="0"/>
              <a:t>Vast impact on:</a:t>
            </a:r>
          </a:p>
          <a:p>
            <a:pPr lvl="1" algn="l" rtl="0"/>
            <a:r>
              <a:rPr lang="en-US" dirty="0" smtClean="0"/>
              <a:t>Perception</a:t>
            </a:r>
          </a:p>
          <a:p>
            <a:pPr lvl="1" algn="l" rtl="0"/>
            <a:r>
              <a:rPr lang="en-US" dirty="0" smtClean="0"/>
              <a:t>Actions</a:t>
            </a:r>
          </a:p>
          <a:p>
            <a:pPr lvl="1" algn="l" rtl="0"/>
            <a:r>
              <a:rPr lang="en-US" dirty="0" smtClean="0"/>
              <a:t>Usability</a:t>
            </a:r>
          </a:p>
          <a:p>
            <a:pPr lvl="1" algn="l" rtl="0"/>
            <a:r>
              <a:rPr lang="en-US" dirty="0" smtClean="0"/>
              <a:t>Etc.</a:t>
            </a:r>
          </a:p>
          <a:p>
            <a:pPr lvl="1" algn="l" rtl="0"/>
            <a:endParaRPr lang="en-US" dirty="0" smtClean="0"/>
          </a:p>
          <a:p>
            <a:pPr algn="l" rtl="0"/>
            <a:endParaRPr lang="he-IL" dirty="0"/>
          </a:p>
        </p:txBody>
      </p:sp>
    </p:spTree>
    <p:extLst>
      <p:ext uri="{BB962C8B-B14F-4D97-AF65-F5344CB8AC3E}">
        <p14:creationId xmlns:p14="http://schemas.microsoft.com/office/powerpoint/2010/main" val="28054758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dirty="0"/>
              <a:t>Active </a:t>
            </a:r>
            <a:r>
              <a:rPr lang="en-US" dirty="0" smtClean="0"/>
              <a:t>Actor </a:t>
            </a:r>
            <a:r>
              <a:rPr lang="en-US" dirty="0"/>
              <a:t>vs. </a:t>
            </a:r>
            <a:r>
              <a:rPr lang="en-US" dirty="0" smtClean="0"/>
              <a:t>Observer</a:t>
            </a:r>
            <a:endParaRPr lang="he-IL" dirty="0"/>
          </a:p>
        </p:txBody>
      </p:sp>
      <p:sp>
        <p:nvSpPr>
          <p:cNvPr id="3" name="Content Placeholder 2"/>
          <p:cNvSpPr>
            <a:spLocks noGrp="1"/>
          </p:cNvSpPr>
          <p:nvPr>
            <p:ph idx="1"/>
          </p:nvPr>
        </p:nvSpPr>
        <p:spPr/>
        <p:txBody>
          <a:bodyPr>
            <a:normAutofit/>
          </a:bodyPr>
          <a:lstStyle/>
          <a:p>
            <a:pPr algn="l" rtl="0"/>
            <a:r>
              <a:rPr lang="en-US" dirty="0" smtClean="0"/>
              <a:t>Sensing and recording</a:t>
            </a:r>
            <a:endParaRPr lang="en-US" dirty="0"/>
          </a:p>
          <a:p>
            <a:pPr lvl="1" algn="l" rtl="0"/>
            <a:r>
              <a:rPr lang="en-US" dirty="0" smtClean="0"/>
              <a:t>e.g., Activity loggers.</a:t>
            </a:r>
          </a:p>
          <a:p>
            <a:pPr lvl="1" algn="l" rtl="0"/>
            <a:endParaRPr lang="en-US" dirty="0" smtClean="0"/>
          </a:p>
          <a:p>
            <a:pPr algn="l" rtl="0"/>
            <a:endParaRPr lang="en-US" dirty="0" smtClean="0"/>
          </a:p>
          <a:p>
            <a:pPr marL="0" indent="0" algn="l" rtl="0">
              <a:buNone/>
            </a:pPr>
            <a:endParaRPr lang="en-US" dirty="0"/>
          </a:p>
          <a:p>
            <a:pPr algn="l" rtl="0"/>
            <a:r>
              <a:rPr lang="en-US" dirty="0" smtClean="0"/>
              <a:t>Takes Action</a:t>
            </a:r>
          </a:p>
          <a:p>
            <a:pPr lvl="1" algn="l" rtl="0"/>
            <a:r>
              <a:rPr lang="en-US" dirty="0" smtClean="0"/>
              <a:t>E.g., smart home.</a:t>
            </a:r>
          </a:p>
          <a:p>
            <a:pPr lvl="1" algn="l" rtl="0"/>
            <a:endParaRPr lang="en-US" dirty="0" smtClean="0"/>
          </a:p>
          <a:p>
            <a:pPr algn="l" rtl="0"/>
            <a:endParaRPr lang="en-US" dirty="0" smtClean="0"/>
          </a:p>
          <a:p>
            <a:pPr algn="l" rtl="0"/>
            <a:endParaRPr lang="he-IL" dirty="0"/>
          </a:p>
        </p:txBody>
      </p:sp>
      <p:pic>
        <p:nvPicPr>
          <p:cNvPr id="4" name="Picture 3" descr="C:\Users\davidsn\Desktop\מאמרים לסמינריון\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828799"/>
            <a:ext cx="3217168" cy="16495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81001" y="3048000"/>
            <a:ext cx="5257800" cy="646331"/>
          </a:xfrm>
          <a:prstGeom prst="rect">
            <a:avLst/>
          </a:prstGeom>
        </p:spPr>
        <p:txBody>
          <a:bodyPr wrap="square">
            <a:spAutoFit/>
          </a:bodyPr>
          <a:lstStyle/>
          <a:p>
            <a:r>
              <a:rPr lang="en-US" dirty="0"/>
              <a:t>Modeling and Understanding Human Routine Behavior, </a:t>
            </a:r>
            <a:r>
              <a:rPr lang="en-US" dirty="0" err="1"/>
              <a:t>Banovic</a:t>
            </a:r>
            <a:r>
              <a:rPr lang="en-US" dirty="0"/>
              <a:t> et al.  (2016)</a:t>
            </a:r>
          </a:p>
        </p:txBody>
      </p:sp>
      <p:sp>
        <p:nvSpPr>
          <p:cNvPr id="6" name="Rectangle 5"/>
          <p:cNvSpPr/>
          <p:nvPr/>
        </p:nvSpPr>
        <p:spPr>
          <a:xfrm>
            <a:off x="476449" y="5257800"/>
            <a:ext cx="4781352" cy="646331"/>
          </a:xfrm>
          <a:prstGeom prst="rect">
            <a:avLst/>
          </a:prstGeom>
        </p:spPr>
        <p:txBody>
          <a:bodyPr wrap="square">
            <a:spAutoFit/>
          </a:bodyPr>
          <a:lstStyle/>
          <a:p>
            <a:r>
              <a:rPr lang="en-US" dirty="0"/>
              <a:t>Cook, Diane J. "How smart is your home?." </a:t>
            </a:r>
            <a:r>
              <a:rPr lang="en-US" i="1" dirty="0"/>
              <a:t>Science</a:t>
            </a:r>
            <a:r>
              <a:rPr lang="en-US" dirty="0"/>
              <a:t> </a:t>
            </a:r>
            <a:r>
              <a:rPr lang="en-US" dirty="0" smtClean="0"/>
              <a:t> (</a:t>
            </a:r>
            <a:r>
              <a:rPr lang="en-US" dirty="0"/>
              <a:t>2012</a:t>
            </a:r>
            <a:r>
              <a:rPr lang="en-US" dirty="0" smtClean="0"/>
              <a:t>)‏</a:t>
            </a:r>
            <a:endParaRPr lang="he-IL" dirty="0"/>
          </a:p>
        </p:txBody>
      </p:sp>
      <p:pic>
        <p:nvPicPr>
          <p:cNvPr id="12290" name="Picture 2" descr="תוצאת תמונה עבור ‪SMART HOME TAKES AC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8812" y="3810001"/>
            <a:ext cx="5071388"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6611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People Predictable?</a:t>
            </a:r>
            <a:endParaRPr lang="he-IL" dirty="0"/>
          </a:p>
        </p:txBody>
      </p:sp>
      <p:sp>
        <p:nvSpPr>
          <p:cNvPr id="3" name="Content Placeholder 2"/>
          <p:cNvSpPr>
            <a:spLocks noGrp="1"/>
          </p:cNvSpPr>
          <p:nvPr>
            <p:ph sz="half" idx="1"/>
          </p:nvPr>
        </p:nvSpPr>
        <p:spPr/>
        <p:txBody>
          <a:bodyPr>
            <a:normAutofit/>
          </a:bodyPr>
          <a:lstStyle/>
          <a:p>
            <a:pPr algn="l" rtl="0"/>
            <a:r>
              <a:rPr lang="en-US" b="1" u="sng" dirty="0" smtClean="0"/>
              <a:t>Normative</a:t>
            </a:r>
          </a:p>
          <a:p>
            <a:pPr lvl="1" algn="l" rtl="0"/>
            <a:r>
              <a:rPr lang="en-US" dirty="0" smtClean="0"/>
              <a:t>Theory-Driven </a:t>
            </a:r>
          </a:p>
        </p:txBody>
      </p:sp>
      <p:sp>
        <p:nvSpPr>
          <p:cNvPr id="6" name="Content Placeholder 5"/>
          <p:cNvSpPr>
            <a:spLocks noGrp="1"/>
          </p:cNvSpPr>
          <p:nvPr>
            <p:ph sz="half" idx="2"/>
          </p:nvPr>
        </p:nvSpPr>
        <p:spPr/>
        <p:txBody>
          <a:bodyPr>
            <a:normAutofit/>
          </a:bodyPr>
          <a:lstStyle/>
          <a:p>
            <a:pPr algn="l" rtl="0"/>
            <a:r>
              <a:rPr lang="en-US" b="1" u="sng" dirty="0" smtClean="0"/>
              <a:t>Descriptive</a:t>
            </a:r>
            <a:endParaRPr lang="en-US" b="1" u="sng" dirty="0"/>
          </a:p>
          <a:p>
            <a:pPr lvl="1" algn="l" rtl="0"/>
            <a:r>
              <a:rPr lang="en-US" dirty="0" smtClean="0"/>
              <a:t>Data-Driven</a:t>
            </a:r>
            <a:endParaRPr lang="en-US" dirty="0"/>
          </a:p>
          <a:p>
            <a:pPr algn="l" rtl="0"/>
            <a:endParaRPr lang="he-IL" dirty="0"/>
          </a:p>
        </p:txBody>
      </p:sp>
      <p:pic>
        <p:nvPicPr>
          <p:cNvPr id="10242" name="Picture 2" descr="תוצאת תמונה עבור ‪theory vs pract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314700"/>
            <a:ext cx="3371850"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6179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Normative Prediction</a:t>
            </a:r>
            <a:endParaRPr lang="he-IL" dirty="0"/>
          </a:p>
        </p:txBody>
      </p:sp>
      <p:sp>
        <p:nvSpPr>
          <p:cNvPr id="7" name="Content Placeholder 6"/>
          <p:cNvSpPr>
            <a:spLocks noGrp="1"/>
          </p:cNvSpPr>
          <p:nvPr>
            <p:ph type="body" idx="1"/>
          </p:nvPr>
        </p:nvSpPr>
        <p:spPr/>
        <p:txBody>
          <a:bodyPr/>
          <a:lstStyle/>
          <a:p>
            <a:pPr algn="l" rtl="0"/>
            <a:r>
              <a:rPr lang="en-US" dirty="0" smtClean="0"/>
              <a:t>Using normative rules, extracted from behavioral sciences.</a:t>
            </a:r>
            <a:endParaRPr lang="he-IL" dirty="0"/>
          </a:p>
        </p:txBody>
      </p:sp>
    </p:spTree>
    <p:extLst>
      <p:ext uri="{BB962C8B-B14F-4D97-AF65-F5344CB8AC3E}">
        <p14:creationId xmlns:p14="http://schemas.microsoft.com/office/powerpoint/2010/main" val="8131972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Are People Rational?</a:t>
            </a:r>
            <a:endParaRPr lang="he-IL" dirty="0"/>
          </a:p>
        </p:txBody>
      </p:sp>
      <p:pic>
        <p:nvPicPr>
          <p:cNvPr id="1031" name="Picture 7" descr="Vernon L. Smi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1887" y="2433795"/>
            <a:ext cx="1543050" cy="216217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Daniel Kahne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162" y="2500699"/>
            <a:ext cx="1543050" cy="21621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92162" y="4739075"/>
            <a:ext cx="1543050" cy="646331"/>
          </a:xfrm>
          <a:prstGeom prst="rect">
            <a:avLst/>
          </a:prstGeom>
          <a:noFill/>
        </p:spPr>
        <p:txBody>
          <a:bodyPr wrap="square" rtlCol="1">
            <a:spAutoFit/>
          </a:bodyPr>
          <a:lstStyle/>
          <a:p>
            <a:pPr algn="ctr"/>
            <a:r>
              <a:rPr lang="en-US" b="1" dirty="0"/>
              <a:t>Daniel </a:t>
            </a:r>
            <a:r>
              <a:rPr lang="en-US" b="1" dirty="0" err="1" smtClean="0"/>
              <a:t>Kahneman</a:t>
            </a:r>
            <a:endParaRPr lang="he-IL" dirty="0"/>
          </a:p>
        </p:txBody>
      </p:sp>
      <p:sp>
        <p:nvSpPr>
          <p:cNvPr id="14" name="TextBox 13"/>
          <p:cNvSpPr txBox="1"/>
          <p:nvPr/>
        </p:nvSpPr>
        <p:spPr>
          <a:xfrm>
            <a:off x="6511887" y="4719795"/>
            <a:ext cx="1543050" cy="646331"/>
          </a:xfrm>
          <a:prstGeom prst="rect">
            <a:avLst/>
          </a:prstGeom>
          <a:noFill/>
        </p:spPr>
        <p:txBody>
          <a:bodyPr wrap="square" rtlCol="1">
            <a:spAutoFit/>
          </a:bodyPr>
          <a:lstStyle/>
          <a:p>
            <a:pPr algn="ctr"/>
            <a:r>
              <a:rPr lang="en-US" b="1" dirty="0" smtClean="0"/>
              <a:t>Vernon Smith</a:t>
            </a:r>
            <a:endParaRPr lang="he-IL" dirty="0"/>
          </a:p>
        </p:txBody>
      </p:sp>
      <p:sp>
        <p:nvSpPr>
          <p:cNvPr id="9" name="AutoShape 11" descr="תוצאת תמונה עבור ‪NOBEL‬‏"/>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037" name="Picture 13" descr="תוצאת תמונה עבור ‪NOB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6488" y="3115210"/>
            <a:ext cx="1065848" cy="106584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717887" y="4116526"/>
            <a:ext cx="1543050" cy="369332"/>
          </a:xfrm>
          <a:prstGeom prst="rect">
            <a:avLst/>
          </a:prstGeom>
          <a:noFill/>
        </p:spPr>
        <p:txBody>
          <a:bodyPr wrap="square" rtlCol="1">
            <a:spAutoFit/>
          </a:bodyPr>
          <a:lstStyle/>
          <a:p>
            <a:pPr algn="ctr"/>
            <a:r>
              <a:rPr lang="en-US" b="1" dirty="0" smtClean="0"/>
              <a:t>2002</a:t>
            </a:r>
            <a:endParaRPr lang="he-IL" dirty="0"/>
          </a:p>
        </p:txBody>
      </p:sp>
      <p:pic>
        <p:nvPicPr>
          <p:cNvPr id="4" name="Picture 2" descr="תוצאת תמונה עבור ‪israel aumann ch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9925" y="2286000"/>
            <a:ext cx="2428875" cy="28670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717887" y="5221366"/>
            <a:ext cx="1543050" cy="646331"/>
          </a:xfrm>
          <a:prstGeom prst="rect">
            <a:avLst/>
          </a:prstGeom>
          <a:noFill/>
        </p:spPr>
        <p:txBody>
          <a:bodyPr wrap="square" rtlCol="1">
            <a:spAutoFit/>
          </a:bodyPr>
          <a:lstStyle/>
          <a:p>
            <a:pPr algn="ctr"/>
            <a:r>
              <a:rPr lang="en-US" b="1" dirty="0" smtClean="0"/>
              <a:t>Israel </a:t>
            </a:r>
            <a:r>
              <a:rPr lang="en-US" b="1" dirty="0" err="1" smtClean="0"/>
              <a:t>Aumann</a:t>
            </a:r>
            <a:endParaRPr lang="he-IL" dirty="0"/>
          </a:p>
        </p:txBody>
      </p:sp>
    </p:spTree>
    <p:extLst>
      <p:ext uri="{BB962C8B-B14F-4D97-AF65-F5344CB8AC3E}">
        <p14:creationId xmlns:p14="http://schemas.microsoft.com/office/powerpoint/2010/main" val="223422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3"/>
                                        </p:tgtEl>
                                        <p:attrNameLst>
                                          <p:attrName>style.visibility</p:attrName>
                                        </p:attrNameLst>
                                      </p:cBhvr>
                                      <p:to>
                                        <p:strVal val="visible"/>
                                      </p:to>
                                    </p:set>
                                    <p:animEffect transition="in" filter="fade">
                                      <p:cBhvr>
                                        <p:cTn id="7" dur="500"/>
                                        <p:tgtEl>
                                          <p:spTgt spid="10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31"/>
                                        </p:tgtEl>
                                        <p:attrNameLst>
                                          <p:attrName>style.visibility</p:attrName>
                                        </p:attrNameLst>
                                      </p:cBhvr>
                                      <p:to>
                                        <p:strVal val="visible"/>
                                      </p:to>
                                    </p:set>
                                    <p:animEffect transition="in" filter="fade">
                                      <p:cBhvr>
                                        <p:cTn id="13" dur="500"/>
                                        <p:tgtEl>
                                          <p:spTgt spid="10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037"/>
                                        </p:tgtEl>
                                        <p:attrNameLst>
                                          <p:attrName>style.visibility</p:attrName>
                                        </p:attrNameLst>
                                      </p:cBhvr>
                                      <p:to>
                                        <p:strVal val="visible"/>
                                      </p:to>
                                    </p:set>
                                    <p:animEffect transition="in" filter="fade">
                                      <p:cBhvr>
                                        <p:cTn id="24" dur="500"/>
                                        <p:tgtEl>
                                          <p:spTgt spid="103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7"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try it ourselves!</a:t>
            </a:r>
            <a:endParaRPr lang="he-IL" dirty="0"/>
          </a:p>
        </p:txBody>
      </p:sp>
      <p:sp>
        <p:nvSpPr>
          <p:cNvPr id="3" name="Content Placeholder 2"/>
          <p:cNvSpPr>
            <a:spLocks noGrp="1"/>
          </p:cNvSpPr>
          <p:nvPr>
            <p:ph idx="1"/>
          </p:nvPr>
        </p:nvSpPr>
        <p:spPr/>
        <p:txBody>
          <a:bodyPr>
            <a:normAutofit/>
          </a:bodyPr>
          <a:lstStyle/>
          <a:p>
            <a:pPr algn="l" rtl="0"/>
            <a:endParaRPr lang="en-US" dirty="0" smtClean="0"/>
          </a:p>
          <a:p>
            <a:pPr marL="0" indent="0" algn="l" rtl="0">
              <a:buNone/>
            </a:pPr>
            <a:r>
              <a:rPr lang="en-US" dirty="0"/>
              <a:t> </a:t>
            </a:r>
            <a:r>
              <a:rPr lang="en-US" dirty="0" smtClean="0"/>
              <a:t>     Answer </a:t>
            </a:r>
            <a:r>
              <a:rPr lang="en-US" dirty="0"/>
              <a:t>the question </a:t>
            </a:r>
            <a:endParaRPr lang="en-US" dirty="0" smtClean="0"/>
          </a:p>
          <a:p>
            <a:pPr marL="0" indent="0" algn="l" rtl="0">
              <a:buNone/>
            </a:pPr>
            <a:r>
              <a:rPr lang="en-US" dirty="0"/>
              <a:t>	</a:t>
            </a:r>
            <a:r>
              <a:rPr lang="en-US" dirty="0" smtClean="0"/>
              <a:t>on </a:t>
            </a:r>
            <a:r>
              <a:rPr lang="en-US" dirty="0"/>
              <a:t>your sheet.</a:t>
            </a:r>
          </a:p>
        </p:txBody>
      </p:sp>
      <p:pic>
        <p:nvPicPr>
          <p:cNvPr id="16386" name="Picture 2" descr="How to decide? Decision making can be diffic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52600"/>
            <a:ext cx="4499629" cy="508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1211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happened here?</a:t>
            </a:r>
            <a:endParaRPr lang="he-IL" dirty="0"/>
          </a:p>
        </p:txBody>
      </p:sp>
      <p:sp>
        <p:nvSpPr>
          <p:cNvPr id="3" name="Content Placeholder 2"/>
          <p:cNvSpPr>
            <a:spLocks noGrp="1"/>
          </p:cNvSpPr>
          <p:nvPr>
            <p:ph idx="1"/>
          </p:nvPr>
        </p:nvSpPr>
        <p:spPr/>
        <p:txBody>
          <a:bodyPr>
            <a:normAutofit fontScale="92500"/>
          </a:bodyPr>
          <a:lstStyle/>
          <a:p>
            <a:pPr algn="l" rtl="0"/>
            <a:r>
              <a:rPr lang="en-US" dirty="0" smtClean="0"/>
              <a:t>You wish to see the new </a:t>
            </a:r>
            <a:r>
              <a:rPr lang="en-US" dirty="0" err="1" smtClean="0"/>
              <a:t>StarWars</a:t>
            </a:r>
            <a:r>
              <a:rPr lang="en-US" dirty="0" smtClean="0"/>
              <a:t> movie. A ticket costs 5$. </a:t>
            </a:r>
          </a:p>
          <a:p>
            <a:pPr marL="0" indent="0" algn="l" rtl="0">
              <a:buNone/>
            </a:pPr>
            <a:endParaRPr lang="en-US" dirty="0" smtClean="0"/>
          </a:p>
          <a:p>
            <a:pPr marL="0" indent="0" algn="l" rtl="0">
              <a:buNone/>
            </a:pPr>
            <a:r>
              <a:rPr lang="en-US" dirty="0" smtClean="0"/>
              <a:t>What if - </a:t>
            </a:r>
          </a:p>
          <a:p>
            <a:pPr marL="514350" indent="-514350" algn="l" rtl="0">
              <a:buFont typeface="+mj-lt"/>
              <a:buAutoNum type="arabicPeriod"/>
            </a:pPr>
            <a:r>
              <a:rPr lang="en-US" dirty="0" smtClean="0"/>
              <a:t>You go to the box office and once you open your wallet  and take a 5$ bill out the winds blows it away into the gutters.</a:t>
            </a:r>
          </a:p>
          <a:p>
            <a:pPr marL="514350" indent="-514350" algn="l" rtl="0">
              <a:buFont typeface="+mj-lt"/>
              <a:buAutoNum type="arabicPeriod"/>
            </a:pPr>
            <a:r>
              <a:rPr lang="en-US" dirty="0" smtClean="0"/>
              <a:t>A few moments after purchasing the ticket the wind blows the ticket out of your hands and into the gutters. </a:t>
            </a:r>
          </a:p>
          <a:p>
            <a:pPr algn="l" rtl="0"/>
            <a:endParaRPr lang="en-US" dirty="0" smtClean="0"/>
          </a:p>
          <a:p>
            <a:pPr algn="l" rtl="0"/>
            <a:r>
              <a:rPr lang="en-US" dirty="0" smtClean="0"/>
              <a:t>Would you buy a ticket?</a:t>
            </a:r>
          </a:p>
          <a:p>
            <a:pPr marL="0" indent="0" algn="l" rtl="0">
              <a:buNone/>
            </a:pPr>
            <a:endParaRPr lang="en-US" dirty="0" smtClean="0"/>
          </a:p>
        </p:txBody>
      </p:sp>
      <p:pic>
        <p:nvPicPr>
          <p:cNvPr id="9218" name="Picture 2" descr="תוצאת תמונה עבור ‪movie tick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5215388"/>
            <a:ext cx="1902889" cy="1530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1757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Two Decision Makers</a:t>
            </a:r>
            <a:endParaRPr lang="he-IL" dirty="0"/>
          </a:p>
        </p:txBody>
      </p:sp>
      <p:sp>
        <p:nvSpPr>
          <p:cNvPr id="3" name="Content Placeholder 2"/>
          <p:cNvSpPr>
            <a:spLocks noGrp="1"/>
          </p:cNvSpPr>
          <p:nvPr>
            <p:ph idx="1"/>
          </p:nvPr>
        </p:nvSpPr>
        <p:spPr/>
        <p:txBody>
          <a:bodyPr/>
          <a:lstStyle/>
          <a:p>
            <a:pPr algn="l" rtl="0"/>
            <a:r>
              <a:rPr lang="en-US" dirty="0"/>
              <a:t>The Ultimatum game </a:t>
            </a:r>
            <a:endParaRPr lang="he-IL" dirty="0"/>
          </a:p>
        </p:txBody>
      </p:sp>
      <p:sp>
        <p:nvSpPr>
          <p:cNvPr id="5" name="AutoShape 2" descr="תוצאת תמונה עבור ‪ULTIMATUM GAME‬‏"/>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6" name="AutoShape 4" descr="תוצאת תמונה עבור ‪ULTIMATUM GAME‬‏"/>
          <p:cNvSpPr>
            <a:spLocks noChangeAspect="1" noChangeArrowheads="1"/>
          </p:cNvSpPr>
          <p:nvPr/>
        </p:nvSpPr>
        <p:spPr bwMode="auto">
          <a:xfrm>
            <a:off x="9075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3078" name="Picture 6" descr="תוצאת תמונה עבור ‪ULTIMATUM G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981199"/>
            <a:ext cx="2905125" cy="415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631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a:p>
        </p:txBody>
      </p:sp>
      <p:sp>
        <p:nvSpPr>
          <p:cNvPr id="3" name="Content Placeholder 2"/>
          <p:cNvSpPr>
            <a:spLocks noGrp="1"/>
          </p:cNvSpPr>
          <p:nvPr>
            <p:ph idx="1"/>
          </p:nvPr>
        </p:nvSpPr>
        <p:spPr/>
        <p:txBody>
          <a:bodyPr/>
          <a:lstStyle/>
          <a:p>
            <a:endParaRPr lang="he-IL"/>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47800"/>
            <a:ext cx="4133850" cy="45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438400"/>
            <a:ext cx="3486150" cy="300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4911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Ariel Rosenfeld</a:t>
            </a:r>
            <a:endParaRPr lang="he-IL" dirty="0"/>
          </a:p>
        </p:txBody>
      </p:sp>
      <p:sp>
        <p:nvSpPr>
          <p:cNvPr id="3" name="Content Placeholder 2"/>
          <p:cNvSpPr>
            <a:spLocks noGrp="1"/>
          </p:cNvSpPr>
          <p:nvPr>
            <p:ph idx="1"/>
          </p:nvPr>
        </p:nvSpPr>
        <p:spPr/>
        <p:txBody>
          <a:bodyPr>
            <a:normAutofit/>
          </a:bodyPr>
          <a:lstStyle/>
          <a:p>
            <a:pPr algn="l" rtl="0"/>
            <a:r>
              <a:rPr lang="en-US" dirty="0" smtClean="0"/>
              <a:t>Currently </a:t>
            </a:r>
            <a:r>
              <a:rPr lang="en-US" dirty="0"/>
              <a:t>completing his PhD in </a:t>
            </a:r>
            <a:r>
              <a:rPr lang="en-US" dirty="0" smtClean="0"/>
              <a:t>Computer Science.</a:t>
            </a:r>
          </a:p>
          <a:p>
            <a:pPr lvl="1" algn="l" rtl="0"/>
            <a:r>
              <a:rPr lang="en-US" i="1" dirty="0" smtClean="0"/>
              <a:t>Seeking a postdoc.</a:t>
            </a:r>
          </a:p>
          <a:p>
            <a:pPr algn="l" rtl="0"/>
            <a:endParaRPr lang="en-US" dirty="0" smtClean="0"/>
          </a:p>
          <a:p>
            <a:pPr algn="l" rtl="0"/>
            <a:r>
              <a:rPr lang="en-US" dirty="0" smtClean="0"/>
              <a:t>BSc </a:t>
            </a:r>
            <a:r>
              <a:rPr lang="en-US" dirty="0"/>
              <a:t>in Computer Science and </a:t>
            </a:r>
            <a:r>
              <a:rPr lang="en-US" dirty="0" smtClean="0"/>
              <a:t>Economics.</a:t>
            </a:r>
          </a:p>
          <a:p>
            <a:pPr algn="l" rtl="0"/>
            <a:r>
              <a:rPr lang="en-US" dirty="0" smtClean="0"/>
              <a:t>Focus on Human-Agent Interaction.</a:t>
            </a:r>
          </a:p>
          <a:p>
            <a:pPr algn="l" rtl="0"/>
            <a:r>
              <a:rPr lang="en-US" dirty="0" smtClean="0"/>
              <a:t>Published extensively on </a:t>
            </a:r>
            <a:r>
              <a:rPr lang="en-US" dirty="0"/>
              <a:t>the topic at top venues such as AAAI, </a:t>
            </a:r>
            <a:r>
              <a:rPr lang="en-US" dirty="0" smtClean="0"/>
              <a:t>IJCAI, AAMAS </a:t>
            </a:r>
            <a:r>
              <a:rPr lang="en-US" dirty="0"/>
              <a:t>and ECAI. </a:t>
            </a:r>
            <a:endParaRPr lang="en-US" dirty="0" smtClean="0"/>
          </a:p>
          <a:p>
            <a:pPr algn="l" rtl="0"/>
            <a:r>
              <a:rPr lang="en-US" dirty="0" smtClean="0"/>
              <a:t>Best Lecturer Award (2017)</a:t>
            </a:r>
          </a:p>
          <a:p>
            <a:pPr algn="l" rtl="0"/>
            <a:endParaRPr lang="he-IL" dirty="0"/>
          </a:p>
        </p:txBody>
      </p:sp>
      <p:pic>
        <p:nvPicPr>
          <p:cNvPr id="4" name="Picture 3" descr="C:\Users\user\Desktop\Pictures\Arie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4876800"/>
            <a:ext cx="1480911" cy="1693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1374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l" rtl="0"/>
            <a:r>
              <a:rPr lang="en-GB" dirty="0" smtClean="0"/>
              <a:t>Irrationalities attributed to</a:t>
            </a:r>
          </a:p>
          <a:p>
            <a:pPr lvl="1" algn="l" rtl="0"/>
            <a:r>
              <a:rPr lang="en-GB" dirty="0" smtClean="0"/>
              <a:t>sensitivity to context</a:t>
            </a:r>
          </a:p>
          <a:p>
            <a:pPr lvl="1" algn="l" rtl="0"/>
            <a:r>
              <a:rPr lang="en-GB" dirty="0" smtClean="0"/>
              <a:t>lack of knowledge of own preferences</a:t>
            </a:r>
          </a:p>
          <a:p>
            <a:pPr lvl="1" algn="l" rtl="0"/>
            <a:r>
              <a:rPr lang="en-GB" dirty="0" smtClean="0"/>
              <a:t>the effects of complexity</a:t>
            </a:r>
          </a:p>
          <a:p>
            <a:pPr lvl="1" algn="l" rtl="0"/>
            <a:r>
              <a:rPr lang="en-GB" dirty="0" smtClean="0"/>
              <a:t>the interplay between emotion and cognition</a:t>
            </a:r>
          </a:p>
          <a:p>
            <a:pPr lvl="1" algn="l" rtl="0"/>
            <a:r>
              <a:rPr lang="en-GB" dirty="0" smtClean="0"/>
              <a:t>the problem of self control </a:t>
            </a:r>
          </a:p>
          <a:p>
            <a:pPr lvl="1" algn="l" rtl="0"/>
            <a:r>
              <a:rPr lang="en-GB" dirty="0" smtClean="0"/>
              <a:t>Etc.</a:t>
            </a:r>
          </a:p>
          <a:p>
            <a:pPr lvl="1" algn="l" rtl="0">
              <a:buNone/>
            </a:pPr>
            <a:r>
              <a:rPr lang="en-GB" dirty="0" smtClean="0"/>
              <a:t/>
            </a:r>
            <a:br>
              <a:rPr lang="en-GB" dirty="0" smtClean="0"/>
            </a:br>
            <a:endParaRPr lang="en-GB" dirty="0" smtClean="0"/>
          </a:p>
          <a:p>
            <a:pPr lvl="1" algn="l" rtl="0">
              <a:buNone/>
            </a:pPr>
            <a:endParaRPr lang="en-US" dirty="0" smtClean="0"/>
          </a:p>
          <a:p>
            <a:pPr algn="l" rtl="0"/>
            <a:endParaRPr lang="en-US" dirty="0"/>
          </a:p>
        </p:txBody>
      </p:sp>
      <p:sp>
        <p:nvSpPr>
          <p:cNvPr id="3" name="Slide Number Placeholder 2"/>
          <p:cNvSpPr>
            <a:spLocks noGrp="1"/>
          </p:cNvSpPr>
          <p:nvPr>
            <p:ph type="sldNum" sz="quarter" idx="4294967295"/>
          </p:nvPr>
        </p:nvSpPr>
        <p:spPr>
          <a:xfrm>
            <a:off x="5791200" y="6453188"/>
            <a:ext cx="2897188" cy="269875"/>
          </a:xfrm>
        </p:spPr>
        <p:txBody>
          <a:bodyPr/>
          <a:lstStyle/>
          <a:p>
            <a:pPr>
              <a:defRPr/>
            </a:pPr>
            <a:fld id="{363ED7D9-7B99-4A26-8236-70A5061EBAFF}" type="slidenum">
              <a:rPr lang="he-IL" smtClean="0"/>
              <a:pPr>
                <a:defRPr/>
              </a:pPr>
              <a:t>30</a:t>
            </a:fld>
            <a:endParaRPr lang="en-US"/>
          </a:p>
        </p:txBody>
      </p:sp>
      <p:sp>
        <p:nvSpPr>
          <p:cNvPr id="4" name="Title 3"/>
          <p:cNvSpPr>
            <a:spLocks noGrp="1"/>
          </p:cNvSpPr>
          <p:nvPr>
            <p:ph type="title"/>
          </p:nvPr>
        </p:nvSpPr>
        <p:spPr>
          <a:xfrm>
            <a:off x="609600" y="76200"/>
            <a:ext cx="7924800" cy="1665309"/>
          </a:xfrm>
        </p:spPr>
        <p:txBody>
          <a:bodyPr>
            <a:normAutofit/>
          </a:bodyPr>
          <a:lstStyle/>
          <a:p>
            <a:pPr rtl="0"/>
            <a:r>
              <a:rPr lang="en-US" b="1" dirty="0" smtClean="0">
                <a:solidFill>
                  <a:srgbClr val="0070C0"/>
                </a:solidFill>
              </a:rPr>
              <a:t>What are we missing?</a:t>
            </a:r>
            <a:endParaRPr lang="en-US" b="1" dirty="0">
              <a:solidFill>
                <a:srgbClr val="0070C0"/>
              </a:solidFill>
            </a:endParaRPr>
          </a:p>
        </p:txBody>
      </p:sp>
      <p:sp>
        <p:nvSpPr>
          <p:cNvPr id="5" name="AutoShape 2" descr="תוצאת תמונה עבור ‪IRRATIONAL‬‏"/>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2052" name="Picture 4" descr="תוצאת תמונה עבור ‪IRRATIO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524374"/>
            <a:ext cx="1798545" cy="1831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097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Irrationality</a:t>
            </a:r>
            <a:endParaRPr lang="he-IL" dirty="0"/>
          </a:p>
        </p:txBody>
      </p:sp>
      <p:sp>
        <p:nvSpPr>
          <p:cNvPr id="3" name="Content Placeholder 2"/>
          <p:cNvSpPr>
            <a:spLocks noGrp="1"/>
          </p:cNvSpPr>
          <p:nvPr>
            <p:ph idx="1"/>
          </p:nvPr>
        </p:nvSpPr>
        <p:spPr/>
        <p:txBody>
          <a:bodyPr>
            <a:normAutofit/>
          </a:bodyPr>
          <a:lstStyle/>
          <a:p>
            <a:pPr algn="l" rtl="0"/>
            <a:r>
              <a:rPr lang="en-US" dirty="0" err="1" smtClean="0"/>
              <a:t>Kahneman</a:t>
            </a:r>
            <a:r>
              <a:rPr lang="en-US" dirty="0" smtClean="0"/>
              <a:t> </a:t>
            </a:r>
            <a:r>
              <a:rPr lang="en-US" dirty="0"/>
              <a:t>and </a:t>
            </a:r>
            <a:r>
              <a:rPr lang="en-US" dirty="0" err="1"/>
              <a:t>Tversky</a:t>
            </a:r>
            <a:r>
              <a:rPr lang="en-US" dirty="0"/>
              <a:t> (1979) </a:t>
            </a:r>
            <a:r>
              <a:rPr lang="en-US" dirty="0" smtClean="0"/>
              <a:t>identified </a:t>
            </a:r>
            <a:r>
              <a:rPr lang="en-US" dirty="0"/>
              <a:t>the most important deviations from </a:t>
            </a:r>
            <a:r>
              <a:rPr lang="en-US" dirty="0" smtClean="0"/>
              <a:t>the </a:t>
            </a:r>
            <a:r>
              <a:rPr lang="en-US" dirty="0"/>
              <a:t>assumption that people maximize expected </a:t>
            </a:r>
            <a:r>
              <a:rPr lang="en-US" dirty="0" smtClean="0"/>
              <a:t>return</a:t>
            </a:r>
            <a:r>
              <a:rPr lang="en-US" dirty="0"/>
              <a:t>.</a:t>
            </a:r>
            <a:endParaRPr lang="en-US" dirty="0" smtClean="0"/>
          </a:p>
          <a:p>
            <a:pPr algn="l" rtl="0"/>
            <a:endParaRPr lang="en-US" dirty="0" smtClean="0"/>
          </a:p>
          <a:p>
            <a:pPr algn="l" rtl="0"/>
            <a:r>
              <a:rPr lang="en-US" dirty="0" smtClean="0"/>
              <a:t>Prospect </a:t>
            </a:r>
            <a:r>
              <a:rPr lang="en-US" dirty="0"/>
              <a:t>theory </a:t>
            </a:r>
            <a:r>
              <a:rPr lang="en-US" dirty="0" smtClean="0"/>
              <a:t>(extended to cumulative </a:t>
            </a:r>
            <a:r>
              <a:rPr lang="en-US" dirty="0"/>
              <a:t>prospect </a:t>
            </a:r>
            <a:r>
              <a:rPr lang="en-US" dirty="0" smtClean="0"/>
              <a:t>theory), 1992</a:t>
            </a:r>
          </a:p>
          <a:p>
            <a:pPr algn="l" rtl="0"/>
            <a:r>
              <a:rPr lang="en-US" dirty="0" smtClean="0"/>
              <a:t>Reflection effect.</a:t>
            </a:r>
          </a:p>
          <a:p>
            <a:pPr algn="l" rtl="0"/>
            <a:r>
              <a:rPr lang="en-US" dirty="0" smtClean="0"/>
              <a:t>Overweighting </a:t>
            </a:r>
            <a:r>
              <a:rPr lang="en-US" dirty="0"/>
              <a:t>of rare </a:t>
            </a:r>
            <a:r>
              <a:rPr lang="en-US" dirty="0" smtClean="0"/>
              <a:t>events.</a:t>
            </a:r>
          </a:p>
          <a:p>
            <a:pPr algn="l" rtl="0"/>
            <a:r>
              <a:rPr lang="en-US" dirty="0" smtClean="0"/>
              <a:t>Loss aversion.</a:t>
            </a:r>
            <a:endParaRPr lang="he-IL" dirty="0"/>
          </a:p>
        </p:txBody>
      </p:sp>
    </p:spTree>
    <p:extLst>
      <p:ext uri="{BB962C8B-B14F-4D97-AF65-F5344CB8AC3E}">
        <p14:creationId xmlns:p14="http://schemas.microsoft.com/office/powerpoint/2010/main" val="28498846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Irrationally Predictable?</a:t>
            </a:r>
            <a:endParaRPr lang="he-IL" dirty="0"/>
          </a:p>
        </p:txBody>
      </p:sp>
      <p:sp>
        <p:nvSpPr>
          <p:cNvPr id="3" name="Content Placeholder 2"/>
          <p:cNvSpPr>
            <a:spLocks noGrp="1"/>
          </p:cNvSpPr>
          <p:nvPr>
            <p:ph idx="1"/>
          </p:nvPr>
        </p:nvSpPr>
        <p:spPr/>
        <p:txBody>
          <a:bodyPr/>
          <a:lstStyle/>
          <a:p>
            <a:pPr algn="l" rtl="0"/>
            <a:r>
              <a:rPr lang="en-US" dirty="0" smtClean="0"/>
              <a:t>To a certain extent – YES!</a:t>
            </a:r>
          </a:p>
          <a:p>
            <a:pPr algn="l" rtl="0"/>
            <a:r>
              <a:rPr lang="en-US" dirty="0" smtClean="0"/>
              <a:t>Behavioral sciences provide empirical observations and explanatory theories.</a:t>
            </a:r>
          </a:p>
          <a:p>
            <a:pPr algn="l" rtl="0"/>
            <a:r>
              <a:rPr lang="en-US" altLang="en-US" dirty="0" smtClean="0"/>
              <a:t>Most </a:t>
            </a:r>
            <a:r>
              <a:rPr lang="en-US" altLang="en-US" dirty="0"/>
              <a:t>models specify general criteria that are context sensitive but usually do not provide specific parameters or </a:t>
            </a:r>
            <a:r>
              <a:rPr lang="en-US" altLang="en-US" dirty="0" smtClean="0"/>
              <a:t>mathematical definitions.</a:t>
            </a:r>
            <a:endParaRPr lang="en-US" altLang="en-US" dirty="0"/>
          </a:p>
          <a:p>
            <a:pPr algn="l" rtl="0"/>
            <a:endParaRPr lang="he-IL" dirty="0"/>
          </a:p>
        </p:txBody>
      </p:sp>
      <p:pic>
        <p:nvPicPr>
          <p:cNvPr id="4" name="Picture 3" descr="book-1.jpg"/>
          <p:cNvPicPr>
            <a:picLocks noChangeAspect="1"/>
          </p:cNvPicPr>
          <p:nvPr/>
        </p:nvPicPr>
        <p:blipFill>
          <a:blip r:embed="rId2" cstate="print"/>
          <a:stretch>
            <a:fillRect/>
          </a:stretch>
        </p:blipFill>
        <p:spPr>
          <a:xfrm>
            <a:off x="6477000" y="4569832"/>
            <a:ext cx="2667000" cy="2121473"/>
          </a:xfrm>
          <a:prstGeom prst="rect">
            <a:avLst/>
          </a:prstGeom>
        </p:spPr>
      </p:pic>
      <p:pic>
        <p:nvPicPr>
          <p:cNvPr id="6"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1140" y="4724601"/>
            <a:ext cx="2295525" cy="199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2" descr="תוצאת תמונה עבור ‪behavioral science‬‏"/>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3316" name="Picture 4" descr="תוצאת תמונה עבור ‪behavioral scie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4686501"/>
            <a:ext cx="3424387" cy="1926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3238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dirty="0" smtClean="0"/>
              <a:t>Irrationally Predictable?</a:t>
            </a:r>
            <a:endParaRPr lang="he-IL" dirty="0"/>
          </a:p>
        </p:txBody>
      </p:sp>
      <p:sp>
        <p:nvSpPr>
          <p:cNvPr id="3" name="Content Placeholder 2"/>
          <p:cNvSpPr>
            <a:spLocks noGrp="1"/>
          </p:cNvSpPr>
          <p:nvPr>
            <p:ph idx="1"/>
          </p:nvPr>
        </p:nvSpPr>
        <p:spPr/>
        <p:txBody>
          <a:bodyPr>
            <a:normAutofit/>
          </a:bodyPr>
          <a:lstStyle/>
          <a:p>
            <a:pPr algn="l" rtl="0"/>
            <a:r>
              <a:rPr lang="en-US" dirty="0" smtClean="0"/>
              <a:t>To a certain extent – NO!</a:t>
            </a:r>
          </a:p>
          <a:p>
            <a:pPr algn="l" rtl="0"/>
            <a:endParaRPr lang="en-US" dirty="0" smtClean="0"/>
          </a:p>
          <a:p>
            <a:pPr algn="l" rtl="0"/>
            <a:r>
              <a:rPr lang="en-US" dirty="0" smtClean="0"/>
              <a:t>So why not extend the behavioral models? </a:t>
            </a:r>
          </a:p>
          <a:p>
            <a:pPr algn="l" rtl="0"/>
            <a:r>
              <a:rPr lang="en-US" dirty="0" smtClean="0"/>
              <a:t>Extending classic normative models such as the Prospect Theory requires </a:t>
            </a:r>
            <a:r>
              <a:rPr lang="en-US" dirty="0"/>
              <a:t>additional non-trivial assumptions and/or parameters. </a:t>
            </a:r>
            <a:r>
              <a:rPr lang="en-US" dirty="0" smtClean="0"/>
              <a:t>(</a:t>
            </a:r>
            <a:r>
              <a:rPr lang="en-US" dirty="0" err="1" smtClean="0"/>
              <a:t>Rieger</a:t>
            </a:r>
            <a:r>
              <a:rPr lang="en-US" dirty="0" smtClean="0"/>
              <a:t> </a:t>
            </a:r>
            <a:r>
              <a:rPr lang="en-US" dirty="0"/>
              <a:t>&amp; Wang, 2006; </a:t>
            </a:r>
            <a:r>
              <a:rPr lang="en-US" dirty="0" err="1"/>
              <a:t>Tversky</a:t>
            </a:r>
            <a:r>
              <a:rPr lang="en-US" dirty="0"/>
              <a:t> &amp; Bar-Hillel, 1983; </a:t>
            </a:r>
            <a:r>
              <a:rPr lang="en-US" dirty="0" err="1"/>
              <a:t>Tversky</a:t>
            </a:r>
            <a:r>
              <a:rPr lang="en-US" dirty="0"/>
              <a:t> &amp; Fox, 1995; </a:t>
            </a:r>
            <a:r>
              <a:rPr lang="en-US" dirty="0" err="1"/>
              <a:t>Wakker</a:t>
            </a:r>
            <a:r>
              <a:rPr lang="en-US" dirty="0"/>
              <a:t>, </a:t>
            </a:r>
            <a:r>
              <a:rPr lang="en-US" dirty="0" smtClean="0"/>
              <a:t>2010, </a:t>
            </a:r>
            <a:r>
              <a:rPr lang="en-US" dirty="0" err="1" smtClean="0"/>
              <a:t>Blavatskyy</a:t>
            </a:r>
            <a:r>
              <a:rPr lang="en-US" dirty="0" smtClean="0"/>
              <a:t>, 2005, </a:t>
            </a:r>
            <a:r>
              <a:rPr lang="en-US" dirty="0" err="1"/>
              <a:t>Thaler</a:t>
            </a:r>
            <a:r>
              <a:rPr lang="en-US" dirty="0"/>
              <a:t> and Johnson </a:t>
            </a:r>
            <a:r>
              <a:rPr lang="en-US" dirty="0" smtClean="0"/>
              <a:t>1990,</a:t>
            </a:r>
            <a:r>
              <a:rPr lang="en-US" dirty="0"/>
              <a:t> Payne </a:t>
            </a:r>
            <a:r>
              <a:rPr lang="en-US" dirty="0" smtClean="0"/>
              <a:t>2005, </a:t>
            </a:r>
            <a:r>
              <a:rPr lang="en-US" dirty="0"/>
              <a:t>Birnbaum </a:t>
            </a:r>
            <a:r>
              <a:rPr lang="en-US" dirty="0" smtClean="0"/>
              <a:t>2008).</a:t>
            </a:r>
          </a:p>
          <a:p>
            <a:pPr algn="l" rtl="0"/>
            <a:endParaRPr lang="en-US" dirty="0" smtClean="0"/>
          </a:p>
          <a:p>
            <a:pPr marL="0" indent="0" algn="l" rtl="0">
              <a:buNone/>
            </a:pPr>
            <a:endParaRPr lang="he-IL" dirty="0"/>
          </a:p>
        </p:txBody>
      </p:sp>
    </p:spTree>
    <p:extLst>
      <p:ext uri="{BB962C8B-B14F-4D97-AF65-F5344CB8AC3E}">
        <p14:creationId xmlns:p14="http://schemas.microsoft.com/office/powerpoint/2010/main" val="42117465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Heuristics</a:t>
            </a:r>
            <a:endParaRPr lang="he-IL" dirty="0"/>
          </a:p>
        </p:txBody>
      </p:sp>
      <p:sp>
        <p:nvSpPr>
          <p:cNvPr id="3" name="Content Placeholder 2"/>
          <p:cNvSpPr>
            <a:spLocks noGrp="1"/>
          </p:cNvSpPr>
          <p:nvPr>
            <p:ph idx="1"/>
          </p:nvPr>
        </p:nvSpPr>
        <p:spPr/>
        <p:txBody>
          <a:bodyPr>
            <a:normAutofit/>
          </a:bodyPr>
          <a:lstStyle/>
          <a:p>
            <a:pPr algn="l" rtl="0"/>
            <a:r>
              <a:rPr lang="en-US" dirty="0" smtClean="0"/>
              <a:t>Rules of thumb.</a:t>
            </a:r>
          </a:p>
          <a:p>
            <a:pPr algn="l" rtl="0"/>
            <a:endParaRPr lang="en-US" dirty="0" smtClean="0"/>
          </a:p>
          <a:p>
            <a:pPr algn="l" rtl="0"/>
            <a:r>
              <a:rPr lang="en-US" dirty="0" smtClean="0"/>
              <a:t>Simple </a:t>
            </a:r>
            <a:r>
              <a:rPr lang="en-US" dirty="0"/>
              <a:t>heuristics </a:t>
            </a:r>
            <a:r>
              <a:rPr lang="en-US" dirty="0" smtClean="0"/>
              <a:t>can </a:t>
            </a:r>
            <a:r>
              <a:rPr lang="en-US" dirty="0"/>
              <a:t>explain </a:t>
            </a:r>
            <a:r>
              <a:rPr lang="en-US" dirty="0" smtClean="0"/>
              <a:t>some of the </a:t>
            </a:r>
            <a:r>
              <a:rPr lang="en-US" dirty="0"/>
              <a:t>anomalies that motivated </a:t>
            </a:r>
            <a:r>
              <a:rPr lang="en-US" dirty="0" smtClean="0"/>
              <a:t>the development of normative approaches in the first place (</a:t>
            </a:r>
            <a:r>
              <a:rPr lang="en-US" dirty="0" err="1" smtClean="0"/>
              <a:t>Brandstätter</a:t>
            </a:r>
            <a:r>
              <a:rPr lang="en-US" dirty="0"/>
              <a:t>, </a:t>
            </a:r>
            <a:r>
              <a:rPr lang="en-US" dirty="0" err="1"/>
              <a:t>Gigerenzer</a:t>
            </a:r>
            <a:r>
              <a:rPr lang="en-US" dirty="0"/>
              <a:t>, and </a:t>
            </a:r>
            <a:r>
              <a:rPr lang="en-US" dirty="0" err="1" smtClean="0"/>
              <a:t>Hertwig</a:t>
            </a:r>
            <a:r>
              <a:rPr lang="en-US" dirty="0" smtClean="0"/>
              <a:t>, 2006). </a:t>
            </a:r>
          </a:p>
          <a:p>
            <a:pPr lvl="1" algn="l" rtl="0"/>
            <a:r>
              <a:rPr lang="en-US" dirty="0" smtClean="0"/>
              <a:t>E.g., </a:t>
            </a:r>
            <a:r>
              <a:rPr lang="en-US" dirty="0"/>
              <a:t>the </a:t>
            </a:r>
            <a:r>
              <a:rPr lang="en-US" i="1" dirty="0"/>
              <a:t>get-something </a:t>
            </a:r>
            <a:r>
              <a:rPr lang="en-US" i="1" dirty="0" smtClean="0"/>
              <a:t>effect (</a:t>
            </a:r>
            <a:r>
              <a:rPr lang="en-US" dirty="0" smtClean="0"/>
              <a:t>where people prefer lotteries where values greater than zero are guaranteed) </a:t>
            </a:r>
            <a:r>
              <a:rPr lang="en-US" dirty="0"/>
              <a:t>can be </a:t>
            </a:r>
            <a:r>
              <a:rPr lang="en-US" dirty="0" smtClean="0"/>
              <a:t>easily explained  by a simple heuristic (</a:t>
            </a:r>
            <a:r>
              <a:rPr lang="en-US" dirty="0"/>
              <a:t>e.g., </a:t>
            </a:r>
            <a:r>
              <a:rPr lang="en-US" dirty="0" err="1"/>
              <a:t>Venkatraman</a:t>
            </a:r>
            <a:r>
              <a:rPr lang="en-US" dirty="0"/>
              <a:t>, Payne, &amp; </a:t>
            </a:r>
            <a:r>
              <a:rPr lang="en-US" dirty="0" err="1"/>
              <a:t>Huettel</a:t>
            </a:r>
            <a:r>
              <a:rPr lang="en-US" dirty="0"/>
              <a:t>, 2014). </a:t>
            </a:r>
            <a:endParaRPr lang="en-US" dirty="0" smtClean="0"/>
          </a:p>
        </p:txBody>
      </p:sp>
      <p:pic>
        <p:nvPicPr>
          <p:cNvPr id="14338" name="Picture 2" descr="תוצאת תמונה עבור ‪RULE OF THU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38100"/>
            <a:ext cx="2334768"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4801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Heuristics</a:t>
            </a:r>
            <a:endParaRPr lang="he-IL" dirty="0"/>
          </a:p>
        </p:txBody>
      </p:sp>
      <p:sp>
        <p:nvSpPr>
          <p:cNvPr id="3" name="Content Placeholder 2"/>
          <p:cNvSpPr>
            <a:spLocks noGrp="1"/>
          </p:cNvSpPr>
          <p:nvPr>
            <p:ph idx="1"/>
          </p:nvPr>
        </p:nvSpPr>
        <p:spPr/>
        <p:txBody>
          <a:bodyPr>
            <a:normAutofit/>
          </a:bodyPr>
          <a:lstStyle/>
          <a:p>
            <a:pPr algn="l" rtl="0"/>
            <a:r>
              <a:rPr lang="en-US" dirty="0"/>
              <a:t>Heuristics serve as a framework in which satisfactory decisions are made quickly and with ease (Shah &amp; Oppenheimer, 2008</a:t>
            </a:r>
            <a:r>
              <a:rPr lang="en-US" dirty="0" smtClean="0"/>
              <a:t>).</a:t>
            </a:r>
          </a:p>
          <a:p>
            <a:pPr algn="l" rtl="0"/>
            <a:r>
              <a:rPr lang="en-US" dirty="0" smtClean="0"/>
              <a:t>In various cases, produce the optimal results (</a:t>
            </a:r>
            <a:r>
              <a:rPr lang="en-US" dirty="0" err="1"/>
              <a:t>Nokes</a:t>
            </a:r>
            <a:r>
              <a:rPr lang="en-US" dirty="0"/>
              <a:t> &amp;Hacker, 2007</a:t>
            </a:r>
            <a:r>
              <a:rPr lang="en-US" dirty="0" smtClean="0"/>
              <a:t>).</a:t>
            </a:r>
          </a:p>
          <a:p>
            <a:pPr algn="l" rtl="0"/>
            <a:endParaRPr lang="en-US" dirty="0"/>
          </a:p>
          <a:p>
            <a:pPr algn="l" rtl="0"/>
            <a:endParaRPr lang="he-IL" dirty="0"/>
          </a:p>
        </p:txBody>
      </p:sp>
    </p:spTree>
    <p:extLst>
      <p:ext uri="{BB962C8B-B14F-4D97-AF65-F5344CB8AC3E}">
        <p14:creationId xmlns:p14="http://schemas.microsoft.com/office/powerpoint/2010/main" val="19403403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Albeit </a:t>
            </a:r>
            <a:r>
              <a:rPr lang="en-US" b="1" dirty="0"/>
              <a:t>it does move</a:t>
            </a:r>
            <a:endParaRPr lang="he-IL" dirty="0"/>
          </a:p>
        </p:txBody>
      </p:sp>
      <p:sp>
        <p:nvSpPr>
          <p:cNvPr id="3" name="Content Placeholder 2"/>
          <p:cNvSpPr>
            <a:spLocks noGrp="1"/>
          </p:cNvSpPr>
          <p:nvPr>
            <p:ph idx="1"/>
          </p:nvPr>
        </p:nvSpPr>
        <p:spPr/>
        <p:txBody>
          <a:bodyPr/>
          <a:lstStyle/>
          <a:p>
            <a:pPr algn="l" rtl="0"/>
            <a:r>
              <a:rPr lang="en-US" dirty="0" smtClean="0"/>
              <a:t>Despite the popularization of </a:t>
            </a:r>
          </a:p>
          <a:p>
            <a:pPr marL="0" indent="0" algn="l" rtl="0">
              <a:buNone/>
            </a:pPr>
            <a:r>
              <a:rPr lang="en-US" dirty="0"/>
              <a:t>	</a:t>
            </a:r>
            <a:r>
              <a:rPr lang="en-US" dirty="0" smtClean="0"/>
              <a:t>Machine Learning approaches…</a:t>
            </a:r>
          </a:p>
          <a:p>
            <a:pPr marL="0" indent="0" algn="l" rtl="0">
              <a:buNone/>
            </a:pPr>
            <a:endParaRPr lang="en-US" dirty="0" smtClean="0"/>
          </a:p>
          <a:p>
            <a:pPr algn="l" rtl="0"/>
            <a:r>
              <a:rPr lang="en-US" dirty="0"/>
              <a:t>Decision </a:t>
            </a:r>
            <a:r>
              <a:rPr lang="en-US" dirty="0" smtClean="0"/>
              <a:t>Theory</a:t>
            </a:r>
          </a:p>
          <a:p>
            <a:pPr algn="l" rtl="0"/>
            <a:r>
              <a:rPr lang="en-US" dirty="0" smtClean="0"/>
              <a:t>Game theory </a:t>
            </a:r>
          </a:p>
          <a:p>
            <a:pPr algn="l" rtl="0"/>
            <a:r>
              <a:rPr lang="en-US" dirty="0" smtClean="0"/>
              <a:t>Psychological models</a:t>
            </a:r>
          </a:p>
          <a:p>
            <a:pPr algn="l" rtl="0"/>
            <a:r>
              <a:rPr lang="en-US" dirty="0" smtClean="0"/>
              <a:t>Heuristics </a:t>
            </a:r>
            <a:endParaRPr lang="he-IL" dirty="0"/>
          </a:p>
        </p:txBody>
      </p:sp>
      <p:pic>
        <p:nvPicPr>
          <p:cNvPr id="3074" name="Picture 2" descr="https://upload.wikimedia.org/wikipedia/commons/thumb/0/06/E_pur_si_muove.jpg/220px-E_pur_si_muo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1143000"/>
            <a:ext cx="2095500" cy="24669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063955" y="3657600"/>
            <a:ext cx="1531188" cy="326524"/>
          </a:xfrm>
          <a:prstGeom prst="rect">
            <a:avLst/>
          </a:prstGeom>
        </p:spPr>
        <p:txBody>
          <a:bodyPr wrap="square" lIns="64284" tIns="32143" rIns="64284" bIns="32143">
            <a:spAutoFit/>
          </a:bodyPr>
          <a:lstStyle/>
          <a:p>
            <a:pPr algn="ctr"/>
            <a:r>
              <a:rPr lang="en-US" sz="1700" dirty="0"/>
              <a:t>Galileo Galilei</a:t>
            </a:r>
            <a:endParaRPr lang="he-IL" sz="1700" dirty="0"/>
          </a:p>
        </p:txBody>
      </p:sp>
    </p:spTree>
    <p:extLst>
      <p:ext uri="{BB962C8B-B14F-4D97-AF65-F5344CB8AC3E}">
        <p14:creationId xmlns:p14="http://schemas.microsoft.com/office/powerpoint/2010/main" val="18118507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4294967295"/>
          </p:nvPr>
        </p:nvSpPr>
        <p:spPr>
          <a:xfrm>
            <a:off x="6532563" y="6367463"/>
            <a:ext cx="1905000" cy="457200"/>
          </a:xfrm>
          <a:prstGeom prst="rect">
            <a:avLst/>
          </a:prstGeom>
        </p:spPr>
        <p:txBody>
          <a:bodyPr/>
          <a:lstStyle/>
          <a:p>
            <a:fld id="{DF803F7F-5E44-436A-A615-59A2F73079DB}" type="slidenum">
              <a:rPr lang="he-IL"/>
              <a:pPr/>
              <a:t>37</a:t>
            </a:fld>
            <a:endParaRPr lang="en-US"/>
          </a:p>
        </p:txBody>
      </p:sp>
      <p:sp>
        <p:nvSpPr>
          <p:cNvPr id="227330" name="Rectangle 2"/>
          <p:cNvSpPr>
            <a:spLocks noGrp="1" noChangeArrowheads="1"/>
          </p:cNvSpPr>
          <p:nvPr>
            <p:ph type="title"/>
          </p:nvPr>
        </p:nvSpPr>
        <p:spPr>
          <a:xfrm>
            <a:off x="762000" y="125760"/>
            <a:ext cx="7772400" cy="1143000"/>
          </a:xfrm>
        </p:spPr>
        <p:txBody>
          <a:bodyPr>
            <a:normAutofit fontScale="90000"/>
          </a:bodyPr>
          <a:lstStyle/>
          <a:p>
            <a:r>
              <a:rPr lang="en-US" dirty="0"/>
              <a:t>Decision </a:t>
            </a:r>
            <a:r>
              <a:rPr lang="en-US" dirty="0" smtClean="0"/>
              <a:t>Theory (reminder)</a:t>
            </a:r>
            <a:r>
              <a:rPr lang="en-US" dirty="0"/>
              <a:t/>
            </a:r>
            <a:br>
              <a:rPr lang="en-US" dirty="0"/>
            </a:br>
            <a:r>
              <a:rPr lang="en-US" sz="3200" dirty="0"/>
              <a:t>(How to make decisions)</a:t>
            </a:r>
          </a:p>
        </p:txBody>
      </p:sp>
      <p:sp>
        <p:nvSpPr>
          <p:cNvPr id="227331" name="Rectangle 3"/>
          <p:cNvSpPr>
            <a:spLocks noGrp="1" noChangeArrowheads="1"/>
          </p:cNvSpPr>
          <p:nvPr>
            <p:ph type="body" idx="1"/>
          </p:nvPr>
        </p:nvSpPr>
        <p:spPr>
          <a:xfrm>
            <a:off x="0" y="1907232"/>
            <a:ext cx="9144000" cy="5410200"/>
          </a:xfrm>
        </p:spPr>
        <p:txBody>
          <a:bodyPr/>
          <a:lstStyle/>
          <a:p>
            <a:pPr algn="l" rtl="0">
              <a:lnSpc>
                <a:spcPct val="90000"/>
              </a:lnSpc>
            </a:pPr>
            <a:r>
              <a:rPr lang="en-US" dirty="0"/>
              <a:t>Decision Theory = </a:t>
            </a:r>
          </a:p>
          <a:p>
            <a:pPr algn="l" rtl="0">
              <a:lnSpc>
                <a:spcPct val="90000"/>
              </a:lnSpc>
              <a:buFontTx/>
              <a:buNone/>
            </a:pPr>
            <a:r>
              <a:rPr lang="en-US" dirty="0"/>
              <a:t>			Probability theory + Utility Theory</a:t>
            </a:r>
          </a:p>
          <a:p>
            <a:pPr lvl="1" algn="l" rtl="0">
              <a:lnSpc>
                <a:spcPct val="90000"/>
              </a:lnSpc>
              <a:buFontTx/>
              <a:buNone/>
            </a:pPr>
            <a:r>
              <a:rPr lang="en-US" sz="2400" dirty="0"/>
              <a:t>			    (deals with chance)       (deals with outcomes)</a:t>
            </a:r>
          </a:p>
          <a:p>
            <a:pPr lvl="1" algn="l" rtl="0">
              <a:lnSpc>
                <a:spcPct val="90000"/>
              </a:lnSpc>
              <a:buFontTx/>
              <a:buNone/>
            </a:pPr>
            <a:endParaRPr lang="en-US" sz="2400" dirty="0"/>
          </a:p>
          <a:p>
            <a:pPr algn="l" rtl="0">
              <a:lnSpc>
                <a:spcPct val="90000"/>
              </a:lnSpc>
            </a:pPr>
            <a:r>
              <a:rPr lang="en-US" dirty="0"/>
              <a:t>Fundamental </a:t>
            </a:r>
            <a:r>
              <a:rPr lang="en-US" dirty="0" smtClean="0"/>
              <a:t>idea</a:t>
            </a:r>
            <a:endParaRPr lang="en-US" dirty="0"/>
          </a:p>
          <a:p>
            <a:pPr lvl="1" algn="l" rtl="0">
              <a:lnSpc>
                <a:spcPct val="90000"/>
              </a:lnSpc>
            </a:pPr>
            <a:r>
              <a:rPr lang="en-US" sz="2400" dirty="0"/>
              <a:t>The MEU (Maximum expected utility) principle</a:t>
            </a:r>
          </a:p>
          <a:p>
            <a:pPr lvl="1" algn="l" rtl="0">
              <a:lnSpc>
                <a:spcPct val="90000"/>
              </a:lnSpc>
            </a:pPr>
            <a:r>
              <a:rPr lang="en-US" sz="2400" dirty="0"/>
              <a:t>Weigh the utility of each outcome by the probability that it occurs</a:t>
            </a:r>
          </a:p>
          <a:p>
            <a:pPr algn="l" rtl="0">
              <a:lnSpc>
                <a:spcPct val="90000"/>
              </a:lnSpc>
              <a:buFontTx/>
              <a:buNone/>
            </a:pPr>
            <a:endParaRPr lang="en-US" sz="2800" dirty="0"/>
          </a:p>
          <a:p>
            <a:pPr algn="l" rtl="0">
              <a:lnSpc>
                <a:spcPct val="90000"/>
              </a:lnSpc>
              <a:buNone/>
            </a:pPr>
            <a:endParaRPr lang="en-US" dirty="0"/>
          </a:p>
        </p:txBody>
      </p:sp>
    </p:spTree>
    <p:extLst>
      <p:ext uri="{BB962C8B-B14F-4D97-AF65-F5344CB8AC3E}">
        <p14:creationId xmlns:p14="http://schemas.microsoft.com/office/powerpoint/2010/main" val="6625370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6532563" y="6367463"/>
            <a:ext cx="1905000" cy="457200"/>
          </a:xfrm>
          <a:prstGeom prst="rect">
            <a:avLst/>
          </a:prstGeom>
        </p:spPr>
        <p:txBody>
          <a:bodyPr/>
          <a:lstStyle/>
          <a:p>
            <a:fld id="{5BC88304-2837-4711-995D-B80374C8D703}" type="slidenum">
              <a:rPr lang="he-IL"/>
              <a:pPr/>
              <a:t>38</a:t>
            </a:fld>
            <a:endParaRPr lang="en-US"/>
          </a:p>
        </p:txBody>
      </p:sp>
      <p:sp>
        <p:nvSpPr>
          <p:cNvPr id="232450" name="Rectangle 2"/>
          <p:cNvSpPr>
            <a:spLocks noGrp="1" noChangeArrowheads="1"/>
          </p:cNvSpPr>
          <p:nvPr>
            <p:ph type="title"/>
          </p:nvPr>
        </p:nvSpPr>
        <p:spPr>
          <a:xfrm>
            <a:off x="609600" y="990600"/>
            <a:ext cx="7772400" cy="609600"/>
          </a:xfrm>
        </p:spPr>
        <p:txBody>
          <a:bodyPr>
            <a:normAutofit fontScale="90000"/>
          </a:bodyPr>
          <a:lstStyle/>
          <a:p>
            <a:r>
              <a:rPr lang="en-US" dirty="0"/>
              <a:t>Basic Principle</a:t>
            </a:r>
          </a:p>
        </p:txBody>
      </p:sp>
      <p:sp>
        <p:nvSpPr>
          <p:cNvPr id="232451" name="Rectangle 3"/>
          <p:cNvSpPr>
            <a:spLocks noGrp="1" noChangeArrowheads="1"/>
          </p:cNvSpPr>
          <p:nvPr>
            <p:ph type="body" idx="1"/>
          </p:nvPr>
        </p:nvSpPr>
        <p:spPr>
          <a:xfrm>
            <a:off x="228600" y="1700808"/>
            <a:ext cx="8915400" cy="4876800"/>
          </a:xfrm>
        </p:spPr>
        <p:txBody>
          <a:bodyPr>
            <a:normAutofit/>
          </a:bodyPr>
          <a:lstStyle/>
          <a:p>
            <a:pPr algn="l" rtl="0"/>
            <a:r>
              <a:rPr lang="en-US" dirty="0"/>
              <a:t>Given probability P(out</a:t>
            </a:r>
            <a:r>
              <a:rPr lang="en-US" baseline="-25000" dirty="0"/>
              <a:t>1</a:t>
            </a:r>
            <a:r>
              <a:rPr lang="en-US" dirty="0"/>
              <a:t>| A</a:t>
            </a:r>
            <a:r>
              <a:rPr lang="en-US" baseline="-25000" dirty="0"/>
              <a:t>i</a:t>
            </a:r>
            <a:r>
              <a:rPr lang="en-US" dirty="0"/>
              <a:t>), utility U(out</a:t>
            </a:r>
            <a:r>
              <a:rPr lang="en-US" baseline="-25000" dirty="0"/>
              <a:t>1</a:t>
            </a:r>
            <a:r>
              <a:rPr lang="en-US" dirty="0"/>
              <a:t>), </a:t>
            </a:r>
          </a:p>
          <a:p>
            <a:pPr algn="l" rtl="0">
              <a:buFontTx/>
              <a:buNone/>
            </a:pPr>
            <a:r>
              <a:rPr lang="en-US" dirty="0"/>
              <a:t>                             P(out</a:t>
            </a:r>
            <a:r>
              <a:rPr lang="en-US" baseline="-25000" dirty="0"/>
              <a:t>2</a:t>
            </a:r>
            <a:r>
              <a:rPr lang="en-US" dirty="0"/>
              <a:t>| A</a:t>
            </a:r>
            <a:r>
              <a:rPr lang="en-US" baseline="-25000" dirty="0"/>
              <a:t>i</a:t>
            </a:r>
            <a:r>
              <a:rPr lang="en-US" dirty="0"/>
              <a:t>), utility U(out</a:t>
            </a:r>
            <a:r>
              <a:rPr lang="en-US" baseline="-25000" dirty="0"/>
              <a:t>2</a:t>
            </a:r>
            <a:r>
              <a:rPr lang="en-US" dirty="0"/>
              <a:t>)…</a:t>
            </a:r>
          </a:p>
          <a:p>
            <a:pPr algn="l" rtl="0">
              <a:buFontTx/>
              <a:buNone/>
            </a:pPr>
            <a:endParaRPr lang="en-US" sz="1800" dirty="0"/>
          </a:p>
          <a:p>
            <a:pPr lvl="1" algn="l" rtl="0">
              <a:buFontTx/>
              <a:buNone/>
            </a:pPr>
            <a:endParaRPr lang="en-US" sz="1600" dirty="0"/>
          </a:p>
          <a:p>
            <a:pPr algn="l" rtl="0"/>
            <a:r>
              <a:rPr lang="en-US" dirty="0"/>
              <a:t>Expected utility of an action </a:t>
            </a:r>
            <a:r>
              <a:rPr lang="en-US" dirty="0" err="1"/>
              <a:t>A</a:t>
            </a:r>
            <a:r>
              <a:rPr lang="en-US" baseline="-25000" dirty="0" err="1"/>
              <a:t>i</a:t>
            </a:r>
            <a:r>
              <a:rPr lang="en-US" dirty="0" err="1"/>
              <a:t>i</a:t>
            </a:r>
            <a:r>
              <a:rPr lang="en-US" dirty="0"/>
              <a:t>:</a:t>
            </a:r>
            <a:br>
              <a:rPr lang="en-US" dirty="0"/>
            </a:br>
            <a:r>
              <a:rPr lang="en-US" dirty="0"/>
              <a:t>	EU(A</a:t>
            </a:r>
            <a:r>
              <a:rPr lang="en-US" baseline="-25000" dirty="0"/>
              <a:t>i</a:t>
            </a:r>
            <a:r>
              <a:rPr lang="en-US" dirty="0"/>
              <a:t>) </a:t>
            </a:r>
            <a:r>
              <a:rPr lang="en-US" dirty="0" smtClean="0"/>
              <a:t>=</a:t>
            </a:r>
            <a:r>
              <a:rPr lang="en-US" dirty="0" smtClean="0">
                <a:latin typeface="Symbol" pitchFamily="18" charset="2"/>
              </a:rPr>
              <a:t> </a:t>
            </a:r>
            <a:r>
              <a:rPr lang="en-US" sz="4000" dirty="0" smtClean="0">
                <a:latin typeface="Symbol" pitchFamily="18" charset="2"/>
              </a:rPr>
              <a:t>S</a:t>
            </a:r>
            <a:r>
              <a:rPr lang="en-US" dirty="0" smtClean="0"/>
              <a:t> U(</a:t>
            </a:r>
            <a:r>
              <a:rPr lang="en-US" dirty="0" err="1" smtClean="0"/>
              <a:t>out</a:t>
            </a:r>
            <a:r>
              <a:rPr lang="en-US" baseline="-25000" dirty="0" err="1" smtClean="0"/>
              <a:t>j</a:t>
            </a:r>
            <a:r>
              <a:rPr lang="en-US" dirty="0"/>
              <a:t>)*P(</a:t>
            </a:r>
            <a:r>
              <a:rPr lang="en-US" dirty="0" err="1"/>
              <a:t>out</a:t>
            </a:r>
            <a:r>
              <a:rPr lang="en-US" baseline="-25000" dirty="0" err="1"/>
              <a:t>j</a:t>
            </a:r>
            <a:r>
              <a:rPr lang="en-US" dirty="0" err="1"/>
              <a:t>|A</a:t>
            </a:r>
            <a:r>
              <a:rPr lang="en-US" baseline="-25000" dirty="0" err="1"/>
              <a:t>i</a:t>
            </a:r>
            <a:r>
              <a:rPr lang="en-US" dirty="0"/>
              <a:t>)</a:t>
            </a:r>
          </a:p>
          <a:p>
            <a:pPr algn="l" rtl="0"/>
            <a:endParaRPr lang="en-US" sz="3600" dirty="0"/>
          </a:p>
          <a:p>
            <a:pPr algn="l" rtl="0"/>
            <a:r>
              <a:rPr lang="en-US" dirty="0"/>
              <a:t>Choose A</a:t>
            </a:r>
            <a:r>
              <a:rPr lang="en-US" baseline="-25000" dirty="0"/>
              <a:t>i</a:t>
            </a:r>
            <a:r>
              <a:rPr lang="en-US" dirty="0"/>
              <a:t> such that maximizes EU</a:t>
            </a:r>
            <a:r>
              <a:rPr lang="en-US" sz="2800" dirty="0"/>
              <a:t/>
            </a:r>
            <a:br>
              <a:rPr lang="en-US" sz="2800" dirty="0"/>
            </a:br>
            <a:r>
              <a:rPr lang="en-US" sz="2800" dirty="0"/>
              <a:t> </a:t>
            </a:r>
            <a:r>
              <a:rPr lang="en-US" dirty="0"/>
              <a:t>MEU  =  argmax  </a:t>
            </a:r>
            <a:r>
              <a:rPr lang="en-US" dirty="0" smtClean="0"/>
              <a:t>  </a:t>
            </a:r>
            <a:r>
              <a:rPr lang="en-US" dirty="0" smtClean="0">
                <a:latin typeface="Symbol" pitchFamily="18" charset="2"/>
              </a:rPr>
              <a:t>S</a:t>
            </a:r>
            <a:r>
              <a:rPr lang="en-US" dirty="0" smtClean="0"/>
              <a:t>    </a:t>
            </a:r>
            <a:r>
              <a:rPr lang="en-US" dirty="0"/>
              <a:t>U(</a:t>
            </a:r>
            <a:r>
              <a:rPr lang="en-US" dirty="0" err="1"/>
              <a:t>out</a:t>
            </a:r>
            <a:r>
              <a:rPr lang="en-US" baseline="-25000" dirty="0" err="1"/>
              <a:t>j</a:t>
            </a:r>
            <a:r>
              <a:rPr lang="en-US" dirty="0"/>
              <a:t>)*P(</a:t>
            </a:r>
            <a:r>
              <a:rPr lang="en-US" dirty="0" err="1"/>
              <a:t>out</a:t>
            </a:r>
            <a:r>
              <a:rPr lang="en-US" baseline="-25000" dirty="0" err="1"/>
              <a:t>j</a:t>
            </a:r>
            <a:r>
              <a:rPr lang="en-US" dirty="0" err="1"/>
              <a:t>|A</a:t>
            </a:r>
            <a:r>
              <a:rPr lang="en-US" baseline="-25000" dirty="0" err="1"/>
              <a:t>i</a:t>
            </a:r>
            <a:r>
              <a:rPr lang="en-US" dirty="0"/>
              <a:t>)</a:t>
            </a:r>
            <a:br>
              <a:rPr lang="en-US" dirty="0"/>
            </a:br>
            <a:r>
              <a:rPr lang="en-US" dirty="0"/>
              <a:t>	</a:t>
            </a:r>
            <a:r>
              <a:rPr lang="en-US" dirty="0" smtClean="0"/>
              <a:t>	</a:t>
            </a:r>
            <a:r>
              <a:rPr lang="en-US" sz="2000" dirty="0" smtClean="0"/>
              <a:t>A</a:t>
            </a:r>
            <a:r>
              <a:rPr lang="en-US" sz="2000" baseline="-25000" dirty="0" smtClean="0"/>
              <a:t>i</a:t>
            </a:r>
            <a:r>
              <a:rPr lang="en-US" sz="2000" dirty="0" smtClean="0"/>
              <a:t> </a:t>
            </a:r>
            <a:r>
              <a:rPr lang="en-US" sz="2000" dirty="0">
                <a:sym typeface="Symbol" pitchFamily="18" charset="2"/>
              </a:rPr>
              <a:t> Ac </a:t>
            </a:r>
            <a:r>
              <a:rPr lang="en-US" sz="2000" dirty="0" smtClean="0">
                <a:sym typeface="Symbol" pitchFamily="18" charset="2"/>
              </a:rPr>
              <a:t>   </a:t>
            </a:r>
            <a:r>
              <a:rPr lang="en-US" sz="2000" dirty="0" err="1" smtClean="0"/>
              <a:t>Out</a:t>
            </a:r>
            <a:r>
              <a:rPr lang="en-US" sz="2000" baseline="-25000" dirty="0" err="1" smtClean="0"/>
              <a:t>j</a:t>
            </a:r>
            <a:r>
              <a:rPr lang="en-US" sz="2000" baseline="-25000" dirty="0" smtClean="0"/>
              <a:t> </a:t>
            </a:r>
            <a:r>
              <a:rPr lang="en-US" sz="2000" dirty="0">
                <a:sym typeface="Symbol" pitchFamily="18" charset="2"/>
              </a:rPr>
              <a:t> OUT</a:t>
            </a:r>
            <a:endParaRPr lang="en-US" sz="2000" dirty="0">
              <a:solidFill>
                <a:schemeClr val="folHlink"/>
              </a:solidFill>
            </a:endParaRPr>
          </a:p>
        </p:txBody>
      </p:sp>
      <p:sp>
        <p:nvSpPr>
          <p:cNvPr id="232452" name="Text Box 4"/>
          <p:cNvSpPr txBox="1">
            <a:spLocks noChangeArrowheads="1"/>
          </p:cNvSpPr>
          <p:nvPr/>
        </p:nvSpPr>
        <p:spPr bwMode="auto">
          <a:xfrm>
            <a:off x="1979712" y="4202668"/>
            <a:ext cx="1354858" cy="369332"/>
          </a:xfrm>
          <a:prstGeom prst="rect">
            <a:avLst/>
          </a:prstGeom>
          <a:noFill/>
          <a:ln w="12700" cap="sq">
            <a:noFill/>
            <a:miter lim="800000"/>
            <a:headEnd type="none" w="sm" len="sm"/>
            <a:tailEnd type="none" w="sm" len="sm"/>
          </a:ln>
          <a:effectLst/>
        </p:spPr>
        <p:txBody>
          <a:bodyPr wrap="none">
            <a:spAutoFit/>
          </a:bodyPr>
          <a:lstStyle/>
          <a:p>
            <a:r>
              <a:rPr lang="en-US" sz="1800" dirty="0" err="1" smtClean="0"/>
              <a:t>Out</a:t>
            </a:r>
            <a:r>
              <a:rPr lang="en-US" sz="1800" baseline="-25000" dirty="0" err="1" smtClean="0"/>
              <a:t>j</a:t>
            </a:r>
            <a:r>
              <a:rPr kumimoji="0" lang="en-US" sz="1800" dirty="0" smtClean="0"/>
              <a:t> </a:t>
            </a:r>
            <a:r>
              <a:rPr kumimoji="0" lang="en-US" sz="1800" dirty="0">
                <a:sym typeface="Symbol" pitchFamily="18" charset="2"/>
              </a:rPr>
              <a:t> OUT</a:t>
            </a:r>
            <a:endParaRPr kumimoji="0" lang="en-US" sz="1800" dirty="0"/>
          </a:p>
        </p:txBody>
      </p:sp>
    </p:spTree>
    <p:extLst>
      <p:ext uri="{BB962C8B-B14F-4D97-AF65-F5344CB8AC3E}">
        <p14:creationId xmlns:p14="http://schemas.microsoft.com/office/powerpoint/2010/main" val="2159750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Theory</a:t>
            </a:r>
            <a:endParaRPr lang="he-IL" dirty="0"/>
          </a:p>
        </p:txBody>
      </p:sp>
      <p:sp>
        <p:nvSpPr>
          <p:cNvPr id="5" name="Content Placeholder 4"/>
          <p:cNvSpPr>
            <a:spLocks noGrp="1"/>
          </p:cNvSpPr>
          <p:nvPr>
            <p:ph idx="1"/>
          </p:nvPr>
        </p:nvSpPr>
        <p:spPr/>
        <p:txBody>
          <a:bodyPr>
            <a:normAutofit/>
          </a:bodyPr>
          <a:lstStyle/>
          <a:p>
            <a:pPr algn="l" rtl="0"/>
            <a:r>
              <a:rPr lang="en-US" dirty="0"/>
              <a:t>The mathematical theory of </a:t>
            </a:r>
            <a:r>
              <a:rPr lang="en-US" b="1" dirty="0"/>
              <a:t>interaction </a:t>
            </a:r>
            <a:r>
              <a:rPr lang="en-US" b="1" dirty="0" smtClean="0"/>
              <a:t>between self-interested </a:t>
            </a:r>
            <a:r>
              <a:rPr lang="en-US" b="1" dirty="0"/>
              <a:t>agents (“players</a:t>
            </a:r>
            <a:r>
              <a:rPr lang="en-US" b="1" dirty="0" smtClean="0"/>
              <a:t>”)</a:t>
            </a:r>
            <a:r>
              <a:rPr lang="en-US" dirty="0" smtClean="0"/>
              <a:t>.</a:t>
            </a:r>
            <a:endParaRPr lang="en-US" dirty="0"/>
          </a:p>
          <a:p>
            <a:pPr algn="l" rtl="0"/>
            <a:r>
              <a:rPr lang="en-US" dirty="0"/>
              <a:t>Each player must consider how each other player will act </a:t>
            </a:r>
            <a:r>
              <a:rPr lang="en-US" dirty="0" smtClean="0"/>
              <a:t>in order </a:t>
            </a:r>
            <a:r>
              <a:rPr lang="en-US" dirty="0"/>
              <a:t>to make its optimal choice: hence </a:t>
            </a:r>
            <a:r>
              <a:rPr lang="en-US" b="1" dirty="0" smtClean="0"/>
              <a:t>strategic c</a:t>
            </a:r>
            <a:r>
              <a:rPr lang="en-US" dirty="0" smtClean="0"/>
              <a:t>onsiderations  </a:t>
            </a:r>
          </a:p>
          <a:p>
            <a:pPr algn="l" rtl="0"/>
            <a:r>
              <a:rPr lang="en-US" dirty="0" smtClean="0"/>
              <a:t>If a system has a single designer/owner, then game theoretic analysis is probably inappropriate</a:t>
            </a:r>
            <a:endParaRPr lang="he-IL" dirty="0" smtClean="0"/>
          </a:p>
          <a:p>
            <a:pPr algn="l" rtl="0"/>
            <a:endParaRPr lang="he-IL" dirty="0"/>
          </a:p>
        </p:txBody>
      </p:sp>
      <p:pic>
        <p:nvPicPr>
          <p:cNvPr id="20" name="Picture 3" descr="Neumann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685800" y="4953000"/>
            <a:ext cx="1257529" cy="15570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 descr="http://cepa.newschool.edu/het/profiles/image/stackel.gif"/>
          <p:cNvPicPr>
            <a:picLocks noChangeAspect="1" noChangeArrowheads="1"/>
          </p:cNvPicPr>
          <p:nvPr/>
        </p:nvPicPr>
        <p:blipFill>
          <a:blip r:embed="rId4" cstate="print"/>
          <a:srcRect/>
          <a:stretch>
            <a:fillRect/>
          </a:stretch>
        </p:blipFill>
        <p:spPr bwMode="auto">
          <a:xfrm>
            <a:off x="6248400" y="4986072"/>
            <a:ext cx="1047392" cy="15570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 descr="http://images.suite101.com/457644_com_john_nash.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28895" y="4970849"/>
            <a:ext cx="1225781" cy="15570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3" name="Rectangle 22"/>
          <p:cNvSpPr/>
          <p:nvPr/>
        </p:nvSpPr>
        <p:spPr>
          <a:xfrm>
            <a:off x="7323312" y="5279390"/>
            <a:ext cx="1363488" cy="1111354"/>
          </a:xfrm>
          <a:prstGeom prst="rect">
            <a:avLst/>
          </a:prstGeom>
        </p:spPr>
        <p:txBody>
          <a:bodyPr wrap="square" lIns="64284" tIns="32143" rIns="64284" bIns="32143">
            <a:spAutoFit/>
          </a:bodyPr>
          <a:lstStyle/>
          <a:p>
            <a:pPr algn="ctr"/>
            <a:r>
              <a:rPr lang="en-US" sz="1700" dirty="0"/>
              <a:t>Heinrich </a:t>
            </a:r>
            <a:r>
              <a:rPr lang="en-US" sz="1700" dirty="0" err="1"/>
              <a:t>Freiherr</a:t>
            </a:r>
            <a:r>
              <a:rPr lang="en-US" sz="1700" dirty="0"/>
              <a:t> </a:t>
            </a:r>
          </a:p>
          <a:p>
            <a:pPr algn="ctr"/>
            <a:r>
              <a:rPr lang="en-US" sz="1700" dirty="0"/>
              <a:t>von </a:t>
            </a:r>
            <a:r>
              <a:rPr lang="en-US" sz="1700" dirty="0" err="1"/>
              <a:t>Stackelberg</a:t>
            </a:r>
            <a:endParaRPr lang="en-US" sz="1700" dirty="0"/>
          </a:p>
        </p:txBody>
      </p:sp>
      <p:sp>
        <p:nvSpPr>
          <p:cNvPr id="24" name="Rectangle 23"/>
          <p:cNvSpPr/>
          <p:nvPr/>
        </p:nvSpPr>
        <p:spPr>
          <a:xfrm>
            <a:off x="1758392" y="5519472"/>
            <a:ext cx="1518208" cy="588134"/>
          </a:xfrm>
          <a:prstGeom prst="rect">
            <a:avLst/>
          </a:prstGeom>
        </p:spPr>
        <p:txBody>
          <a:bodyPr wrap="square" lIns="64284" tIns="32143" rIns="64284" bIns="32143">
            <a:spAutoFit/>
          </a:bodyPr>
          <a:lstStyle/>
          <a:p>
            <a:pPr algn="ctr"/>
            <a:r>
              <a:rPr lang="en-US" sz="1700" dirty="0"/>
              <a:t>John von Neumann</a:t>
            </a:r>
          </a:p>
        </p:txBody>
      </p:sp>
      <p:sp>
        <p:nvSpPr>
          <p:cNvPr id="25" name="Rectangle 24"/>
          <p:cNvSpPr/>
          <p:nvPr/>
        </p:nvSpPr>
        <p:spPr>
          <a:xfrm>
            <a:off x="4724400" y="5467076"/>
            <a:ext cx="974624" cy="585796"/>
          </a:xfrm>
          <a:prstGeom prst="rect">
            <a:avLst/>
          </a:prstGeom>
        </p:spPr>
        <p:txBody>
          <a:bodyPr wrap="square" lIns="64284" tIns="32143" rIns="64284" bIns="32143">
            <a:spAutoFit/>
          </a:bodyPr>
          <a:lstStyle/>
          <a:p>
            <a:pPr algn="ctr"/>
            <a:r>
              <a:rPr lang="en-US" sz="1700" dirty="0"/>
              <a:t>John Nash</a:t>
            </a:r>
          </a:p>
        </p:txBody>
      </p:sp>
      <p:sp>
        <p:nvSpPr>
          <p:cNvPr id="7" name="Rectangle 6"/>
          <p:cNvSpPr/>
          <p:nvPr/>
        </p:nvSpPr>
        <p:spPr>
          <a:xfrm>
            <a:off x="4572000" y="905470"/>
            <a:ext cx="4572000" cy="923330"/>
          </a:xfrm>
          <a:prstGeom prst="rect">
            <a:avLst/>
          </a:prstGeom>
        </p:spPr>
        <p:txBody>
          <a:bodyPr>
            <a:spAutoFit/>
          </a:bodyPr>
          <a:lstStyle/>
          <a:p>
            <a:r>
              <a:rPr lang="en-US" b="1" dirty="0"/>
              <a:t>Game Theory </a:t>
            </a:r>
            <a:r>
              <a:rPr lang="en-US" dirty="0"/>
              <a:t>by Michael Maschler, </a:t>
            </a:r>
            <a:r>
              <a:rPr lang="en-US" dirty="0" err="1"/>
              <a:t>Eilon</a:t>
            </a:r>
            <a:r>
              <a:rPr lang="en-US" dirty="0"/>
              <a:t> </a:t>
            </a:r>
            <a:r>
              <a:rPr lang="en-US" dirty="0" err="1"/>
              <a:t>Solan</a:t>
            </a:r>
            <a:r>
              <a:rPr lang="en-US" dirty="0"/>
              <a:t>, </a:t>
            </a:r>
            <a:r>
              <a:rPr lang="en-US" dirty="0" smtClean="0"/>
              <a:t>and Shmuel </a:t>
            </a:r>
            <a:r>
              <a:rPr lang="en-US" dirty="0" err="1"/>
              <a:t>Zamir</a:t>
            </a:r>
            <a:r>
              <a:rPr lang="en-US" dirty="0"/>
              <a:t>. </a:t>
            </a:r>
            <a:r>
              <a:rPr lang="en-US" dirty="0" smtClean="0"/>
              <a:t>Cambridge. </a:t>
            </a:r>
            <a:r>
              <a:rPr lang="en-US" dirty="0"/>
              <a:t>2013.</a:t>
            </a:r>
            <a:endParaRPr lang="he-IL" dirty="0"/>
          </a:p>
        </p:txBody>
      </p:sp>
    </p:spTree>
    <p:extLst>
      <p:ext uri="{BB962C8B-B14F-4D97-AF65-F5344CB8AC3E}">
        <p14:creationId xmlns:p14="http://schemas.microsoft.com/office/powerpoint/2010/main" val="1273398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AAAI 2017 Tutorial</a:t>
            </a:r>
            <a:endParaRPr lang="he-IL" dirty="0"/>
          </a:p>
        </p:txBody>
      </p:sp>
      <p:sp>
        <p:nvSpPr>
          <p:cNvPr id="4" name="Rectangle 3"/>
          <p:cNvSpPr/>
          <p:nvPr/>
        </p:nvSpPr>
        <p:spPr>
          <a:xfrm>
            <a:off x="381000" y="2057400"/>
            <a:ext cx="6705600" cy="369332"/>
          </a:xfrm>
          <a:prstGeom prst="rect">
            <a:avLst/>
          </a:prstGeom>
        </p:spPr>
        <p:txBody>
          <a:bodyPr wrap="square">
            <a:spAutoFit/>
          </a:bodyPr>
          <a:lstStyle/>
          <a:p>
            <a:r>
              <a:rPr lang="en-US" b="1" dirty="0"/>
              <a:t>https://sites.google.com/view/predicting-human-dm</a:t>
            </a:r>
            <a:endParaRPr lang="he-IL" dirty="0"/>
          </a:p>
        </p:txBody>
      </p:sp>
      <p:sp>
        <p:nvSpPr>
          <p:cNvPr id="5" name="Rectangle 4"/>
          <p:cNvSpPr/>
          <p:nvPr/>
        </p:nvSpPr>
        <p:spPr>
          <a:xfrm>
            <a:off x="381000" y="2531039"/>
            <a:ext cx="4519186" cy="369332"/>
          </a:xfrm>
          <a:prstGeom prst="rect">
            <a:avLst/>
          </a:prstGeom>
        </p:spPr>
        <p:txBody>
          <a:bodyPr wrap="none">
            <a:spAutoFit/>
          </a:bodyPr>
          <a:lstStyle/>
          <a:p>
            <a:r>
              <a:rPr lang="en-US" b="1" dirty="0"/>
              <a:t>http://tinyurl.com/predicting-human-DM</a:t>
            </a:r>
            <a:endParaRPr lang="he-IL" dirty="0"/>
          </a:p>
        </p:txBody>
      </p:sp>
      <p:pic>
        <p:nvPicPr>
          <p:cNvPr id="15362" name="Picture 2" descr="AAAI-17 San Francis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799" y="2741105"/>
            <a:ext cx="3095341" cy="312629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57200" y="3383518"/>
            <a:ext cx="2954655" cy="369332"/>
          </a:xfrm>
          <a:prstGeom prst="rect">
            <a:avLst/>
          </a:prstGeom>
        </p:spPr>
        <p:txBody>
          <a:bodyPr wrap="none">
            <a:spAutoFit/>
          </a:bodyPr>
          <a:lstStyle/>
          <a:p>
            <a:r>
              <a:rPr lang="en-US" b="1" i="1" u="sng" dirty="0" smtClean="0">
                <a:solidFill>
                  <a:srgbClr val="7030A0"/>
                </a:solidFill>
              </a:rPr>
              <a:t>Slides and all references.</a:t>
            </a:r>
            <a:endParaRPr lang="he-IL" b="1" i="1" u="sng" dirty="0">
              <a:solidFill>
                <a:srgbClr val="7030A0"/>
              </a:solidFill>
            </a:endParaRPr>
          </a:p>
        </p:txBody>
      </p:sp>
    </p:spTree>
    <p:extLst>
      <p:ext uri="{BB962C8B-B14F-4D97-AF65-F5344CB8AC3E}">
        <p14:creationId xmlns:p14="http://schemas.microsoft.com/office/powerpoint/2010/main" val="27463063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t>
            </a:r>
            <a:endParaRPr lang="he-IL" dirty="0"/>
          </a:p>
        </p:txBody>
      </p:sp>
      <p:sp>
        <p:nvSpPr>
          <p:cNvPr id="3" name="Content Placeholder 2"/>
          <p:cNvSpPr>
            <a:spLocks noGrp="1"/>
          </p:cNvSpPr>
          <p:nvPr>
            <p:ph idx="1"/>
          </p:nvPr>
        </p:nvSpPr>
        <p:spPr/>
        <p:txBody>
          <a:bodyPr>
            <a:normAutofit/>
          </a:bodyPr>
          <a:lstStyle/>
          <a:p>
            <a:pPr algn="l" rtl="0"/>
            <a:r>
              <a:rPr lang="en-US" dirty="0"/>
              <a:t> Trump and Clinton meet in a presidential debate</a:t>
            </a:r>
          </a:p>
          <a:p>
            <a:pPr algn="l" rtl="0"/>
            <a:r>
              <a:rPr lang="en-US" dirty="0"/>
              <a:t> They must each choose between </a:t>
            </a:r>
            <a:r>
              <a:rPr lang="en-US" b="1" dirty="0"/>
              <a:t>debating issues </a:t>
            </a:r>
            <a:r>
              <a:rPr lang="en-US" dirty="0" smtClean="0"/>
              <a:t>or </a:t>
            </a:r>
            <a:r>
              <a:rPr lang="en-US" b="1" dirty="0" smtClean="0"/>
              <a:t>making insults.</a:t>
            </a:r>
            <a:endParaRPr lang="en-US" b="1" dirty="0"/>
          </a:p>
          <a:p>
            <a:pPr algn="l" rtl="0"/>
            <a:endParaRPr lang="en-US" dirty="0" smtClean="0"/>
          </a:p>
          <a:p>
            <a:pPr algn="l" rtl="0"/>
            <a:r>
              <a:rPr lang="en-US" dirty="0" smtClean="0"/>
              <a:t>What </a:t>
            </a:r>
            <a:r>
              <a:rPr lang="en-US" dirty="0"/>
              <a:t>should Clinton do. . . ?</a:t>
            </a:r>
          </a:p>
          <a:p>
            <a:pPr algn="l" rtl="0"/>
            <a:r>
              <a:rPr lang="en-US" dirty="0"/>
              <a:t> How well she is perceived to do will depend in part on </a:t>
            </a:r>
            <a:r>
              <a:rPr lang="en-US" dirty="0" smtClean="0"/>
              <a:t>the choice </a:t>
            </a:r>
            <a:r>
              <a:rPr lang="en-US" dirty="0"/>
              <a:t>Trump </a:t>
            </a:r>
            <a:r>
              <a:rPr lang="en-US" dirty="0" smtClean="0"/>
              <a:t>makes…</a:t>
            </a:r>
            <a:endParaRPr lang="en-US" dirty="0"/>
          </a:p>
          <a:p>
            <a:pPr algn="l" rtl="0"/>
            <a:r>
              <a:rPr lang="en-US" dirty="0"/>
              <a:t> What are the possible outcomes here? How do </a:t>
            </a:r>
            <a:r>
              <a:rPr lang="en-US" dirty="0" smtClean="0"/>
              <a:t>the candidates </a:t>
            </a:r>
            <a:r>
              <a:rPr lang="en-US" dirty="0"/>
              <a:t>rank them?</a:t>
            </a:r>
            <a:endParaRPr lang="he-IL" dirty="0"/>
          </a:p>
          <a:p>
            <a:pPr algn="l" rtl="0"/>
            <a:endParaRPr lang="he-IL" dirty="0"/>
          </a:p>
        </p:txBody>
      </p:sp>
    </p:spTree>
    <p:extLst>
      <p:ext uri="{BB962C8B-B14F-4D97-AF65-F5344CB8AC3E}">
        <p14:creationId xmlns:p14="http://schemas.microsoft.com/office/powerpoint/2010/main" val="25163221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smtClean="0"/>
              <a:t>Nash </a:t>
            </a:r>
            <a:r>
              <a:rPr lang="en-US" dirty="0"/>
              <a:t>Equilibrium</a:t>
            </a:r>
          </a:p>
        </p:txBody>
      </p:sp>
      <p:sp>
        <p:nvSpPr>
          <p:cNvPr id="30723" name="Rectangle 3"/>
          <p:cNvSpPr>
            <a:spLocks noGrp="1" noChangeArrowheads="1"/>
          </p:cNvSpPr>
          <p:nvPr>
            <p:ph type="body" idx="1"/>
          </p:nvPr>
        </p:nvSpPr>
        <p:spPr/>
        <p:txBody>
          <a:bodyPr/>
          <a:lstStyle/>
          <a:p>
            <a:pPr algn="l" rtl="0">
              <a:lnSpc>
                <a:spcPct val="90000"/>
              </a:lnSpc>
            </a:pPr>
            <a:r>
              <a:rPr lang="en-US" dirty="0"/>
              <a:t>A </a:t>
            </a:r>
            <a:r>
              <a:rPr lang="en-US" i="1" dirty="0"/>
              <a:t>strategy profile</a:t>
            </a:r>
            <a:r>
              <a:rPr lang="en-US" dirty="0"/>
              <a:t> is a list (</a:t>
            </a:r>
            <a:r>
              <a:rPr lang="en-US" i="1" dirty="0"/>
              <a:t>s</a:t>
            </a:r>
            <a:r>
              <a:rPr lang="en-US" i="1" baseline="-25000" dirty="0"/>
              <a:t>1</a:t>
            </a:r>
            <a:r>
              <a:rPr lang="en-US" i="1" dirty="0"/>
              <a:t>, s</a:t>
            </a:r>
            <a:r>
              <a:rPr lang="en-US" i="1" baseline="-25000" dirty="0"/>
              <a:t>2</a:t>
            </a:r>
            <a:r>
              <a:rPr lang="en-US" i="1" dirty="0"/>
              <a:t>, …, </a:t>
            </a:r>
            <a:r>
              <a:rPr lang="en-US" i="1" dirty="0" err="1"/>
              <a:t>s</a:t>
            </a:r>
            <a:r>
              <a:rPr lang="en-US" i="1" baseline="-25000" dirty="0" err="1"/>
              <a:t>n</a:t>
            </a:r>
            <a:r>
              <a:rPr lang="en-US" dirty="0"/>
              <a:t>) of the strategies each player is </a:t>
            </a:r>
            <a:r>
              <a:rPr lang="en-US" dirty="0" smtClean="0"/>
              <a:t>using</a:t>
            </a:r>
            <a:endParaRPr lang="en-US" dirty="0"/>
          </a:p>
          <a:p>
            <a:pPr algn="l" rtl="0">
              <a:lnSpc>
                <a:spcPct val="90000"/>
              </a:lnSpc>
            </a:pPr>
            <a:r>
              <a:rPr lang="en-US" dirty="0"/>
              <a:t>If each strategy is a best response given the other strategies in the profile, the profile is a </a:t>
            </a:r>
            <a:r>
              <a:rPr lang="en-US" i="1" dirty="0"/>
              <a:t>Nash </a:t>
            </a:r>
            <a:r>
              <a:rPr lang="en-US" i="1" dirty="0" smtClean="0"/>
              <a:t>equilibrium</a:t>
            </a:r>
            <a:endParaRPr lang="en-US" i="1" dirty="0"/>
          </a:p>
          <a:p>
            <a:pPr algn="l" rtl="0">
              <a:lnSpc>
                <a:spcPct val="90000"/>
              </a:lnSpc>
            </a:pPr>
            <a:r>
              <a:rPr lang="en-US" dirty="0"/>
              <a:t>Why is this important?</a:t>
            </a:r>
          </a:p>
          <a:p>
            <a:pPr lvl="1" algn="l" rtl="0">
              <a:lnSpc>
                <a:spcPct val="90000"/>
              </a:lnSpc>
            </a:pPr>
            <a:r>
              <a:rPr lang="en-US" sz="2400" dirty="0"/>
              <a:t>If we assume players are </a:t>
            </a:r>
            <a:r>
              <a:rPr lang="en-US" sz="2400" u="sng" dirty="0"/>
              <a:t>rational</a:t>
            </a:r>
            <a:r>
              <a:rPr lang="en-US" sz="2400" dirty="0"/>
              <a:t>, they will play Nash </a:t>
            </a:r>
            <a:r>
              <a:rPr lang="en-US" sz="2400" dirty="0" smtClean="0"/>
              <a:t>strategies</a:t>
            </a:r>
            <a:endParaRPr lang="en-US" sz="2400" dirty="0"/>
          </a:p>
          <a:p>
            <a:pPr lvl="1" algn="l" rtl="0">
              <a:lnSpc>
                <a:spcPct val="90000"/>
              </a:lnSpc>
            </a:pPr>
            <a:r>
              <a:rPr lang="en-US" sz="2400" dirty="0"/>
              <a:t>Even less-than-rational play will often </a:t>
            </a:r>
            <a:r>
              <a:rPr lang="en-US" sz="2400" i="1" dirty="0"/>
              <a:t>converge </a:t>
            </a:r>
            <a:r>
              <a:rPr lang="en-US" sz="2400" dirty="0"/>
              <a:t>to Nash in repeated </a:t>
            </a:r>
            <a:r>
              <a:rPr lang="en-US" sz="2400" dirty="0" smtClean="0"/>
              <a:t>settings.</a:t>
            </a:r>
            <a:endParaRPr lang="en-US" sz="2400" dirty="0"/>
          </a:p>
        </p:txBody>
      </p:sp>
      <p:pic>
        <p:nvPicPr>
          <p:cNvPr id="3074" name="Picture 2" descr="http://www.siliconindia.com/news/newsimages/special/Ywk0Z78V.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116632"/>
            <a:ext cx="2592288" cy="1296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1929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a:p>
        </p:txBody>
      </p:sp>
      <p:sp>
        <p:nvSpPr>
          <p:cNvPr id="5" name="Rectangle 4"/>
          <p:cNvSpPr>
            <a:spLocks noChangeArrowheads="1"/>
          </p:cNvSpPr>
          <p:nvPr/>
        </p:nvSpPr>
        <p:spPr bwMode="auto">
          <a:xfrm>
            <a:off x="2971800" y="3352800"/>
            <a:ext cx="5334000" cy="2514600"/>
          </a:xfrm>
          <a:prstGeom prst="rect">
            <a:avLst/>
          </a:prstGeom>
          <a:noFill/>
          <a:ln w="9525">
            <a:solidFill>
              <a:schemeClr val="tx1"/>
            </a:solidFill>
            <a:miter lim="800000"/>
            <a:headEnd/>
            <a:tailEnd/>
          </a:ln>
          <a:effectLst/>
        </p:spPr>
        <p:txBody>
          <a:bodyPr wrap="none" anchor="ctr"/>
          <a:lstStyle/>
          <a:p>
            <a:endParaRPr lang="en-US" b="1"/>
          </a:p>
        </p:txBody>
      </p:sp>
      <p:sp>
        <p:nvSpPr>
          <p:cNvPr id="6" name="Line 5"/>
          <p:cNvSpPr>
            <a:spLocks noChangeShapeType="1"/>
          </p:cNvSpPr>
          <p:nvPr/>
        </p:nvSpPr>
        <p:spPr bwMode="auto">
          <a:xfrm>
            <a:off x="2971800" y="5029200"/>
            <a:ext cx="5334000" cy="0"/>
          </a:xfrm>
          <a:prstGeom prst="line">
            <a:avLst/>
          </a:prstGeom>
          <a:noFill/>
          <a:ln w="9525">
            <a:solidFill>
              <a:schemeClr val="tx1"/>
            </a:solidFill>
            <a:round/>
            <a:headEnd/>
            <a:tailEnd/>
          </a:ln>
          <a:effectLst/>
        </p:spPr>
        <p:txBody>
          <a:bodyPr/>
          <a:lstStyle/>
          <a:p>
            <a:endParaRPr lang="en-US" b="1"/>
          </a:p>
        </p:txBody>
      </p:sp>
      <p:sp>
        <p:nvSpPr>
          <p:cNvPr id="7" name="Line 6"/>
          <p:cNvSpPr>
            <a:spLocks noChangeShapeType="1"/>
          </p:cNvSpPr>
          <p:nvPr/>
        </p:nvSpPr>
        <p:spPr bwMode="auto">
          <a:xfrm>
            <a:off x="2971800" y="4191000"/>
            <a:ext cx="5334000" cy="0"/>
          </a:xfrm>
          <a:prstGeom prst="line">
            <a:avLst/>
          </a:prstGeom>
          <a:noFill/>
          <a:ln w="9525">
            <a:solidFill>
              <a:schemeClr val="tx1"/>
            </a:solidFill>
            <a:round/>
            <a:headEnd/>
            <a:tailEnd/>
          </a:ln>
          <a:effectLst/>
        </p:spPr>
        <p:txBody>
          <a:bodyPr/>
          <a:lstStyle/>
          <a:p>
            <a:endParaRPr lang="en-US" b="1"/>
          </a:p>
        </p:txBody>
      </p:sp>
      <p:sp>
        <p:nvSpPr>
          <p:cNvPr id="8" name="Line 7"/>
          <p:cNvSpPr>
            <a:spLocks noChangeShapeType="1"/>
          </p:cNvSpPr>
          <p:nvPr/>
        </p:nvSpPr>
        <p:spPr bwMode="auto">
          <a:xfrm>
            <a:off x="4495800" y="3352800"/>
            <a:ext cx="0" cy="2514600"/>
          </a:xfrm>
          <a:prstGeom prst="line">
            <a:avLst/>
          </a:prstGeom>
          <a:noFill/>
          <a:ln w="9525">
            <a:solidFill>
              <a:schemeClr val="tx1"/>
            </a:solidFill>
            <a:round/>
            <a:headEnd/>
            <a:tailEnd/>
          </a:ln>
          <a:effectLst/>
        </p:spPr>
        <p:txBody>
          <a:bodyPr/>
          <a:lstStyle/>
          <a:p>
            <a:endParaRPr lang="en-US" b="1"/>
          </a:p>
        </p:txBody>
      </p:sp>
      <p:sp>
        <p:nvSpPr>
          <p:cNvPr id="9" name="Line 8"/>
          <p:cNvSpPr>
            <a:spLocks noChangeShapeType="1"/>
          </p:cNvSpPr>
          <p:nvPr/>
        </p:nvSpPr>
        <p:spPr bwMode="auto">
          <a:xfrm>
            <a:off x="6248400" y="3352800"/>
            <a:ext cx="0" cy="2514600"/>
          </a:xfrm>
          <a:prstGeom prst="line">
            <a:avLst/>
          </a:prstGeom>
          <a:noFill/>
          <a:ln w="9525">
            <a:solidFill>
              <a:schemeClr val="tx1"/>
            </a:solidFill>
            <a:round/>
            <a:headEnd/>
            <a:tailEnd/>
          </a:ln>
          <a:effectLst/>
        </p:spPr>
        <p:txBody>
          <a:bodyPr/>
          <a:lstStyle/>
          <a:p>
            <a:endParaRPr lang="en-US" b="1"/>
          </a:p>
        </p:txBody>
      </p:sp>
      <p:sp>
        <p:nvSpPr>
          <p:cNvPr id="10" name="Text Box 9"/>
          <p:cNvSpPr txBox="1">
            <a:spLocks noChangeArrowheads="1"/>
          </p:cNvSpPr>
          <p:nvPr/>
        </p:nvSpPr>
        <p:spPr bwMode="auto">
          <a:xfrm>
            <a:off x="4939685" y="3593068"/>
            <a:ext cx="902811" cy="369332"/>
          </a:xfrm>
          <a:prstGeom prst="rect">
            <a:avLst/>
          </a:prstGeom>
          <a:noFill/>
          <a:ln w="9525">
            <a:noFill/>
            <a:miter lim="800000"/>
            <a:headEnd/>
            <a:tailEnd/>
          </a:ln>
          <a:effectLst/>
        </p:spPr>
        <p:txBody>
          <a:bodyPr wrap="none">
            <a:spAutoFit/>
          </a:bodyPr>
          <a:lstStyle/>
          <a:p>
            <a:r>
              <a:rPr lang="en-US" b="1" dirty="0" smtClean="0"/>
              <a:t>Issues</a:t>
            </a:r>
            <a:endParaRPr lang="en-US" b="1" dirty="0"/>
          </a:p>
        </p:txBody>
      </p:sp>
      <p:sp>
        <p:nvSpPr>
          <p:cNvPr id="11" name="Text Box 10"/>
          <p:cNvSpPr txBox="1">
            <a:spLocks noChangeArrowheads="1"/>
          </p:cNvSpPr>
          <p:nvPr/>
        </p:nvSpPr>
        <p:spPr bwMode="auto">
          <a:xfrm>
            <a:off x="6858000" y="3593068"/>
            <a:ext cx="928459" cy="369332"/>
          </a:xfrm>
          <a:prstGeom prst="rect">
            <a:avLst/>
          </a:prstGeom>
          <a:noFill/>
          <a:ln w="9525">
            <a:noFill/>
            <a:miter lim="800000"/>
            <a:headEnd/>
            <a:tailEnd/>
          </a:ln>
          <a:effectLst/>
        </p:spPr>
        <p:txBody>
          <a:bodyPr wrap="none">
            <a:spAutoFit/>
          </a:bodyPr>
          <a:lstStyle/>
          <a:p>
            <a:r>
              <a:rPr lang="en-US" b="1" dirty="0" smtClean="0"/>
              <a:t>Insults</a:t>
            </a:r>
            <a:endParaRPr lang="en-US" b="1" dirty="0"/>
          </a:p>
        </p:txBody>
      </p:sp>
      <p:sp>
        <p:nvSpPr>
          <p:cNvPr id="12" name="Text Box 11"/>
          <p:cNvSpPr txBox="1">
            <a:spLocks noChangeArrowheads="1"/>
          </p:cNvSpPr>
          <p:nvPr/>
        </p:nvSpPr>
        <p:spPr bwMode="auto">
          <a:xfrm>
            <a:off x="3276600" y="5181600"/>
            <a:ext cx="928459" cy="369332"/>
          </a:xfrm>
          <a:prstGeom prst="rect">
            <a:avLst/>
          </a:prstGeom>
          <a:noFill/>
          <a:ln w="9525">
            <a:noFill/>
            <a:miter lim="800000"/>
            <a:headEnd/>
            <a:tailEnd/>
          </a:ln>
          <a:effectLst/>
        </p:spPr>
        <p:txBody>
          <a:bodyPr wrap="none">
            <a:spAutoFit/>
          </a:bodyPr>
          <a:lstStyle/>
          <a:p>
            <a:r>
              <a:rPr lang="en-US" b="1" dirty="0" smtClean="0"/>
              <a:t>Insults</a:t>
            </a:r>
            <a:endParaRPr lang="en-US" b="1" dirty="0"/>
          </a:p>
        </p:txBody>
      </p:sp>
      <p:sp>
        <p:nvSpPr>
          <p:cNvPr id="13" name="Text Box 12"/>
          <p:cNvSpPr txBox="1">
            <a:spLocks noChangeArrowheads="1"/>
          </p:cNvSpPr>
          <p:nvPr/>
        </p:nvSpPr>
        <p:spPr bwMode="auto">
          <a:xfrm>
            <a:off x="4953000" y="5181600"/>
            <a:ext cx="716863" cy="369332"/>
          </a:xfrm>
          <a:prstGeom prst="rect">
            <a:avLst/>
          </a:prstGeom>
          <a:noFill/>
          <a:ln w="9525">
            <a:noFill/>
            <a:miter lim="800000"/>
            <a:headEnd/>
            <a:tailEnd/>
          </a:ln>
          <a:effectLst/>
        </p:spPr>
        <p:txBody>
          <a:bodyPr wrap="none">
            <a:spAutoFit/>
          </a:bodyPr>
          <a:lstStyle/>
          <a:p>
            <a:r>
              <a:rPr lang="en-US" b="1" dirty="0" smtClean="0"/>
              <a:t>+2,-2</a:t>
            </a:r>
            <a:endParaRPr lang="en-US" b="1" dirty="0"/>
          </a:p>
        </p:txBody>
      </p:sp>
      <p:sp>
        <p:nvSpPr>
          <p:cNvPr id="14" name="Text Box 13"/>
          <p:cNvSpPr txBox="1">
            <a:spLocks noChangeArrowheads="1"/>
          </p:cNvSpPr>
          <p:nvPr/>
        </p:nvSpPr>
        <p:spPr bwMode="auto">
          <a:xfrm>
            <a:off x="6858000" y="4343400"/>
            <a:ext cx="716863" cy="369332"/>
          </a:xfrm>
          <a:prstGeom prst="rect">
            <a:avLst/>
          </a:prstGeom>
          <a:noFill/>
          <a:ln w="9525">
            <a:noFill/>
            <a:miter lim="800000"/>
            <a:headEnd/>
            <a:tailEnd/>
          </a:ln>
          <a:effectLst/>
        </p:spPr>
        <p:txBody>
          <a:bodyPr wrap="none">
            <a:spAutoFit/>
          </a:bodyPr>
          <a:lstStyle/>
          <a:p>
            <a:r>
              <a:rPr lang="en-US" b="1" dirty="0" smtClean="0"/>
              <a:t>-2,+2</a:t>
            </a:r>
            <a:endParaRPr lang="en-US" b="1" dirty="0"/>
          </a:p>
        </p:txBody>
      </p:sp>
      <p:sp>
        <p:nvSpPr>
          <p:cNvPr id="15" name="Text Box 14"/>
          <p:cNvSpPr txBox="1">
            <a:spLocks noChangeArrowheads="1"/>
          </p:cNvSpPr>
          <p:nvPr/>
        </p:nvSpPr>
        <p:spPr bwMode="auto">
          <a:xfrm>
            <a:off x="6858000" y="5181600"/>
            <a:ext cx="780983" cy="369332"/>
          </a:xfrm>
          <a:prstGeom prst="rect">
            <a:avLst/>
          </a:prstGeom>
          <a:noFill/>
          <a:ln w="9525">
            <a:noFill/>
            <a:miter lim="800000"/>
            <a:headEnd/>
            <a:tailEnd/>
          </a:ln>
          <a:effectLst/>
        </p:spPr>
        <p:txBody>
          <a:bodyPr wrap="none">
            <a:spAutoFit/>
          </a:bodyPr>
          <a:lstStyle/>
          <a:p>
            <a:r>
              <a:rPr lang="en-US" b="1" dirty="0" smtClean="0"/>
              <a:t>+1, -1</a:t>
            </a:r>
            <a:endParaRPr lang="en-US" b="1" dirty="0"/>
          </a:p>
        </p:txBody>
      </p:sp>
      <p:sp>
        <p:nvSpPr>
          <p:cNvPr id="16" name="Text Box 15"/>
          <p:cNvSpPr txBox="1">
            <a:spLocks noChangeArrowheads="1"/>
          </p:cNvSpPr>
          <p:nvPr/>
        </p:nvSpPr>
        <p:spPr bwMode="auto">
          <a:xfrm>
            <a:off x="5105400" y="4343400"/>
            <a:ext cx="505267" cy="369332"/>
          </a:xfrm>
          <a:prstGeom prst="rect">
            <a:avLst/>
          </a:prstGeom>
          <a:noFill/>
          <a:ln w="9525">
            <a:noFill/>
            <a:miter lim="800000"/>
            <a:headEnd/>
            <a:tailEnd/>
          </a:ln>
          <a:effectLst/>
        </p:spPr>
        <p:txBody>
          <a:bodyPr wrap="none">
            <a:spAutoFit/>
          </a:bodyPr>
          <a:lstStyle/>
          <a:p>
            <a:r>
              <a:rPr lang="en-US" b="1" dirty="0" smtClean="0"/>
              <a:t>0,0</a:t>
            </a:r>
            <a:endParaRPr lang="en-US" b="1" dirty="0"/>
          </a:p>
        </p:txBody>
      </p:sp>
      <p:sp>
        <p:nvSpPr>
          <p:cNvPr id="19" name="Text Box 18"/>
          <p:cNvSpPr txBox="1">
            <a:spLocks noChangeArrowheads="1"/>
          </p:cNvSpPr>
          <p:nvPr/>
        </p:nvSpPr>
        <p:spPr bwMode="auto">
          <a:xfrm>
            <a:off x="3224069" y="4431268"/>
            <a:ext cx="902811" cy="369332"/>
          </a:xfrm>
          <a:prstGeom prst="rect">
            <a:avLst/>
          </a:prstGeom>
          <a:noFill/>
          <a:ln w="9525">
            <a:noFill/>
            <a:miter lim="800000"/>
            <a:headEnd/>
            <a:tailEnd/>
          </a:ln>
          <a:effectLst/>
        </p:spPr>
        <p:txBody>
          <a:bodyPr wrap="none">
            <a:spAutoFit/>
          </a:bodyPr>
          <a:lstStyle/>
          <a:p>
            <a:r>
              <a:rPr lang="en-US" b="1" dirty="0" smtClean="0"/>
              <a:t>Issues</a:t>
            </a:r>
            <a:endParaRPr lang="en-US" b="1" dirty="0"/>
          </a:p>
        </p:txBody>
      </p:sp>
      <p:pic>
        <p:nvPicPr>
          <p:cNvPr id="15362" name="Picture 2" descr="תוצאת תמונה עבור ‪TRUMP CLINTON GAME THEORY ANALY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968109"/>
            <a:ext cx="3295650" cy="329565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תמונה קשורה"/>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805" y="496515"/>
            <a:ext cx="3014519" cy="301451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419850" y="5136118"/>
            <a:ext cx="1676400" cy="52173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TextBox 3"/>
          <p:cNvSpPr txBox="1"/>
          <p:nvPr/>
        </p:nvSpPr>
        <p:spPr>
          <a:xfrm>
            <a:off x="762000" y="2286000"/>
            <a:ext cx="3214459" cy="400110"/>
          </a:xfrm>
          <a:prstGeom prst="rect">
            <a:avLst/>
          </a:prstGeom>
          <a:noFill/>
        </p:spPr>
        <p:txBody>
          <a:bodyPr wrap="square" rtlCol="1">
            <a:spAutoFit/>
          </a:bodyPr>
          <a:lstStyle/>
          <a:p>
            <a:r>
              <a:rPr lang="en-US" sz="2000" b="1" dirty="0" smtClean="0"/>
              <a:t>Pure Nash Equilibrium </a:t>
            </a:r>
            <a:endParaRPr lang="he-IL" sz="2000" b="1" dirty="0"/>
          </a:p>
        </p:txBody>
      </p:sp>
    </p:spTree>
    <p:extLst>
      <p:ext uri="{BB962C8B-B14F-4D97-AF65-F5344CB8AC3E}">
        <p14:creationId xmlns:p14="http://schemas.microsoft.com/office/powerpoint/2010/main" val="366764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a:p>
        </p:txBody>
      </p:sp>
      <p:sp>
        <p:nvSpPr>
          <p:cNvPr id="5" name="Rectangle 4"/>
          <p:cNvSpPr>
            <a:spLocks noChangeArrowheads="1"/>
          </p:cNvSpPr>
          <p:nvPr/>
        </p:nvSpPr>
        <p:spPr bwMode="auto">
          <a:xfrm>
            <a:off x="2971800" y="3352800"/>
            <a:ext cx="5334000" cy="2514600"/>
          </a:xfrm>
          <a:prstGeom prst="rect">
            <a:avLst/>
          </a:prstGeom>
          <a:noFill/>
          <a:ln w="9525">
            <a:solidFill>
              <a:schemeClr val="tx1"/>
            </a:solidFill>
            <a:miter lim="800000"/>
            <a:headEnd/>
            <a:tailEnd/>
          </a:ln>
          <a:effectLst/>
        </p:spPr>
        <p:txBody>
          <a:bodyPr wrap="none" anchor="ctr"/>
          <a:lstStyle/>
          <a:p>
            <a:endParaRPr lang="en-US" b="1"/>
          </a:p>
        </p:txBody>
      </p:sp>
      <p:sp>
        <p:nvSpPr>
          <p:cNvPr id="6" name="Line 5"/>
          <p:cNvSpPr>
            <a:spLocks noChangeShapeType="1"/>
          </p:cNvSpPr>
          <p:nvPr/>
        </p:nvSpPr>
        <p:spPr bwMode="auto">
          <a:xfrm>
            <a:off x="2971800" y="5029200"/>
            <a:ext cx="5334000" cy="0"/>
          </a:xfrm>
          <a:prstGeom prst="line">
            <a:avLst/>
          </a:prstGeom>
          <a:noFill/>
          <a:ln w="9525">
            <a:solidFill>
              <a:schemeClr val="tx1"/>
            </a:solidFill>
            <a:round/>
            <a:headEnd/>
            <a:tailEnd/>
          </a:ln>
          <a:effectLst/>
        </p:spPr>
        <p:txBody>
          <a:bodyPr/>
          <a:lstStyle/>
          <a:p>
            <a:endParaRPr lang="en-US" b="1"/>
          </a:p>
        </p:txBody>
      </p:sp>
      <p:sp>
        <p:nvSpPr>
          <p:cNvPr id="7" name="Line 6"/>
          <p:cNvSpPr>
            <a:spLocks noChangeShapeType="1"/>
          </p:cNvSpPr>
          <p:nvPr/>
        </p:nvSpPr>
        <p:spPr bwMode="auto">
          <a:xfrm>
            <a:off x="2971800" y="4191000"/>
            <a:ext cx="5334000" cy="0"/>
          </a:xfrm>
          <a:prstGeom prst="line">
            <a:avLst/>
          </a:prstGeom>
          <a:noFill/>
          <a:ln w="9525">
            <a:solidFill>
              <a:schemeClr val="tx1"/>
            </a:solidFill>
            <a:round/>
            <a:headEnd/>
            <a:tailEnd/>
          </a:ln>
          <a:effectLst/>
        </p:spPr>
        <p:txBody>
          <a:bodyPr/>
          <a:lstStyle/>
          <a:p>
            <a:endParaRPr lang="en-US" b="1"/>
          </a:p>
        </p:txBody>
      </p:sp>
      <p:sp>
        <p:nvSpPr>
          <p:cNvPr id="8" name="Line 7"/>
          <p:cNvSpPr>
            <a:spLocks noChangeShapeType="1"/>
          </p:cNvSpPr>
          <p:nvPr/>
        </p:nvSpPr>
        <p:spPr bwMode="auto">
          <a:xfrm>
            <a:off x="4495800" y="3352800"/>
            <a:ext cx="0" cy="2514600"/>
          </a:xfrm>
          <a:prstGeom prst="line">
            <a:avLst/>
          </a:prstGeom>
          <a:noFill/>
          <a:ln w="9525">
            <a:solidFill>
              <a:schemeClr val="tx1"/>
            </a:solidFill>
            <a:round/>
            <a:headEnd/>
            <a:tailEnd/>
          </a:ln>
          <a:effectLst/>
        </p:spPr>
        <p:txBody>
          <a:bodyPr/>
          <a:lstStyle/>
          <a:p>
            <a:endParaRPr lang="en-US" b="1"/>
          </a:p>
        </p:txBody>
      </p:sp>
      <p:sp>
        <p:nvSpPr>
          <p:cNvPr id="9" name="Line 8"/>
          <p:cNvSpPr>
            <a:spLocks noChangeShapeType="1"/>
          </p:cNvSpPr>
          <p:nvPr/>
        </p:nvSpPr>
        <p:spPr bwMode="auto">
          <a:xfrm>
            <a:off x="6248400" y="3352800"/>
            <a:ext cx="0" cy="2514600"/>
          </a:xfrm>
          <a:prstGeom prst="line">
            <a:avLst/>
          </a:prstGeom>
          <a:noFill/>
          <a:ln w="9525">
            <a:solidFill>
              <a:schemeClr val="tx1"/>
            </a:solidFill>
            <a:round/>
            <a:headEnd/>
            <a:tailEnd/>
          </a:ln>
          <a:effectLst/>
        </p:spPr>
        <p:txBody>
          <a:bodyPr/>
          <a:lstStyle/>
          <a:p>
            <a:endParaRPr lang="en-US" b="1"/>
          </a:p>
        </p:txBody>
      </p:sp>
      <p:sp>
        <p:nvSpPr>
          <p:cNvPr id="10" name="Text Box 9"/>
          <p:cNvSpPr txBox="1">
            <a:spLocks noChangeArrowheads="1"/>
          </p:cNvSpPr>
          <p:nvPr/>
        </p:nvSpPr>
        <p:spPr bwMode="auto">
          <a:xfrm>
            <a:off x="4939685" y="3593068"/>
            <a:ext cx="902811" cy="369332"/>
          </a:xfrm>
          <a:prstGeom prst="rect">
            <a:avLst/>
          </a:prstGeom>
          <a:noFill/>
          <a:ln w="9525">
            <a:noFill/>
            <a:miter lim="800000"/>
            <a:headEnd/>
            <a:tailEnd/>
          </a:ln>
          <a:effectLst/>
        </p:spPr>
        <p:txBody>
          <a:bodyPr wrap="none">
            <a:spAutoFit/>
          </a:bodyPr>
          <a:lstStyle/>
          <a:p>
            <a:r>
              <a:rPr lang="en-US" b="1" dirty="0" smtClean="0"/>
              <a:t>Issues</a:t>
            </a:r>
            <a:endParaRPr lang="en-US" b="1" dirty="0"/>
          </a:p>
        </p:txBody>
      </p:sp>
      <p:sp>
        <p:nvSpPr>
          <p:cNvPr id="11" name="Text Box 10"/>
          <p:cNvSpPr txBox="1">
            <a:spLocks noChangeArrowheads="1"/>
          </p:cNvSpPr>
          <p:nvPr/>
        </p:nvSpPr>
        <p:spPr bwMode="auto">
          <a:xfrm>
            <a:off x="6858000" y="3593068"/>
            <a:ext cx="928459" cy="369332"/>
          </a:xfrm>
          <a:prstGeom prst="rect">
            <a:avLst/>
          </a:prstGeom>
          <a:noFill/>
          <a:ln w="9525">
            <a:noFill/>
            <a:miter lim="800000"/>
            <a:headEnd/>
            <a:tailEnd/>
          </a:ln>
          <a:effectLst/>
        </p:spPr>
        <p:txBody>
          <a:bodyPr wrap="none">
            <a:spAutoFit/>
          </a:bodyPr>
          <a:lstStyle/>
          <a:p>
            <a:r>
              <a:rPr lang="en-US" b="1" dirty="0" smtClean="0"/>
              <a:t>Insults</a:t>
            </a:r>
            <a:endParaRPr lang="en-US" b="1" dirty="0"/>
          </a:p>
        </p:txBody>
      </p:sp>
      <p:sp>
        <p:nvSpPr>
          <p:cNvPr id="12" name="Text Box 11"/>
          <p:cNvSpPr txBox="1">
            <a:spLocks noChangeArrowheads="1"/>
          </p:cNvSpPr>
          <p:nvPr/>
        </p:nvSpPr>
        <p:spPr bwMode="auto">
          <a:xfrm>
            <a:off x="3276600" y="5181600"/>
            <a:ext cx="928459" cy="369332"/>
          </a:xfrm>
          <a:prstGeom prst="rect">
            <a:avLst/>
          </a:prstGeom>
          <a:noFill/>
          <a:ln w="9525">
            <a:noFill/>
            <a:miter lim="800000"/>
            <a:headEnd/>
            <a:tailEnd/>
          </a:ln>
          <a:effectLst/>
        </p:spPr>
        <p:txBody>
          <a:bodyPr wrap="none">
            <a:spAutoFit/>
          </a:bodyPr>
          <a:lstStyle/>
          <a:p>
            <a:r>
              <a:rPr lang="en-US" b="1" dirty="0" smtClean="0"/>
              <a:t>Insults</a:t>
            </a:r>
            <a:endParaRPr lang="en-US" b="1" dirty="0"/>
          </a:p>
        </p:txBody>
      </p:sp>
      <p:sp>
        <p:nvSpPr>
          <p:cNvPr id="13" name="Text Box 12"/>
          <p:cNvSpPr txBox="1">
            <a:spLocks noChangeArrowheads="1"/>
          </p:cNvSpPr>
          <p:nvPr/>
        </p:nvSpPr>
        <p:spPr bwMode="auto">
          <a:xfrm>
            <a:off x="4953000" y="5181600"/>
            <a:ext cx="716863" cy="369332"/>
          </a:xfrm>
          <a:prstGeom prst="rect">
            <a:avLst/>
          </a:prstGeom>
          <a:noFill/>
          <a:ln w="9525">
            <a:noFill/>
            <a:miter lim="800000"/>
            <a:headEnd/>
            <a:tailEnd/>
          </a:ln>
          <a:effectLst/>
        </p:spPr>
        <p:txBody>
          <a:bodyPr wrap="none">
            <a:spAutoFit/>
          </a:bodyPr>
          <a:lstStyle/>
          <a:p>
            <a:r>
              <a:rPr lang="en-US" b="1" dirty="0" smtClean="0"/>
              <a:t>+1,-1</a:t>
            </a:r>
            <a:endParaRPr lang="en-US" b="1" dirty="0"/>
          </a:p>
        </p:txBody>
      </p:sp>
      <p:sp>
        <p:nvSpPr>
          <p:cNvPr id="14" name="Text Box 13"/>
          <p:cNvSpPr txBox="1">
            <a:spLocks noChangeArrowheads="1"/>
          </p:cNvSpPr>
          <p:nvPr/>
        </p:nvSpPr>
        <p:spPr bwMode="auto">
          <a:xfrm>
            <a:off x="6858000" y="4343400"/>
            <a:ext cx="716863" cy="369332"/>
          </a:xfrm>
          <a:prstGeom prst="rect">
            <a:avLst/>
          </a:prstGeom>
          <a:noFill/>
          <a:ln w="9525">
            <a:noFill/>
            <a:miter lim="800000"/>
            <a:headEnd/>
            <a:tailEnd/>
          </a:ln>
          <a:effectLst/>
        </p:spPr>
        <p:txBody>
          <a:bodyPr wrap="none">
            <a:spAutoFit/>
          </a:bodyPr>
          <a:lstStyle/>
          <a:p>
            <a:r>
              <a:rPr lang="en-US" b="1" dirty="0" smtClean="0"/>
              <a:t>+1,-1</a:t>
            </a:r>
            <a:endParaRPr lang="en-US" b="1" dirty="0"/>
          </a:p>
        </p:txBody>
      </p:sp>
      <p:sp>
        <p:nvSpPr>
          <p:cNvPr id="15" name="Text Box 14"/>
          <p:cNvSpPr txBox="1">
            <a:spLocks noChangeArrowheads="1"/>
          </p:cNvSpPr>
          <p:nvPr/>
        </p:nvSpPr>
        <p:spPr bwMode="auto">
          <a:xfrm>
            <a:off x="6858000" y="5181600"/>
            <a:ext cx="780983" cy="369332"/>
          </a:xfrm>
          <a:prstGeom prst="rect">
            <a:avLst/>
          </a:prstGeom>
          <a:noFill/>
          <a:ln w="9525">
            <a:noFill/>
            <a:miter lim="800000"/>
            <a:headEnd/>
            <a:tailEnd/>
          </a:ln>
          <a:effectLst/>
        </p:spPr>
        <p:txBody>
          <a:bodyPr wrap="none">
            <a:spAutoFit/>
          </a:bodyPr>
          <a:lstStyle/>
          <a:p>
            <a:r>
              <a:rPr lang="en-US" b="1" dirty="0" smtClean="0"/>
              <a:t>-1, +1</a:t>
            </a:r>
            <a:endParaRPr lang="en-US" b="1" dirty="0"/>
          </a:p>
        </p:txBody>
      </p:sp>
      <p:sp>
        <p:nvSpPr>
          <p:cNvPr id="16" name="Text Box 15"/>
          <p:cNvSpPr txBox="1">
            <a:spLocks noChangeArrowheads="1"/>
          </p:cNvSpPr>
          <p:nvPr/>
        </p:nvSpPr>
        <p:spPr bwMode="auto">
          <a:xfrm>
            <a:off x="4953000" y="4343400"/>
            <a:ext cx="716863" cy="369332"/>
          </a:xfrm>
          <a:prstGeom prst="rect">
            <a:avLst/>
          </a:prstGeom>
          <a:noFill/>
          <a:ln w="9525">
            <a:noFill/>
            <a:miter lim="800000"/>
            <a:headEnd/>
            <a:tailEnd/>
          </a:ln>
          <a:effectLst/>
        </p:spPr>
        <p:txBody>
          <a:bodyPr wrap="none">
            <a:spAutoFit/>
          </a:bodyPr>
          <a:lstStyle/>
          <a:p>
            <a:r>
              <a:rPr lang="en-US" b="1" dirty="0" smtClean="0"/>
              <a:t>-1,+1</a:t>
            </a:r>
            <a:endParaRPr lang="en-US" b="1" dirty="0"/>
          </a:p>
        </p:txBody>
      </p:sp>
      <p:sp>
        <p:nvSpPr>
          <p:cNvPr id="19" name="Text Box 18"/>
          <p:cNvSpPr txBox="1">
            <a:spLocks noChangeArrowheads="1"/>
          </p:cNvSpPr>
          <p:nvPr/>
        </p:nvSpPr>
        <p:spPr bwMode="auto">
          <a:xfrm>
            <a:off x="3224069" y="4431268"/>
            <a:ext cx="902811" cy="369332"/>
          </a:xfrm>
          <a:prstGeom prst="rect">
            <a:avLst/>
          </a:prstGeom>
          <a:noFill/>
          <a:ln w="9525">
            <a:noFill/>
            <a:miter lim="800000"/>
            <a:headEnd/>
            <a:tailEnd/>
          </a:ln>
          <a:effectLst/>
        </p:spPr>
        <p:txBody>
          <a:bodyPr wrap="none">
            <a:spAutoFit/>
          </a:bodyPr>
          <a:lstStyle/>
          <a:p>
            <a:r>
              <a:rPr lang="en-US" b="1" dirty="0" smtClean="0"/>
              <a:t>Issues</a:t>
            </a:r>
            <a:endParaRPr lang="en-US" b="1" dirty="0"/>
          </a:p>
        </p:txBody>
      </p:sp>
      <p:pic>
        <p:nvPicPr>
          <p:cNvPr id="15362" name="Picture 2" descr="תוצאת תמונה עבור ‪TRUMP CLINTON GAME THEORY ANALY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968109"/>
            <a:ext cx="3295650" cy="329565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תמונה קשורה"/>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805" y="496515"/>
            <a:ext cx="3014519" cy="30145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2286000"/>
            <a:ext cx="3214459" cy="400110"/>
          </a:xfrm>
          <a:prstGeom prst="rect">
            <a:avLst/>
          </a:prstGeom>
          <a:noFill/>
        </p:spPr>
        <p:txBody>
          <a:bodyPr wrap="square" rtlCol="1">
            <a:spAutoFit/>
          </a:bodyPr>
          <a:lstStyle/>
          <a:p>
            <a:r>
              <a:rPr lang="en-US" sz="2000" b="1" dirty="0" smtClean="0"/>
              <a:t>Mixed Nash Equilibrium </a:t>
            </a:r>
            <a:endParaRPr lang="he-IL" sz="2000" b="1" dirty="0"/>
          </a:p>
        </p:txBody>
      </p:sp>
    </p:spTree>
    <p:extLst>
      <p:ext uri="{BB962C8B-B14F-4D97-AF65-F5344CB8AC3E}">
        <p14:creationId xmlns:p14="http://schemas.microsoft.com/office/powerpoint/2010/main" val="4603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e-IL" dirty="0" smtClean="0"/>
              <a:t> </a:t>
            </a:r>
            <a:r>
              <a:rPr lang="en-US" dirty="0" smtClean="0"/>
              <a:t>Exercise</a:t>
            </a:r>
            <a:endParaRPr lang="he-IL" dirty="0"/>
          </a:p>
        </p:txBody>
      </p:sp>
      <p:sp>
        <p:nvSpPr>
          <p:cNvPr id="3" name="Content Placeholder 2"/>
          <p:cNvSpPr>
            <a:spLocks noGrp="1"/>
          </p:cNvSpPr>
          <p:nvPr>
            <p:ph idx="1"/>
          </p:nvPr>
        </p:nvSpPr>
        <p:spPr/>
        <p:txBody>
          <a:bodyPr/>
          <a:lstStyle/>
          <a:p>
            <a:pPr algn="l" rtl="0"/>
            <a:r>
              <a:rPr lang="en-US" dirty="0" smtClean="0">
                <a:hlinkClick r:id="rId2"/>
              </a:rPr>
              <a:t>https</a:t>
            </a:r>
            <a:r>
              <a:rPr lang="en-US" dirty="0">
                <a:hlinkClick r:id="rId2"/>
              </a:rPr>
              <a:t>://www.youtube.com/watch?v=x5Q6-wMx-K8</a:t>
            </a:r>
            <a:endParaRPr lang="he-IL" dirty="0"/>
          </a:p>
          <a:p>
            <a:pPr algn="l" rtl="0"/>
            <a:endParaRPr lang="en-US" dirty="0" smtClean="0"/>
          </a:p>
          <a:p>
            <a:pPr algn="l" rtl="0"/>
            <a:r>
              <a:rPr lang="en-US" dirty="0"/>
              <a:t>Movie - Rock Paper Scissors Lizard </a:t>
            </a:r>
            <a:r>
              <a:rPr lang="en-US" dirty="0" smtClean="0"/>
              <a:t>Spock.</a:t>
            </a:r>
            <a:endParaRPr lang="he-IL" dirty="0"/>
          </a:p>
        </p:txBody>
      </p:sp>
    </p:spTree>
    <p:extLst>
      <p:ext uri="{BB962C8B-B14F-4D97-AF65-F5344CB8AC3E}">
        <p14:creationId xmlns:p14="http://schemas.microsoft.com/office/powerpoint/2010/main" val="3993705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a:p>
        </p:txBody>
      </p:sp>
      <p:sp>
        <p:nvSpPr>
          <p:cNvPr id="3" name="Content Placeholder 2"/>
          <p:cNvSpPr>
            <a:spLocks noGrp="1"/>
          </p:cNvSpPr>
          <p:nvPr>
            <p:ph idx="1"/>
          </p:nvPr>
        </p:nvSpPr>
        <p:spPr/>
        <p:txBody>
          <a:bodyPr/>
          <a:lstStyle/>
          <a:p>
            <a:endParaRPr lang="he-IL"/>
          </a:p>
        </p:txBody>
      </p:sp>
      <p:pic>
        <p:nvPicPr>
          <p:cNvPr id="4" name="Picture 2" descr="http://upload.wikimedia.org/wikipedia/commons/1/17/Normal_form_matrix_of_Rock-paper-scissors-lizard-Spo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5" y="3604592"/>
            <a:ext cx="9346186" cy="3456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purplefrogsystems.com/blog/wp-content/uploads/2012/10/RockPaperScissorsLizardSpock2.jpg"/>
          <p:cNvPicPr>
            <a:picLocks noChangeAspect="1" noChangeArrowheads="1"/>
          </p:cNvPicPr>
          <p:nvPr/>
        </p:nvPicPr>
        <p:blipFill rotWithShape="1">
          <a:blip r:embed="rId3">
            <a:extLst>
              <a:ext uri="{28A0092B-C50C-407E-A947-70E740481C1C}">
                <a14:useLocalDpi xmlns:a14="http://schemas.microsoft.com/office/drawing/2010/main" val="0"/>
              </a:ext>
            </a:extLst>
          </a:blip>
          <a:srcRect b="8306"/>
          <a:stretch/>
        </p:blipFill>
        <p:spPr bwMode="auto">
          <a:xfrm>
            <a:off x="2017118" y="76200"/>
            <a:ext cx="4812160" cy="38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726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228600" y="685800"/>
            <a:ext cx="8763000" cy="1143000"/>
          </a:xfrm>
        </p:spPr>
        <p:txBody>
          <a:bodyPr/>
          <a:lstStyle/>
          <a:p>
            <a:r>
              <a:rPr lang="en-US" dirty="0" smtClean="0"/>
              <a:t>Extensive Form Game</a:t>
            </a:r>
            <a:endParaRPr lang="en-US" dirty="0"/>
          </a:p>
        </p:txBody>
      </p:sp>
      <p:sp>
        <p:nvSpPr>
          <p:cNvPr id="223235" name="Oval 3"/>
          <p:cNvSpPr>
            <a:spLocks noChangeArrowheads="1"/>
          </p:cNvSpPr>
          <p:nvPr/>
        </p:nvSpPr>
        <p:spPr bwMode="auto">
          <a:xfrm>
            <a:off x="1828800" y="3689350"/>
            <a:ext cx="457200" cy="381000"/>
          </a:xfrm>
          <a:prstGeom prst="ellipse">
            <a:avLst/>
          </a:prstGeom>
          <a:solidFill>
            <a:srgbClr val="CC0000"/>
          </a:solidFill>
          <a:ln w="9525">
            <a:solidFill>
              <a:schemeClr val="tx1"/>
            </a:solidFill>
            <a:round/>
            <a:headEnd/>
            <a:tailEnd/>
          </a:ln>
          <a:effectLst/>
        </p:spPr>
        <p:txBody>
          <a:bodyPr wrap="none" anchor="ctr"/>
          <a:lstStyle/>
          <a:p>
            <a:endParaRPr lang="en-US"/>
          </a:p>
        </p:txBody>
      </p:sp>
      <p:sp>
        <p:nvSpPr>
          <p:cNvPr id="223236" name="Rectangle 4"/>
          <p:cNvSpPr>
            <a:spLocks noChangeArrowheads="1"/>
          </p:cNvSpPr>
          <p:nvPr/>
        </p:nvSpPr>
        <p:spPr bwMode="auto">
          <a:xfrm>
            <a:off x="685800" y="3236913"/>
            <a:ext cx="1822450" cy="457200"/>
          </a:xfrm>
          <a:prstGeom prst="rect">
            <a:avLst/>
          </a:prstGeom>
          <a:noFill/>
          <a:ln w="9525">
            <a:noFill/>
            <a:miter lim="800000"/>
            <a:headEnd/>
            <a:tailEnd/>
          </a:ln>
          <a:effectLst/>
        </p:spPr>
        <p:txBody>
          <a:bodyPr wrap="none">
            <a:spAutoFit/>
          </a:bodyPr>
          <a:lstStyle/>
          <a:p>
            <a:pPr eaLnBrk="0" hangingPunct="0"/>
            <a:r>
              <a:rPr lang="en-US" sz="2400">
                <a:solidFill>
                  <a:srgbClr val="CC0000"/>
                </a:solidFill>
                <a:latin typeface="Comic Sans MS" pitchFamily="66" charset="0"/>
              </a:rPr>
              <a:t>Khrushchev</a:t>
            </a:r>
          </a:p>
        </p:txBody>
      </p:sp>
      <p:sp>
        <p:nvSpPr>
          <p:cNvPr id="223237" name="Oval 5"/>
          <p:cNvSpPr>
            <a:spLocks noChangeArrowheads="1"/>
          </p:cNvSpPr>
          <p:nvPr/>
        </p:nvSpPr>
        <p:spPr bwMode="auto">
          <a:xfrm>
            <a:off x="3886200" y="2851150"/>
            <a:ext cx="457200" cy="457200"/>
          </a:xfrm>
          <a:prstGeom prst="ellipse">
            <a:avLst/>
          </a:prstGeom>
          <a:solidFill>
            <a:srgbClr val="008000"/>
          </a:solidFill>
          <a:ln w="9525">
            <a:solidFill>
              <a:schemeClr val="tx1"/>
            </a:solidFill>
            <a:round/>
            <a:headEnd/>
            <a:tailEnd/>
          </a:ln>
          <a:effectLst/>
        </p:spPr>
        <p:txBody>
          <a:bodyPr wrap="none" anchor="ctr"/>
          <a:lstStyle/>
          <a:p>
            <a:endParaRPr lang="en-US"/>
          </a:p>
        </p:txBody>
      </p:sp>
      <p:sp>
        <p:nvSpPr>
          <p:cNvPr id="223238" name="Rectangle 6"/>
          <p:cNvSpPr>
            <a:spLocks noChangeArrowheads="1"/>
          </p:cNvSpPr>
          <p:nvPr/>
        </p:nvSpPr>
        <p:spPr bwMode="auto">
          <a:xfrm>
            <a:off x="3429000" y="2317750"/>
            <a:ext cx="1362075" cy="457200"/>
          </a:xfrm>
          <a:prstGeom prst="rect">
            <a:avLst/>
          </a:prstGeom>
          <a:noFill/>
          <a:ln w="9525">
            <a:noFill/>
            <a:miter lim="800000"/>
            <a:headEnd/>
            <a:tailEnd/>
          </a:ln>
          <a:effectLst/>
        </p:spPr>
        <p:txBody>
          <a:bodyPr wrap="none">
            <a:spAutoFit/>
          </a:bodyPr>
          <a:lstStyle/>
          <a:p>
            <a:pPr eaLnBrk="0" hangingPunct="0"/>
            <a:r>
              <a:rPr lang="en-US" sz="2400">
                <a:solidFill>
                  <a:srgbClr val="008000"/>
                </a:solidFill>
                <a:latin typeface="Comic Sans MS" pitchFamily="66" charset="0"/>
              </a:rPr>
              <a:t>Kennedy</a:t>
            </a:r>
          </a:p>
        </p:txBody>
      </p:sp>
      <p:sp>
        <p:nvSpPr>
          <p:cNvPr id="223239" name="Rectangle 7"/>
          <p:cNvSpPr>
            <a:spLocks noChangeArrowheads="1"/>
          </p:cNvSpPr>
          <p:nvPr/>
        </p:nvSpPr>
        <p:spPr bwMode="auto">
          <a:xfrm>
            <a:off x="2667000" y="3082925"/>
            <a:ext cx="688975" cy="396875"/>
          </a:xfrm>
          <a:prstGeom prst="rect">
            <a:avLst/>
          </a:prstGeom>
          <a:noFill/>
          <a:ln w="9525">
            <a:noFill/>
            <a:miter lim="800000"/>
            <a:headEnd/>
            <a:tailEnd/>
          </a:ln>
          <a:effectLst/>
        </p:spPr>
        <p:txBody>
          <a:bodyPr wrap="none">
            <a:spAutoFit/>
          </a:bodyPr>
          <a:lstStyle/>
          <a:p>
            <a:pPr eaLnBrk="0" hangingPunct="0"/>
            <a:r>
              <a:rPr lang="en-US" sz="2000" b="1">
                <a:latin typeface="Comic Sans MS" pitchFamily="66" charset="0"/>
              </a:rPr>
              <a:t>Arm</a:t>
            </a:r>
          </a:p>
        </p:txBody>
      </p:sp>
      <p:sp>
        <p:nvSpPr>
          <p:cNvPr id="223240" name="Rectangle 8"/>
          <p:cNvSpPr>
            <a:spLocks noChangeArrowheads="1"/>
          </p:cNvSpPr>
          <p:nvPr/>
        </p:nvSpPr>
        <p:spPr bwMode="auto">
          <a:xfrm>
            <a:off x="2362200" y="4403725"/>
            <a:ext cx="1119188" cy="396875"/>
          </a:xfrm>
          <a:prstGeom prst="rect">
            <a:avLst/>
          </a:prstGeom>
          <a:noFill/>
          <a:ln w="9525">
            <a:noFill/>
            <a:miter lim="800000"/>
            <a:headEnd/>
            <a:tailEnd/>
          </a:ln>
          <a:effectLst/>
        </p:spPr>
        <p:txBody>
          <a:bodyPr wrap="none">
            <a:spAutoFit/>
          </a:bodyPr>
          <a:lstStyle/>
          <a:p>
            <a:pPr eaLnBrk="0" hangingPunct="0"/>
            <a:r>
              <a:rPr lang="en-US" sz="2000" b="1">
                <a:latin typeface="Comic Sans MS" pitchFamily="66" charset="0"/>
              </a:rPr>
              <a:t>Retract</a:t>
            </a:r>
          </a:p>
        </p:txBody>
      </p:sp>
      <p:sp>
        <p:nvSpPr>
          <p:cNvPr id="223241" name="Rectangle 9"/>
          <p:cNvSpPr>
            <a:spLocks noChangeArrowheads="1"/>
          </p:cNvSpPr>
          <p:nvPr/>
        </p:nvSpPr>
        <p:spPr bwMode="auto">
          <a:xfrm>
            <a:off x="4876800" y="3387725"/>
            <a:ext cx="690563" cy="396875"/>
          </a:xfrm>
          <a:prstGeom prst="rect">
            <a:avLst/>
          </a:prstGeom>
          <a:noFill/>
          <a:ln w="9525">
            <a:noFill/>
            <a:miter lim="800000"/>
            <a:headEnd/>
            <a:tailEnd/>
          </a:ln>
          <a:effectLst/>
        </p:spPr>
        <p:txBody>
          <a:bodyPr wrap="none">
            <a:spAutoFit/>
          </a:bodyPr>
          <a:lstStyle/>
          <a:p>
            <a:pPr eaLnBrk="0" hangingPunct="0"/>
            <a:r>
              <a:rPr lang="en-US" sz="2000" b="1">
                <a:latin typeface="Comic Sans MS" pitchFamily="66" charset="0"/>
              </a:rPr>
              <a:t>Fold</a:t>
            </a:r>
          </a:p>
        </p:txBody>
      </p:sp>
      <p:sp>
        <p:nvSpPr>
          <p:cNvPr id="223242" name="Rectangle 10"/>
          <p:cNvSpPr>
            <a:spLocks noChangeArrowheads="1"/>
          </p:cNvSpPr>
          <p:nvPr/>
        </p:nvSpPr>
        <p:spPr bwMode="auto">
          <a:xfrm>
            <a:off x="4800600" y="2165350"/>
            <a:ext cx="800100" cy="396875"/>
          </a:xfrm>
          <a:prstGeom prst="rect">
            <a:avLst/>
          </a:prstGeom>
          <a:noFill/>
          <a:ln w="9525">
            <a:noFill/>
            <a:miter lim="800000"/>
            <a:headEnd/>
            <a:tailEnd/>
          </a:ln>
          <a:effectLst/>
        </p:spPr>
        <p:txBody>
          <a:bodyPr wrap="none">
            <a:spAutoFit/>
          </a:bodyPr>
          <a:lstStyle/>
          <a:p>
            <a:pPr eaLnBrk="0" hangingPunct="0"/>
            <a:r>
              <a:rPr lang="en-US" sz="2000" b="1">
                <a:latin typeface="Comic Sans MS" pitchFamily="66" charset="0"/>
              </a:rPr>
              <a:t>Nuke</a:t>
            </a:r>
          </a:p>
        </p:txBody>
      </p:sp>
      <p:sp>
        <p:nvSpPr>
          <p:cNvPr id="223243" name="Rectangle 11"/>
          <p:cNvSpPr>
            <a:spLocks noChangeArrowheads="1"/>
          </p:cNvSpPr>
          <p:nvPr/>
        </p:nvSpPr>
        <p:spPr bwMode="auto">
          <a:xfrm>
            <a:off x="3733800" y="4178300"/>
            <a:ext cx="758825" cy="457200"/>
          </a:xfrm>
          <a:prstGeom prst="rect">
            <a:avLst/>
          </a:prstGeom>
          <a:noFill/>
          <a:ln w="9525">
            <a:noFill/>
            <a:miter lim="800000"/>
            <a:headEnd/>
            <a:tailEnd/>
          </a:ln>
          <a:effectLst/>
        </p:spPr>
        <p:txBody>
          <a:bodyPr wrap="none">
            <a:spAutoFit/>
          </a:bodyPr>
          <a:lstStyle/>
          <a:p>
            <a:pPr eaLnBrk="0" hangingPunct="0"/>
            <a:r>
              <a:rPr lang="en-US" sz="2400" dirty="0">
                <a:latin typeface="Comic Sans MS" pitchFamily="66" charset="0"/>
              </a:rPr>
              <a:t>-1, 1</a:t>
            </a:r>
          </a:p>
        </p:txBody>
      </p:sp>
      <p:sp>
        <p:nvSpPr>
          <p:cNvPr id="223244" name="Rectangle 12"/>
          <p:cNvSpPr>
            <a:spLocks noChangeArrowheads="1"/>
          </p:cNvSpPr>
          <p:nvPr/>
        </p:nvSpPr>
        <p:spPr bwMode="auto">
          <a:xfrm>
            <a:off x="6096000" y="2120900"/>
            <a:ext cx="1809750" cy="457200"/>
          </a:xfrm>
          <a:prstGeom prst="rect">
            <a:avLst/>
          </a:prstGeom>
          <a:noFill/>
          <a:ln w="9525">
            <a:noFill/>
            <a:miter lim="800000"/>
            <a:headEnd/>
            <a:tailEnd/>
          </a:ln>
          <a:effectLst/>
        </p:spPr>
        <p:txBody>
          <a:bodyPr wrap="none">
            <a:spAutoFit/>
          </a:bodyPr>
          <a:lstStyle/>
          <a:p>
            <a:pPr eaLnBrk="0" hangingPunct="0"/>
            <a:r>
              <a:rPr lang="en-US" sz="2400">
                <a:latin typeface="Comic Sans MS" pitchFamily="66" charset="0"/>
              </a:rPr>
              <a:t>- 100, - 100</a:t>
            </a:r>
          </a:p>
        </p:txBody>
      </p:sp>
      <p:sp>
        <p:nvSpPr>
          <p:cNvPr id="223245" name="Rectangle 13"/>
          <p:cNvSpPr>
            <a:spLocks noChangeArrowheads="1"/>
          </p:cNvSpPr>
          <p:nvPr/>
        </p:nvSpPr>
        <p:spPr bwMode="auto">
          <a:xfrm>
            <a:off x="6172200" y="3416300"/>
            <a:ext cx="1130300" cy="457200"/>
          </a:xfrm>
          <a:prstGeom prst="rect">
            <a:avLst/>
          </a:prstGeom>
          <a:noFill/>
          <a:ln w="9525">
            <a:noFill/>
            <a:miter lim="800000"/>
            <a:headEnd/>
            <a:tailEnd/>
          </a:ln>
          <a:effectLst/>
        </p:spPr>
        <p:txBody>
          <a:bodyPr wrap="none">
            <a:spAutoFit/>
          </a:bodyPr>
          <a:lstStyle/>
          <a:p>
            <a:pPr eaLnBrk="0" hangingPunct="0"/>
            <a:r>
              <a:rPr lang="en-US" sz="2400">
                <a:latin typeface="Comic Sans MS" pitchFamily="66" charset="0"/>
              </a:rPr>
              <a:t>10, -10</a:t>
            </a:r>
          </a:p>
        </p:txBody>
      </p:sp>
      <p:cxnSp>
        <p:nvCxnSpPr>
          <p:cNvPr id="223246" name="AutoShape 14"/>
          <p:cNvCxnSpPr>
            <a:cxnSpLocks noChangeShapeType="1"/>
            <a:stCxn id="223235" idx="6"/>
            <a:endCxn id="223243" idx="1"/>
          </p:cNvCxnSpPr>
          <p:nvPr/>
        </p:nvCxnSpPr>
        <p:spPr bwMode="auto">
          <a:xfrm>
            <a:off x="2286000" y="3879850"/>
            <a:ext cx="1447800" cy="527050"/>
          </a:xfrm>
          <a:prstGeom prst="straightConnector1">
            <a:avLst/>
          </a:prstGeom>
          <a:noFill/>
          <a:ln w="28575">
            <a:solidFill>
              <a:schemeClr val="tx1"/>
            </a:solidFill>
            <a:round/>
            <a:headEnd/>
            <a:tailEnd/>
          </a:ln>
          <a:effectLst/>
        </p:spPr>
      </p:cxnSp>
      <p:cxnSp>
        <p:nvCxnSpPr>
          <p:cNvPr id="223247" name="AutoShape 15"/>
          <p:cNvCxnSpPr>
            <a:cxnSpLocks noChangeShapeType="1"/>
            <a:stCxn id="223235" idx="6"/>
            <a:endCxn id="223237" idx="2"/>
          </p:cNvCxnSpPr>
          <p:nvPr/>
        </p:nvCxnSpPr>
        <p:spPr bwMode="auto">
          <a:xfrm flipV="1">
            <a:off x="2286000" y="3079750"/>
            <a:ext cx="1600200" cy="800100"/>
          </a:xfrm>
          <a:prstGeom prst="straightConnector1">
            <a:avLst/>
          </a:prstGeom>
          <a:noFill/>
          <a:ln w="28575">
            <a:solidFill>
              <a:schemeClr val="tx1"/>
            </a:solidFill>
            <a:round/>
            <a:headEnd/>
            <a:tailEnd/>
          </a:ln>
          <a:effectLst/>
        </p:spPr>
      </p:cxnSp>
      <p:cxnSp>
        <p:nvCxnSpPr>
          <p:cNvPr id="223248" name="AutoShape 16"/>
          <p:cNvCxnSpPr>
            <a:cxnSpLocks noChangeShapeType="1"/>
            <a:stCxn id="223237" idx="6"/>
            <a:endCxn id="223244" idx="1"/>
          </p:cNvCxnSpPr>
          <p:nvPr/>
        </p:nvCxnSpPr>
        <p:spPr bwMode="auto">
          <a:xfrm flipV="1">
            <a:off x="4343400" y="2349500"/>
            <a:ext cx="1752600" cy="730250"/>
          </a:xfrm>
          <a:prstGeom prst="straightConnector1">
            <a:avLst/>
          </a:prstGeom>
          <a:noFill/>
          <a:ln w="28575">
            <a:solidFill>
              <a:schemeClr val="tx1"/>
            </a:solidFill>
            <a:round/>
            <a:headEnd/>
            <a:tailEnd/>
          </a:ln>
          <a:effectLst/>
        </p:spPr>
      </p:cxnSp>
      <p:cxnSp>
        <p:nvCxnSpPr>
          <p:cNvPr id="223249" name="AutoShape 17"/>
          <p:cNvCxnSpPr>
            <a:cxnSpLocks noChangeShapeType="1"/>
            <a:stCxn id="223237" idx="6"/>
            <a:endCxn id="223245" idx="1"/>
          </p:cNvCxnSpPr>
          <p:nvPr/>
        </p:nvCxnSpPr>
        <p:spPr bwMode="auto">
          <a:xfrm>
            <a:off x="4343400" y="3079750"/>
            <a:ext cx="1828800" cy="565150"/>
          </a:xfrm>
          <a:prstGeom prst="straightConnector1">
            <a:avLst/>
          </a:prstGeom>
          <a:noFill/>
          <a:ln w="28575">
            <a:solidFill>
              <a:schemeClr val="tx1"/>
            </a:solidFill>
            <a:round/>
            <a:headEnd/>
            <a:tailEnd/>
          </a:ln>
          <a:effectLst/>
        </p:spPr>
      </p:cxnSp>
      <p:sp>
        <p:nvSpPr>
          <p:cNvPr id="223250" name="Text Box 18"/>
          <p:cNvSpPr txBox="1">
            <a:spLocks noChangeArrowheads="1"/>
          </p:cNvSpPr>
          <p:nvPr/>
        </p:nvSpPr>
        <p:spPr bwMode="auto">
          <a:xfrm>
            <a:off x="428596" y="4432518"/>
            <a:ext cx="7924800" cy="1815882"/>
          </a:xfrm>
          <a:prstGeom prst="rect">
            <a:avLst/>
          </a:prstGeom>
          <a:noFill/>
          <a:ln w="9525">
            <a:noFill/>
            <a:miter lim="800000"/>
            <a:headEnd/>
            <a:tailEnd/>
          </a:ln>
          <a:effectLst/>
        </p:spPr>
        <p:txBody>
          <a:bodyPr>
            <a:spAutoFit/>
          </a:bodyPr>
          <a:lstStyle/>
          <a:p>
            <a:pPr algn="l" rtl="0">
              <a:spcBef>
                <a:spcPct val="50000"/>
              </a:spcBef>
            </a:pPr>
            <a:endParaRPr lang="en-US" sz="3200" dirty="0" smtClean="0">
              <a:latin typeface="+mn-lt"/>
            </a:endParaRPr>
          </a:p>
          <a:p>
            <a:pPr algn="l" rtl="0">
              <a:spcBef>
                <a:spcPct val="50000"/>
              </a:spcBef>
            </a:pPr>
            <a:r>
              <a:rPr lang="en-US" sz="3200" dirty="0" smtClean="0">
                <a:latin typeface="+mn-lt"/>
              </a:rPr>
              <a:t>Pure </a:t>
            </a:r>
            <a:r>
              <a:rPr lang="en-US" sz="3200" dirty="0">
                <a:latin typeface="+mn-lt"/>
              </a:rPr>
              <a:t>strategy Nash equilibria: (Arm, Fold) and (Retract, Nuke)</a:t>
            </a:r>
          </a:p>
        </p:txBody>
      </p:sp>
    </p:spTree>
    <p:extLst>
      <p:ext uri="{BB962C8B-B14F-4D97-AF65-F5344CB8AC3E}">
        <p14:creationId xmlns:p14="http://schemas.microsoft.com/office/powerpoint/2010/main" val="452662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4"/>
          <p:cNvSpPr>
            <a:spLocks noGrp="1"/>
          </p:cNvSpPr>
          <p:nvPr>
            <p:ph type="sldNum" sz="quarter" idx="4294967295"/>
          </p:nvPr>
        </p:nvSpPr>
        <p:spPr>
          <a:xfrm>
            <a:off x="6553200" y="6245225"/>
            <a:ext cx="2133600" cy="476250"/>
          </a:xfrm>
          <a:prstGeom prst="rect">
            <a:avLst/>
          </a:prstGeom>
        </p:spPr>
        <p:txBody>
          <a:bodyPr/>
          <a:lstStyle/>
          <a:p>
            <a:fld id="{F1B23A3B-D5CE-4976-9392-BD69B24223ED}" type="slidenum">
              <a:rPr lang="en-US"/>
              <a:pPr/>
              <a:t>47</a:t>
            </a:fld>
            <a:endParaRPr lang="en-US"/>
          </a:p>
        </p:txBody>
      </p:sp>
      <p:sp>
        <p:nvSpPr>
          <p:cNvPr id="223234" name="Rectangle 2"/>
          <p:cNvSpPr>
            <a:spLocks noGrp="1" noChangeArrowheads="1"/>
          </p:cNvSpPr>
          <p:nvPr>
            <p:ph type="title"/>
          </p:nvPr>
        </p:nvSpPr>
        <p:spPr>
          <a:xfrm>
            <a:off x="228600" y="152400"/>
            <a:ext cx="8763000" cy="1143000"/>
          </a:xfrm>
        </p:spPr>
        <p:txBody>
          <a:bodyPr/>
          <a:lstStyle/>
          <a:p>
            <a:r>
              <a:rPr lang="en-US"/>
              <a:t>Example: Cuban Missile Crisis</a:t>
            </a:r>
          </a:p>
        </p:txBody>
      </p:sp>
      <p:sp>
        <p:nvSpPr>
          <p:cNvPr id="223235" name="Oval 3"/>
          <p:cNvSpPr>
            <a:spLocks noChangeArrowheads="1"/>
          </p:cNvSpPr>
          <p:nvPr/>
        </p:nvSpPr>
        <p:spPr bwMode="auto">
          <a:xfrm>
            <a:off x="1828800" y="2819400"/>
            <a:ext cx="457200" cy="381000"/>
          </a:xfrm>
          <a:prstGeom prst="ellipse">
            <a:avLst/>
          </a:prstGeom>
          <a:solidFill>
            <a:srgbClr val="CC0000"/>
          </a:solidFill>
          <a:ln w="9525">
            <a:solidFill>
              <a:schemeClr val="tx1"/>
            </a:solidFill>
            <a:round/>
            <a:headEnd/>
            <a:tailEnd/>
          </a:ln>
          <a:effectLst/>
        </p:spPr>
        <p:txBody>
          <a:bodyPr wrap="none" anchor="ctr"/>
          <a:lstStyle/>
          <a:p>
            <a:endParaRPr lang="en-US"/>
          </a:p>
        </p:txBody>
      </p:sp>
      <p:sp>
        <p:nvSpPr>
          <p:cNvPr id="223236" name="Rectangle 4"/>
          <p:cNvSpPr>
            <a:spLocks noChangeArrowheads="1"/>
          </p:cNvSpPr>
          <p:nvPr/>
        </p:nvSpPr>
        <p:spPr bwMode="auto">
          <a:xfrm>
            <a:off x="685800" y="2366963"/>
            <a:ext cx="1822450" cy="457200"/>
          </a:xfrm>
          <a:prstGeom prst="rect">
            <a:avLst/>
          </a:prstGeom>
          <a:noFill/>
          <a:ln w="9525">
            <a:noFill/>
            <a:miter lim="800000"/>
            <a:headEnd/>
            <a:tailEnd/>
          </a:ln>
          <a:effectLst/>
        </p:spPr>
        <p:txBody>
          <a:bodyPr wrap="none">
            <a:spAutoFit/>
          </a:bodyPr>
          <a:lstStyle/>
          <a:p>
            <a:pPr eaLnBrk="0" hangingPunct="0"/>
            <a:r>
              <a:rPr lang="en-US" sz="2400">
                <a:solidFill>
                  <a:srgbClr val="CC0000"/>
                </a:solidFill>
                <a:latin typeface="Comic Sans MS" pitchFamily="66" charset="0"/>
              </a:rPr>
              <a:t>Khrushchev</a:t>
            </a:r>
          </a:p>
        </p:txBody>
      </p:sp>
      <p:sp>
        <p:nvSpPr>
          <p:cNvPr id="223237" name="Oval 5"/>
          <p:cNvSpPr>
            <a:spLocks noChangeArrowheads="1"/>
          </p:cNvSpPr>
          <p:nvPr/>
        </p:nvSpPr>
        <p:spPr bwMode="auto">
          <a:xfrm>
            <a:off x="3886200" y="1981200"/>
            <a:ext cx="457200" cy="457200"/>
          </a:xfrm>
          <a:prstGeom prst="ellipse">
            <a:avLst/>
          </a:prstGeom>
          <a:solidFill>
            <a:srgbClr val="008000"/>
          </a:solidFill>
          <a:ln w="9525">
            <a:solidFill>
              <a:schemeClr val="tx1"/>
            </a:solidFill>
            <a:round/>
            <a:headEnd/>
            <a:tailEnd/>
          </a:ln>
          <a:effectLst/>
        </p:spPr>
        <p:txBody>
          <a:bodyPr wrap="none" anchor="ctr"/>
          <a:lstStyle/>
          <a:p>
            <a:endParaRPr lang="en-US"/>
          </a:p>
        </p:txBody>
      </p:sp>
      <p:sp>
        <p:nvSpPr>
          <p:cNvPr id="223238" name="Rectangle 6"/>
          <p:cNvSpPr>
            <a:spLocks noChangeArrowheads="1"/>
          </p:cNvSpPr>
          <p:nvPr/>
        </p:nvSpPr>
        <p:spPr bwMode="auto">
          <a:xfrm>
            <a:off x="3429000" y="1447800"/>
            <a:ext cx="1362075" cy="457200"/>
          </a:xfrm>
          <a:prstGeom prst="rect">
            <a:avLst/>
          </a:prstGeom>
          <a:noFill/>
          <a:ln w="9525">
            <a:noFill/>
            <a:miter lim="800000"/>
            <a:headEnd/>
            <a:tailEnd/>
          </a:ln>
          <a:effectLst/>
        </p:spPr>
        <p:txBody>
          <a:bodyPr wrap="none">
            <a:spAutoFit/>
          </a:bodyPr>
          <a:lstStyle/>
          <a:p>
            <a:pPr eaLnBrk="0" hangingPunct="0"/>
            <a:r>
              <a:rPr lang="en-US" sz="2400">
                <a:solidFill>
                  <a:srgbClr val="008000"/>
                </a:solidFill>
                <a:latin typeface="Comic Sans MS" pitchFamily="66" charset="0"/>
              </a:rPr>
              <a:t>Kennedy</a:t>
            </a:r>
          </a:p>
        </p:txBody>
      </p:sp>
      <p:sp>
        <p:nvSpPr>
          <p:cNvPr id="223239" name="Rectangle 7"/>
          <p:cNvSpPr>
            <a:spLocks noChangeArrowheads="1"/>
          </p:cNvSpPr>
          <p:nvPr/>
        </p:nvSpPr>
        <p:spPr bwMode="auto">
          <a:xfrm>
            <a:off x="2667000" y="2212975"/>
            <a:ext cx="688975" cy="396875"/>
          </a:xfrm>
          <a:prstGeom prst="rect">
            <a:avLst/>
          </a:prstGeom>
          <a:noFill/>
          <a:ln w="9525">
            <a:noFill/>
            <a:miter lim="800000"/>
            <a:headEnd/>
            <a:tailEnd/>
          </a:ln>
          <a:effectLst/>
        </p:spPr>
        <p:txBody>
          <a:bodyPr wrap="none">
            <a:spAutoFit/>
          </a:bodyPr>
          <a:lstStyle/>
          <a:p>
            <a:pPr eaLnBrk="0" hangingPunct="0"/>
            <a:r>
              <a:rPr lang="en-US" sz="2000" b="1">
                <a:latin typeface="Comic Sans MS" pitchFamily="66" charset="0"/>
              </a:rPr>
              <a:t>Arm</a:t>
            </a:r>
          </a:p>
        </p:txBody>
      </p:sp>
      <p:sp>
        <p:nvSpPr>
          <p:cNvPr id="223240" name="Rectangle 8"/>
          <p:cNvSpPr>
            <a:spLocks noChangeArrowheads="1"/>
          </p:cNvSpPr>
          <p:nvPr/>
        </p:nvSpPr>
        <p:spPr bwMode="auto">
          <a:xfrm>
            <a:off x="2362200" y="3533775"/>
            <a:ext cx="1119188" cy="396875"/>
          </a:xfrm>
          <a:prstGeom prst="rect">
            <a:avLst/>
          </a:prstGeom>
          <a:noFill/>
          <a:ln w="9525">
            <a:noFill/>
            <a:miter lim="800000"/>
            <a:headEnd/>
            <a:tailEnd/>
          </a:ln>
          <a:effectLst/>
        </p:spPr>
        <p:txBody>
          <a:bodyPr wrap="none">
            <a:spAutoFit/>
          </a:bodyPr>
          <a:lstStyle/>
          <a:p>
            <a:pPr eaLnBrk="0" hangingPunct="0"/>
            <a:r>
              <a:rPr lang="en-US" sz="2000" b="1">
                <a:latin typeface="Comic Sans MS" pitchFamily="66" charset="0"/>
              </a:rPr>
              <a:t>Retract</a:t>
            </a:r>
          </a:p>
        </p:txBody>
      </p:sp>
      <p:sp>
        <p:nvSpPr>
          <p:cNvPr id="223241" name="Rectangle 9"/>
          <p:cNvSpPr>
            <a:spLocks noChangeArrowheads="1"/>
          </p:cNvSpPr>
          <p:nvPr/>
        </p:nvSpPr>
        <p:spPr bwMode="auto">
          <a:xfrm>
            <a:off x="4876800" y="2517775"/>
            <a:ext cx="690563" cy="396875"/>
          </a:xfrm>
          <a:prstGeom prst="rect">
            <a:avLst/>
          </a:prstGeom>
          <a:noFill/>
          <a:ln w="9525">
            <a:noFill/>
            <a:miter lim="800000"/>
            <a:headEnd/>
            <a:tailEnd/>
          </a:ln>
          <a:effectLst/>
        </p:spPr>
        <p:txBody>
          <a:bodyPr wrap="none">
            <a:spAutoFit/>
          </a:bodyPr>
          <a:lstStyle/>
          <a:p>
            <a:pPr eaLnBrk="0" hangingPunct="0"/>
            <a:r>
              <a:rPr lang="en-US" sz="2000" b="1">
                <a:latin typeface="Comic Sans MS" pitchFamily="66" charset="0"/>
              </a:rPr>
              <a:t>Fold</a:t>
            </a:r>
          </a:p>
        </p:txBody>
      </p:sp>
      <p:sp>
        <p:nvSpPr>
          <p:cNvPr id="223242" name="Rectangle 10"/>
          <p:cNvSpPr>
            <a:spLocks noChangeArrowheads="1"/>
          </p:cNvSpPr>
          <p:nvPr/>
        </p:nvSpPr>
        <p:spPr bwMode="auto">
          <a:xfrm>
            <a:off x="4800600" y="1295400"/>
            <a:ext cx="800100" cy="396875"/>
          </a:xfrm>
          <a:prstGeom prst="rect">
            <a:avLst/>
          </a:prstGeom>
          <a:noFill/>
          <a:ln w="9525">
            <a:noFill/>
            <a:miter lim="800000"/>
            <a:headEnd/>
            <a:tailEnd/>
          </a:ln>
          <a:effectLst/>
        </p:spPr>
        <p:txBody>
          <a:bodyPr wrap="none">
            <a:spAutoFit/>
          </a:bodyPr>
          <a:lstStyle/>
          <a:p>
            <a:pPr eaLnBrk="0" hangingPunct="0"/>
            <a:r>
              <a:rPr lang="en-US" sz="2000" b="1">
                <a:latin typeface="Comic Sans MS" pitchFamily="66" charset="0"/>
              </a:rPr>
              <a:t>Nuke</a:t>
            </a:r>
          </a:p>
        </p:txBody>
      </p:sp>
      <p:sp>
        <p:nvSpPr>
          <p:cNvPr id="223243" name="Rectangle 11"/>
          <p:cNvSpPr>
            <a:spLocks noChangeArrowheads="1"/>
          </p:cNvSpPr>
          <p:nvPr/>
        </p:nvSpPr>
        <p:spPr bwMode="auto">
          <a:xfrm>
            <a:off x="3733800" y="3308350"/>
            <a:ext cx="758825" cy="457200"/>
          </a:xfrm>
          <a:prstGeom prst="rect">
            <a:avLst/>
          </a:prstGeom>
          <a:noFill/>
          <a:ln w="9525">
            <a:noFill/>
            <a:miter lim="800000"/>
            <a:headEnd/>
            <a:tailEnd/>
          </a:ln>
          <a:effectLst/>
        </p:spPr>
        <p:txBody>
          <a:bodyPr wrap="none">
            <a:spAutoFit/>
          </a:bodyPr>
          <a:lstStyle/>
          <a:p>
            <a:pPr eaLnBrk="0" hangingPunct="0"/>
            <a:r>
              <a:rPr lang="en-US" sz="2400">
                <a:latin typeface="Comic Sans MS" pitchFamily="66" charset="0"/>
              </a:rPr>
              <a:t>-1, 1</a:t>
            </a:r>
          </a:p>
        </p:txBody>
      </p:sp>
      <p:sp>
        <p:nvSpPr>
          <p:cNvPr id="223244" name="Rectangle 12"/>
          <p:cNvSpPr>
            <a:spLocks noChangeArrowheads="1"/>
          </p:cNvSpPr>
          <p:nvPr/>
        </p:nvSpPr>
        <p:spPr bwMode="auto">
          <a:xfrm>
            <a:off x="6096000" y="1250950"/>
            <a:ext cx="1809750" cy="457200"/>
          </a:xfrm>
          <a:prstGeom prst="rect">
            <a:avLst/>
          </a:prstGeom>
          <a:noFill/>
          <a:ln w="9525">
            <a:noFill/>
            <a:miter lim="800000"/>
            <a:headEnd/>
            <a:tailEnd/>
          </a:ln>
          <a:effectLst/>
        </p:spPr>
        <p:txBody>
          <a:bodyPr wrap="none">
            <a:spAutoFit/>
          </a:bodyPr>
          <a:lstStyle/>
          <a:p>
            <a:pPr eaLnBrk="0" hangingPunct="0"/>
            <a:r>
              <a:rPr lang="en-US" sz="2400">
                <a:latin typeface="Comic Sans MS" pitchFamily="66" charset="0"/>
              </a:rPr>
              <a:t>- 100, - 100</a:t>
            </a:r>
          </a:p>
        </p:txBody>
      </p:sp>
      <p:sp>
        <p:nvSpPr>
          <p:cNvPr id="223245" name="Rectangle 13"/>
          <p:cNvSpPr>
            <a:spLocks noChangeArrowheads="1"/>
          </p:cNvSpPr>
          <p:nvPr/>
        </p:nvSpPr>
        <p:spPr bwMode="auto">
          <a:xfrm>
            <a:off x="6172200" y="2546350"/>
            <a:ext cx="1130300" cy="457200"/>
          </a:xfrm>
          <a:prstGeom prst="rect">
            <a:avLst/>
          </a:prstGeom>
          <a:noFill/>
          <a:ln w="9525">
            <a:noFill/>
            <a:miter lim="800000"/>
            <a:headEnd/>
            <a:tailEnd/>
          </a:ln>
          <a:effectLst/>
        </p:spPr>
        <p:txBody>
          <a:bodyPr wrap="none">
            <a:spAutoFit/>
          </a:bodyPr>
          <a:lstStyle/>
          <a:p>
            <a:pPr eaLnBrk="0" hangingPunct="0"/>
            <a:r>
              <a:rPr lang="en-US" sz="2400">
                <a:latin typeface="Comic Sans MS" pitchFamily="66" charset="0"/>
              </a:rPr>
              <a:t>10, -10</a:t>
            </a:r>
          </a:p>
        </p:txBody>
      </p:sp>
      <p:cxnSp>
        <p:nvCxnSpPr>
          <p:cNvPr id="223246" name="AutoShape 14"/>
          <p:cNvCxnSpPr>
            <a:cxnSpLocks noChangeShapeType="1"/>
            <a:stCxn id="223235" idx="6"/>
            <a:endCxn id="223243" idx="1"/>
          </p:cNvCxnSpPr>
          <p:nvPr/>
        </p:nvCxnSpPr>
        <p:spPr bwMode="auto">
          <a:xfrm>
            <a:off x="2286000" y="3009900"/>
            <a:ext cx="1447800" cy="527050"/>
          </a:xfrm>
          <a:prstGeom prst="straightConnector1">
            <a:avLst/>
          </a:prstGeom>
          <a:noFill/>
          <a:ln w="28575">
            <a:solidFill>
              <a:schemeClr val="tx1"/>
            </a:solidFill>
            <a:round/>
            <a:headEnd/>
            <a:tailEnd/>
          </a:ln>
          <a:effectLst/>
        </p:spPr>
      </p:cxnSp>
      <p:cxnSp>
        <p:nvCxnSpPr>
          <p:cNvPr id="223247" name="AutoShape 15"/>
          <p:cNvCxnSpPr>
            <a:cxnSpLocks noChangeShapeType="1"/>
            <a:stCxn id="223235" idx="6"/>
            <a:endCxn id="223237" idx="2"/>
          </p:cNvCxnSpPr>
          <p:nvPr/>
        </p:nvCxnSpPr>
        <p:spPr bwMode="auto">
          <a:xfrm flipV="1">
            <a:off x="2286000" y="2209800"/>
            <a:ext cx="1600200" cy="800100"/>
          </a:xfrm>
          <a:prstGeom prst="straightConnector1">
            <a:avLst/>
          </a:prstGeom>
          <a:noFill/>
          <a:ln w="28575">
            <a:solidFill>
              <a:schemeClr val="tx1"/>
            </a:solidFill>
            <a:round/>
            <a:headEnd/>
            <a:tailEnd/>
          </a:ln>
          <a:effectLst/>
        </p:spPr>
      </p:cxnSp>
      <p:cxnSp>
        <p:nvCxnSpPr>
          <p:cNvPr id="223248" name="AutoShape 16"/>
          <p:cNvCxnSpPr>
            <a:cxnSpLocks noChangeShapeType="1"/>
            <a:stCxn id="223237" idx="6"/>
            <a:endCxn id="223244" idx="1"/>
          </p:cNvCxnSpPr>
          <p:nvPr/>
        </p:nvCxnSpPr>
        <p:spPr bwMode="auto">
          <a:xfrm flipV="1">
            <a:off x="4343400" y="1479550"/>
            <a:ext cx="1752600" cy="730250"/>
          </a:xfrm>
          <a:prstGeom prst="straightConnector1">
            <a:avLst/>
          </a:prstGeom>
          <a:noFill/>
          <a:ln w="28575">
            <a:solidFill>
              <a:schemeClr val="tx1"/>
            </a:solidFill>
            <a:round/>
            <a:headEnd/>
            <a:tailEnd/>
          </a:ln>
          <a:effectLst/>
        </p:spPr>
      </p:cxnSp>
      <p:cxnSp>
        <p:nvCxnSpPr>
          <p:cNvPr id="223249" name="AutoShape 17"/>
          <p:cNvCxnSpPr>
            <a:cxnSpLocks noChangeShapeType="1"/>
            <a:stCxn id="223237" idx="6"/>
            <a:endCxn id="223245" idx="1"/>
          </p:cNvCxnSpPr>
          <p:nvPr/>
        </p:nvCxnSpPr>
        <p:spPr bwMode="auto">
          <a:xfrm>
            <a:off x="4343400" y="2209800"/>
            <a:ext cx="1828800" cy="565150"/>
          </a:xfrm>
          <a:prstGeom prst="straightConnector1">
            <a:avLst/>
          </a:prstGeom>
          <a:noFill/>
          <a:ln w="28575">
            <a:solidFill>
              <a:schemeClr val="tx1"/>
            </a:solidFill>
            <a:round/>
            <a:headEnd/>
            <a:tailEnd/>
          </a:ln>
          <a:effectLst/>
        </p:spPr>
      </p:cxnSp>
      <p:sp>
        <p:nvSpPr>
          <p:cNvPr id="223250" name="Text Box 18"/>
          <p:cNvSpPr txBox="1">
            <a:spLocks noChangeArrowheads="1"/>
          </p:cNvSpPr>
          <p:nvPr/>
        </p:nvSpPr>
        <p:spPr bwMode="auto">
          <a:xfrm>
            <a:off x="457200" y="4114800"/>
            <a:ext cx="7924800" cy="830997"/>
          </a:xfrm>
          <a:prstGeom prst="rect">
            <a:avLst/>
          </a:prstGeom>
          <a:noFill/>
          <a:ln w="9525">
            <a:noFill/>
            <a:miter lim="800000"/>
            <a:headEnd/>
            <a:tailEnd/>
          </a:ln>
          <a:effectLst/>
        </p:spPr>
        <p:txBody>
          <a:bodyPr>
            <a:spAutoFit/>
          </a:bodyPr>
          <a:lstStyle/>
          <a:p>
            <a:pPr>
              <a:spcBef>
                <a:spcPct val="50000"/>
              </a:spcBef>
            </a:pPr>
            <a:r>
              <a:rPr lang="en-US" sz="2400" dirty="0">
                <a:latin typeface="+mn-lt"/>
              </a:rPr>
              <a:t>Pure strategy Nash </a:t>
            </a:r>
            <a:r>
              <a:rPr lang="en-US" sz="2400" dirty="0" err="1">
                <a:latin typeface="+mn-lt"/>
              </a:rPr>
              <a:t>equilibria</a:t>
            </a:r>
            <a:r>
              <a:rPr lang="en-US" sz="2400" dirty="0">
                <a:latin typeface="+mn-lt"/>
              </a:rPr>
              <a:t>: (Arm, Fold) and (Retract, Nuke)</a:t>
            </a:r>
          </a:p>
        </p:txBody>
      </p:sp>
      <p:sp>
        <p:nvSpPr>
          <p:cNvPr id="223251" name="Text Box 19"/>
          <p:cNvSpPr txBox="1">
            <a:spLocks noChangeArrowheads="1"/>
          </p:cNvSpPr>
          <p:nvPr/>
        </p:nvSpPr>
        <p:spPr bwMode="auto">
          <a:xfrm>
            <a:off x="428596" y="4929198"/>
            <a:ext cx="7924800" cy="457200"/>
          </a:xfrm>
          <a:prstGeom prst="rect">
            <a:avLst/>
          </a:prstGeom>
          <a:noFill/>
          <a:ln w="9525">
            <a:noFill/>
            <a:miter lim="800000"/>
            <a:headEnd/>
            <a:tailEnd/>
          </a:ln>
          <a:effectLst/>
        </p:spPr>
        <p:txBody>
          <a:bodyPr>
            <a:spAutoFit/>
          </a:bodyPr>
          <a:lstStyle/>
          <a:p>
            <a:pPr>
              <a:spcBef>
                <a:spcPct val="50000"/>
              </a:spcBef>
            </a:pPr>
            <a:r>
              <a:rPr lang="en-US" sz="2400" dirty="0">
                <a:latin typeface="+mn-lt"/>
              </a:rPr>
              <a:t>Pure strategy </a:t>
            </a:r>
            <a:r>
              <a:rPr lang="en-US" sz="2400" i="1" u="sng" dirty="0" err="1">
                <a:latin typeface="+mn-lt"/>
              </a:rPr>
              <a:t>subgame</a:t>
            </a:r>
            <a:r>
              <a:rPr lang="en-US" sz="2400" i="1" u="sng" dirty="0">
                <a:latin typeface="+mn-lt"/>
              </a:rPr>
              <a:t> perfect </a:t>
            </a:r>
            <a:r>
              <a:rPr lang="en-US" sz="2400" i="1" u="sng" dirty="0" err="1">
                <a:latin typeface="+mn-lt"/>
              </a:rPr>
              <a:t>equilibria</a:t>
            </a:r>
            <a:r>
              <a:rPr lang="en-US" sz="2400" dirty="0">
                <a:latin typeface="+mn-lt"/>
              </a:rPr>
              <a:t>: (Arm, Fold) </a:t>
            </a:r>
          </a:p>
        </p:txBody>
      </p:sp>
      <p:sp>
        <p:nvSpPr>
          <p:cNvPr id="223252" name="Text Box 20"/>
          <p:cNvSpPr txBox="1">
            <a:spLocks noChangeArrowheads="1"/>
          </p:cNvSpPr>
          <p:nvPr/>
        </p:nvSpPr>
        <p:spPr bwMode="auto">
          <a:xfrm>
            <a:off x="609600" y="5562600"/>
            <a:ext cx="7924800" cy="457200"/>
          </a:xfrm>
          <a:prstGeom prst="rect">
            <a:avLst/>
          </a:prstGeom>
          <a:noFill/>
          <a:ln w="9525">
            <a:noFill/>
            <a:miter lim="800000"/>
            <a:headEnd/>
            <a:tailEnd/>
          </a:ln>
          <a:effectLst/>
        </p:spPr>
        <p:txBody>
          <a:bodyPr>
            <a:spAutoFit/>
          </a:bodyPr>
          <a:lstStyle/>
          <a:p>
            <a:pPr>
              <a:spcBef>
                <a:spcPct val="50000"/>
              </a:spcBef>
            </a:pPr>
            <a:r>
              <a:rPr lang="en-US" sz="2400" dirty="0" smtClean="0">
                <a:latin typeface="+mn-lt"/>
              </a:rPr>
              <a:t>Conclusion: Kennedy’s Nuke threat was not credible. </a:t>
            </a:r>
            <a:endParaRPr lang="en-US" sz="2400" dirty="0">
              <a:latin typeface="+mn-lt"/>
            </a:endParaRPr>
          </a:p>
        </p:txBody>
      </p:sp>
    </p:spTree>
    <p:extLst>
      <p:ext uri="{BB962C8B-B14F-4D97-AF65-F5344CB8AC3E}">
        <p14:creationId xmlns:p14="http://schemas.microsoft.com/office/powerpoint/2010/main" val="36062758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457200" y="1447800"/>
            <a:ext cx="8686800" cy="609600"/>
          </a:xfrm>
        </p:spPr>
        <p:txBody>
          <a:bodyPr>
            <a:normAutofit fontScale="90000"/>
          </a:bodyPr>
          <a:lstStyle/>
          <a:p>
            <a:r>
              <a:rPr lang="en-US" dirty="0" err="1"/>
              <a:t>Subgame</a:t>
            </a:r>
            <a:r>
              <a:rPr lang="en-US" dirty="0"/>
              <a:t> perfect equilibrium &amp; credible threats</a:t>
            </a:r>
          </a:p>
        </p:txBody>
      </p:sp>
      <p:sp>
        <p:nvSpPr>
          <p:cNvPr id="221187" name="Rectangle 3"/>
          <p:cNvSpPr>
            <a:spLocks noGrp="1" noChangeArrowheads="1"/>
          </p:cNvSpPr>
          <p:nvPr>
            <p:ph type="body" idx="1"/>
          </p:nvPr>
        </p:nvSpPr>
        <p:spPr>
          <a:xfrm>
            <a:off x="457200" y="2286000"/>
            <a:ext cx="8153400" cy="4311352"/>
          </a:xfrm>
        </p:spPr>
        <p:txBody>
          <a:bodyPr/>
          <a:lstStyle/>
          <a:p>
            <a:pPr algn="l" rtl="0">
              <a:lnSpc>
                <a:spcPct val="90000"/>
              </a:lnSpc>
            </a:pPr>
            <a:endParaRPr lang="en-US" dirty="0"/>
          </a:p>
          <a:p>
            <a:pPr algn="l" rtl="0">
              <a:lnSpc>
                <a:spcPct val="90000"/>
              </a:lnSpc>
            </a:pPr>
            <a:r>
              <a:rPr lang="en-US" dirty="0" err="1"/>
              <a:t>Subgame</a:t>
            </a:r>
            <a:r>
              <a:rPr lang="en-US" dirty="0"/>
              <a:t> perfect equilibrium </a:t>
            </a:r>
          </a:p>
          <a:p>
            <a:pPr lvl="1" algn="l" rtl="0">
              <a:lnSpc>
                <a:spcPct val="90000"/>
              </a:lnSpc>
            </a:pPr>
            <a:r>
              <a:rPr lang="en-US" dirty="0"/>
              <a:t> Strategy profile that is in Nash equilibrium in every proper </a:t>
            </a:r>
            <a:r>
              <a:rPr lang="en-US" dirty="0" err="1"/>
              <a:t>subgame</a:t>
            </a:r>
            <a:r>
              <a:rPr lang="en-US" dirty="0"/>
              <a:t> (including the root), whether or not that </a:t>
            </a:r>
            <a:r>
              <a:rPr lang="en-US" dirty="0" err="1"/>
              <a:t>subgame</a:t>
            </a:r>
            <a:r>
              <a:rPr lang="en-US" dirty="0"/>
              <a:t> is reached along the equilibrium path of play</a:t>
            </a:r>
          </a:p>
        </p:txBody>
      </p:sp>
    </p:spTree>
    <p:extLst>
      <p:ext uri="{BB962C8B-B14F-4D97-AF65-F5344CB8AC3E}">
        <p14:creationId xmlns:p14="http://schemas.microsoft.com/office/powerpoint/2010/main" val="36067179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Does </a:t>
            </a:r>
            <a:r>
              <a:rPr lang="en-US" dirty="0" smtClean="0"/>
              <a:t>GT REALLY </a:t>
            </a:r>
            <a:r>
              <a:rPr lang="en-US" dirty="0" smtClean="0"/>
              <a:t>work?</a:t>
            </a:r>
            <a:endParaRPr lang="he-IL" dirty="0"/>
          </a:p>
        </p:txBody>
      </p:sp>
      <p:sp>
        <p:nvSpPr>
          <p:cNvPr id="5" name="Content Placeholder 4"/>
          <p:cNvSpPr>
            <a:spLocks noGrp="1"/>
          </p:cNvSpPr>
          <p:nvPr>
            <p:ph idx="1"/>
          </p:nvPr>
        </p:nvSpPr>
        <p:spPr/>
        <p:txBody>
          <a:bodyPr>
            <a:normAutofit/>
          </a:bodyPr>
          <a:lstStyle/>
          <a:p>
            <a:pPr algn="l" rtl="0"/>
            <a:r>
              <a:rPr lang="en-US" dirty="0" smtClean="0"/>
              <a:t>In SOME cases where*:</a:t>
            </a:r>
          </a:p>
          <a:p>
            <a:pPr algn="l" rtl="0"/>
            <a:endParaRPr lang="en-US" dirty="0"/>
          </a:p>
          <a:p>
            <a:pPr marL="514350" indent="-514350" algn="l" rtl="0">
              <a:buFont typeface="+mj-lt"/>
              <a:buAutoNum type="arabicPeriod"/>
            </a:pPr>
            <a:r>
              <a:rPr lang="en-US" b="1" dirty="0" smtClean="0"/>
              <a:t>Social </a:t>
            </a:r>
            <a:r>
              <a:rPr lang="en-US" b="1" dirty="0"/>
              <a:t>norms </a:t>
            </a:r>
            <a:r>
              <a:rPr lang="en-US" b="1" dirty="0" smtClean="0"/>
              <a:t>don’t play </a:t>
            </a:r>
            <a:r>
              <a:rPr lang="en-US" dirty="0" smtClean="0"/>
              <a:t>(e.g., when </a:t>
            </a:r>
            <a:r>
              <a:rPr lang="en-US" b="1" dirty="0" smtClean="0"/>
              <a:t>incentives </a:t>
            </a:r>
            <a:r>
              <a:rPr lang="en-US" dirty="0"/>
              <a:t>are sufficiently large, then </a:t>
            </a:r>
            <a:r>
              <a:rPr lang="en-US" dirty="0" smtClean="0"/>
              <a:t>they can </a:t>
            </a:r>
            <a:r>
              <a:rPr lang="en-US" dirty="0"/>
              <a:t>override </a:t>
            </a:r>
            <a:r>
              <a:rPr lang="en-US" dirty="0" smtClean="0"/>
              <a:t>norms).</a:t>
            </a:r>
          </a:p>
          <a:p>
            <a:pPr marL="514350" indent="-514350" algn="l" rtl="0">
              <a:buFont typeface="+mj-lt"/>
              <a:buAutoNum type="arabicPeriod"/>
            </a:pPr>
            <a:r>
              <a:rPr lang="en-US" dirty="0" smtClean="0"/>
              <a:t>The game is </a:t>
            </a:r>
            <a:r>
              <a:rPr lang="en-US" b="1" dirty="0" smtClean="0"/>
              <a:t>sufficiently </a:t>
            </a:r>
            <a:r>
              <a:rPr lang="en-US" b="1" dirty="0"/>
              <a:t>simple</a:t>
            </a:r>
            <a:r>
              <a:rPr lang="en-US" dirty="0" smtClean="0"/>
              <a:t>.</a:t>
            </a:r>
          </a:p>
          <a:p>
            <a:pPr marL="514350" indent="-514350" algn="l" rtl="0">
              <a:buFont typeface="+mj-lt"/>
              <a:buAutoNum type="arabicPeriod"/>
            </a:pPr>
            <a:r>
              <a:rPr lang="en-US" b="1" dirty="0" smtClean="0"/>
              <a:t>Sufficient experience</a:t>
            </a:r>
            <a:r>
              <a:rPr lang="en-US" dirty="0" smtClean="0"/>
              <a:t> (e.g., opportunity for trial-and-error learning).</a:t>
            </a:r>
            <a:endParaRPr lang="he-IL" dirty="0"/>
          </a:p>
        </p:txBody>
      </p:sp>
      <p:sp>
        <p:nvSpPr>
          <p:cNvPr id="6" name="Rectangle 5"/>
          <p:cNvSpPr/>
          <p:nvPr/>
        </p:nvSpPr>
        <p:spPr>
          <a:xfrm>
            <a:off x="228600" y="6260068"/>
            <a:ext cx="6858000" cy="369332"/>
          </a:xfrm>
          <a:prstGeom prst="rect">
            <a:avLst/>
          </a:prstGeom>
        </p:spPr>
        <p:txBody>
          <a:bodyPr wrap="square">
            <a:spAutoFit/>
          </a:bodyPr>
          <a:lstStyle/>
          <a:p>
            <a:r>
              <a:rPr lang="en-US" dirty="0" smtClean="0"/>
              <a:t>* Ken </a:t>
            </a:r>
            <a:r>
              <a:rPr lang="en-US" dirty="0" err="1"/>
              <a:t>Binmore</a:t>
            </a:r>
            <a:r>
              <a:rPr lang="en-US" dirty="0"/>
              <a:t>, Does Game Theory Work?, MIT Press, 2007.</a:t>
            </a:r>
            <a:endParaRPr lang="he-IL" dirty="0"/>
          </a:p>
        </p:txBody>
      </p:sp>
    </p:spTree>
    <p:extLst>
      <p:ext uri="{BB962C8B-B14F-4D97-AF65-F5344CB8AC3E}">
        <p14:creationId xmlns:p14="http://schemas.microsoft.com/office/powerpoint/2010/main" val="17251150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AutoShape 2"/>
          <p:cNvSpPr>
            <a:spLocks noGrp="1" noChangeArrowheads="1"/>
          </p:cNvSpPr>
          <p:nvPr>
            <p:ph type="ctrTitle"/>
          </p:nvPr>
        </p:nvSpPr>
        <p:spPr>
          <a:xfrm>
            <a:off x="287975" y="533400"/>
            <a:ext cx="8764587" cy="5562600"/>
          </a:xfrm>
        </p:spPr>
        <p:txBody>
          <a:bodyPr>
            <a:normAutofit fontScale="90000"/>
          </a:bodyPr>
          <a:lstStyle/>
          <a:p>
            <a:pPr algn="ctr"/>
            <a:r>
              <a:rPr lang="en-US" sz="4400" dirty="0" smtClean="0"/>
              <a:t/>
            </a:r>
            <a:br>
              <a:rPr lang="en-US" sz="4400" dirty="0" smtClean="0"/>
            </a:br>
            <a:r>
              <a:rPr lang="en-US" sz="4400" dirty="0" smtClean="0"/>
              <a:t/>
            </a:r>
            <a:br>
              <a:rPr lang="en-US" sz="4400" dirty="0" smtClean="0"/>
            </a:br>
            <a:r>
              <a:rPr lang="en-US" sz="4400" dirty="0" smtClean="0"/>
              <a:t/>
            </a:r>
            <a:br>
              <a:rPr lang="en-US" sz="4400" dirty="0" smtClean="0"/>
            </a:br>
            <a:r>
              <a:rPr lang="en-US" sz="4400" i="1" u="sng" dirty="0" smtClean="0">
                <a:solidFill>
                  <a:srgbClr val="7030A0"/>
                </a:solidFill>
              </a:rPr>
              <a:t>Should have been:</a:t>
            </a:r>
            <a:r>
              <a:rPr lang="en-US" sz="4400" dirty="0" smtClean="0"/>
              <a:t/>
            </a:r>
            <a:br>
              <a:rPr lang="en-US" sz="4400" dirty="0" smtClean="0"/>
            </a:br>
            <a:r>
              <a:rPr lang="en-US" sz="4000" i="1" u="sng" dirty="0" smtClean="0">
                <a:solidFill>
                  <a:schemeClr val="tx1"/>
                </a:solidFill>
              </a:rPr>
              <a:t>Human-Interacting Agents</a:t>
            </a:r>
            <a:r>
              <a:rPr lang="en-US" sz="4000" dirty="0" smtClean="0">
                <a:solidFill>
                  <a:schemeClr val="tx1"/>
                </a:solidFill>
              </a:rPr>
              <a:t> based on the Predicting Human Decision-Making: </a:t>
            </a:r>
            <a:br>
              <a:rPr lang="en-US" sz="4000" dirty="0" smtClean="0">
                <a:solidFill>
                  <a:schemeClr val="tx1"/>
                </a:solidFill>
              </a:rPr>
            </a:br>
            <a:r>
              <a:rPr lang="en-US" sz="4000" dirty="0" smtClean="0">
                <a:solidFill>
                  <a:schemeClr val="tx1"/>
                </a:solidFill>
              </a:rPr>
              <a:t>Tools of the Trade</a:t>
            </a:r>
            <a:br>
              <a:rPr lang="en-US" sz="4000" dirty="0" smtClean="0">
                <a:solidFill>
                  <a:schemeClr val="tx1"/>
                </a:solidFill>
              </a:rPr>
            </a:br>
            <a:r>
              <a:rPr lang="en-US" sz="4000" dirty="0" smtClean="0">
                <a:solidFill>
                  <a:schemeClr val="tx1"/>
                </a:solidFill>
              </a:rPr>
              <a:t/>
            </a:r>
            <a:br>
              <a:rPr lang="en-US" sz="4000" dirty="0" smtClean="0">
                <a:solidFill>
                  <a:schemeClr val="tx1"/>
                </a:solidFill>
              </a:rPr>
            </a:br>
            <a:r>
              <a:rPr lang="en-US" sz="2700" dirty="0" smtClean="0">
                <a:solidFill>
                  <a:schemeClr val="tx1">
                    <a:lumMod val="75000"/>
                  </a:schemeClr>
                </a:solidFill>
                <a:effectLst/>
              </a:rPr>
              <a:t>Ariel Rosenfeld and Sarit Kraus</a:t>
            </a:r>
            <a:br>
              <a:rPr lang="en-US" sz="2700" dirty="0" smtClean="0">
                <a:solidFill>
                  <a:schemeClr val="tx1">
                    <a:lumMod val="75000"/>
                  </a:schemeClr>
                </a:solidFill>
                <a:effectLst/>
              </a:rPr>
            </a:br>
            <a:r>
              <a:rPr lang="en-US" sz="2700" dirty="0" smtClean="0">
                <a:solidFill>
                  <a:schemeClr val="tx1">
                    <a:lumMod val="75000"/>
                  </a:schemeClr>
                </a:solidFill>
                <a:effectLst/>
              </a:rPr>
              <a:t>Dept. of Computer Science</a:t>
            </a:r>
            <a:br>
              <a:rPr lang="en-US" sz="2700" dirty="0" smtClean="0">
                <a:solidFill>
                  <a:schemeClr val="tx1">
                    <a:lumMod val="75000"/>
                  </a:schemeClr>
                </a:solidFill>
                <a:effectLst/>
              </a:rPr>
            </a:br>
            <a:r>
              <a:rPr lang="en-US" sz="2700" dirty="0" smtClean="0">
                <a:solidFill>
                  <a:schemeClr val="tx1">
                    <a:lumMod val="75000"/>
                  </a:schemeClr>
                </a:solidFill>
                <a:effectLst/>
              </a:rPr>
              <a:t>Bar-Ilan University</a:t>
            </a:r>
            <a:br>
              <a:rPr lang="en-US" sz="2700" dirty="0" smtClean="0">
                <a:solidFill>
                  <a:schemeClr val="tx1">
                    <a:lumMod val="75000"/>
                  </a:schemeClr>
                </a:solidFill>
                <a:effectLst/>
              </a:rPr>
            </a:br>
            <a:r>
              <a:rPr lang="en-US" sz="2700" dirty="0" smtClean="0">
                <a:solidFill>
                  <a:schemeClr val="tx1">
                    <a:lumMod val="75000"/>
                  </a:schemeClr>
                </a:solidFill>
                <a:effectLst/>
              </a:rPr>
              <a:t>Israel</a:t>
            </a:r>
            <a:br>
              <a:rPr lang="en-US" sz="2700" dirty="0" smtClean="0">
                <a:solidFill>
                  <a:schemeClr val="tx1">
                    <a:lumMod val="75000"/>
                  </a:schemeClr>
                </a:solidFill>
                <a:effectLst/>
              </a:rPr>
            </a:br>
            <a:r>
              <a:rPr lang="en-US" sz="2700" dirty="0" smtClean="0">
                <a:solidFill>
                  <a:schemeClr val="tx1">
                    <a:lumMod val="75000"/>
                  </a:schemeClr>
                </a:solidFill>
                <a:effectLst/>
              </a:rPr>
              <a:t/>
            </a:r>
            <a:br>
              <a:rPr lang="en-US" sz="2700" dirty="0" smtClean="0">
                <a:solidFill>
                  <a:schemeClr val="tx1">
                    <a:lumMod val="75000"/>
                  </a:schemeClr>
                </a:solidFill>
                <a:effectLst/>
              </a:rPr>
            </a:br>
            <a:r>
              <a:rPr lang="en-US" sz="2700" dirty="0" smtClean="0">
                <a:solidFill>
                  <a:schemeClr val="tx1">
                    <a:lumMod val="75000"/>
                  </a:schemeClr>
                </a:solidFill>
                <a:effectLst/>
              </a:rPr>
              <a:t/>
            </a:r>
            <a:br>
              <a:rPr lang="en-US" sz="2700" dirty="0" smtClean="0">
                <a:solidFill>
                  <a:schemeClr val="tx1">
                    <a:lumMod val="75000"/>
                  </a:schemeClr>
                </a:solidFill>
                <a:effectLst/>
              </a:rPr>
            </a:br>
            <a:endParaRPr lang="en-US" sz="4400" dirty="0" smtClean="0"/>
          </a:p>
        </p:txBody>
      </p:sp>
      <p:pic>
        <p:nvPicPr>
          <p:cNvPr id="8" name="Picture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2312" y="5898352"/>
            <a:ext cx="1535453" cy="874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C:\Users\user\Desktop\Pictures\sar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9137" y="3352799"/>
            <a:ext cx="1541463" cy="154146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ser\Desktop\Pictures\Arie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3276600"/>
            <a:ext cx="1480911" cy="1693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6921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models that we won’t go over…</a:t>
            </a:r>
            <a:endParaRPr lang="he-IL"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l" rtl="0"/>
                <a:endParaRPr lang="en-US" sz="2200" dirty="0" smtClean="0">
                  <a:solidFill>
                    <a:schemeClr val="tx1"/>
                  </a:solidFill>
                </a:endParaRPr>
              </a:p>
              <a:p>
                <a:pPr algn="l" rtl="0"/>
                <a:r>
                  <a:rPr lang="en-US" sz="2200" dirty="0" smtClean="0">
                    <a:solidFill>
                      <a:schemeClr val="tx1"/>
                    </a:solidFill>
                  </a:rPr>
                  <a:t>Quantal </a:t>
                </a:r>
                <a:r>
                  <a:rPr lang="en-US" sz="2200" dirty="0">
                    <a:solidFill>
                      <a:schemeClr val="tx1"/>
                    </a:solidFill>
                  </a:rPr>
                  <a:t>Response Equilibrium [</a:t>
                </a:r>
                <a:r>
                  <a:rPr lang="en-US" sz="2200" dirty="0" err="1">
                    <a:solidFill>
                      <a:schemeClr val="tx1"/>
                    </a:solidFill>
                  </a:rPr>
                  <a:t>McKelvey</a:t>
                </a:r>
                <a:r>
                  <a:rPr lang="en-US" sz="2200" dirty="0">
                    <a:solidFill>
                      <a:schemeClr val="tx1"/>
                    </a:solidFill>
                  </a:rPr>
                  <a:t> &amp; Palfrey 1995]</a:t>
                </a:r>
              </a:p>
              <a:p>
                <a:pPr algn="l" rtl="0"/>
                <a:r>
                  <a:rPr lang="en-US" sz="2200" dirty="0">
                    <a:solidFill>
                      <a:schemeClr val="tx1"/>
                    </a:solidFill>
                  </a:rPr>
                  <a:t>Level-</a:t>
                </a:r>
                <a14:m>
                  <m:oMath xmlns:m="http://schemas.openxmlformats.org/officeDocument/2006/math">
                    <m:r>
                      <a:rPr lang="en-US" sz="2200" i="1" dirty="0">
                        <a:solidFill>
                          <a:schemeClr val="tx1"/>
                        </a:solidFill>
                        <a:latin typeface="Cambria Math" panose="02040503050406030204" pitchFamily="18" charset="0"/>
                      </a:rPr>
                      <m:t>𝑘</m:t>
                    </m:r>
                  </m:oMath>
                </a14:m>
                <a:r>
                  <a:rPr lang="en-US" sz="2200" i="1" dirty="0">
                    <a:solidFill>
                      <a:schemeClr val="tx1"/>
                    </a:solidFill>
                  </a:rPr>
                  <a:t> </a:t>
                </a:r>
                <a:r>
                  <a:rPr lang="en-US" sz="2200" dirty="0">
                    <a:solidFill>
                      <a:schemeClr val="tx1"/>
                    </a:solidFill>
                  </a:rPr>
                  <a:t>[Costa-Gomes et al. 2001] </a:t>
                </a:r>
              </a:p>
              <a:p>
                <a:pPr algn="l" rtl="0"/>
                <a:r>
                  <a:rPr lang="en-US" sz="2200" dirty="0">
                    <a:solidFill>
                      <a:schemeClr val="tx1"/>
                    </a:solidFill>
                  </a:rPr>
                  <a:t>Cognitive Hierarchy [</a:t>
                </a:r>
                <a:r>
                  <a:rPr lang="en-US" sz="2200" dirty="0" err="1">
                    <a:solidFill>
                      <a:schemeClr val="tx1"/>
                    </a:solidFill>
                  </a:rPr>
                  <a:t>Camerer</a:t>
                </a:r>
                <a:r>
                  <a:rPr lang="en-US" sz="2200" dirty="0">
                    <a:solidFill>
                      <a:schemeClr val="tx1"/>
                    </a:solidFill>
                  </a:rPr>
                  <a:t> et al. 2004]</a:t>
                </a:r>
              </a:p>
              <a:p>
                <a:pPr algn="l" rtl="0"/>
                <a:r>
                  <a:rPr lang="en-US" sz="2200" dirty="0">
                    <a:solidFill>
                      <a:schemeClr val="tx1"/>
                    </a:solidFill>
                  </a:rPr>
                  <a:t>Noisy introspection </a:t>
                </a:r>
                <a:r>
                  <a:rPr lang="nl-NL" sz="2200" dirty="0">
                    <a:solidFill>
                      <a:schemeClr val="tx1"/>
                    </a:solidFill>
                  </a:rPr>
                  <a:t>[Goeree &amp; Holt 2004 </a:t>
                </a:r>
                <a:r>
                  <a:rPr lang="en-US" sz="2200" dirty="0">
                    <a:solidFill>
                      <a:schemeClr val="tx1"/>
                    </a:solidFill>
                  </a:rPr>
                  <a:t>]</a:t>
                </a:r>
              </a:p>
              <a:p>
                <a:pPr algn="l" rtl="0"/>
                <a:r>
                  <a:rPr lang="en-US" sz="2200" dirty="0">
                    <a:solidFill>
                      <a:schemeClr val="tx1"/>
                    </a:solidFill>
                  </a:rPr>
                  <a:t>Quantal Lk, Quantal CH [Stahl &amp; Wilson </a:t>
                </a:r>
                <a:r>
                  <a:rPr lang="en-US" sz="2200" dirty="0" smtClean="0">
                    <a:solidFill>
                      <a:schemeClr val="tx1"/>
                    </a:solidFill>
                  </a:rPr>
                  <a:t>1994; </a:t>
                </a:r>
                <a:r>
                  <a:rPr lang="en-US" sz="2200" dirty="0" err="1" smtClean="0">
                    <a:solidFill>
                      <a:schemeClr val="tx1"/>
                    </a:solidFill>
                  </a:rPr>
                  <a:t>Camerer</a:t>
                </a:r>
                <a:r>
                  <a:rPr lang="en-US" sz="2200" dirty="0" smtClean="0">
                    <a:solidFill>
                      <a:schemeClr val="tx1"/>
                    </a:solidFill>
                  </a:rPr>
                  <a:t> et al.]</a:t>
                </a:r>
                <a:endParaRPr lang="en-US" sz="2200" dirty="0">
                  <a:solidFill>
                    <a:schemeClr val="tx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593"/>
                </a:stretch>
              </a:blipFill>
            </p:spPr>
            <p:txBody>
              <a:bodyPr/>
              <a:lstStyle/>
              <a:p>
                <a:r>
                  <a:rPr lang="he-IL">
                    <a:noFill/>
                  </a:rPr>
                  <a:t> </a:t>
                </a:r>
              </a:p>
            </p:txBody>
          </p:sp>
        </mc:Fallback>
      </mc:AlternateContent>
    </p:spTree>
    <p:extLst>
      <p:ext uri="{BB962C8B-B14F-4D97-AF65-F5344CB8AC3E}">
        <p14:creationId xmlns:p14="http://schemas.microsoft.com/office/powerpoint/2010/main" val="8622578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Normative Prediction Use Cases</a:t>
            </a:r>
            <a:endParaRPr lang="he-IL" dirty="0"/>
          </a:p>
        </p:txBody>
      </p:sp>
      <p:sp>
        <p:nvSpPr>
          <p:cNvPr id="3" name="Content Placeholder 2"/>
          <p:cNvSpPr>
            <a:spLocks noGrp="1"/>
          </p:cNvSpPr>
          <p:nvPr>
            <p:ph idx="1"/>
          </p:nvPr>
        </p:nvSpPr>
        <p:spPr/>
        <p:txBody>
          <a:bodyPr/>
          <a:lstStyle/>
          <a:p>
            <a:pPr algn="l" rtl="0"/>
            <a:r>
              <a:rPr lang="en-US" dirty="0" smtClean="0"/>
              <a:t>Security Games</a:t>
            </a:r>
          </a:p>
          <a:p>
            <a:pPr algn="l" rtl="0"/>
            <a:r>
              <a:rPr lang="en-US" dirty="0" smtClean="0"/>
              <a:t>Negotiation</a:t>
            </a:r>
          </a:p>
          <a:p>
            <a:pPr algn="l" rtl="0"/>
            <a:r>
              <a:rPr lang="en-US" dirty="0" smtClean="0"/>
              <a:t>Training People</a:t>
            </a:r>
          </a:p>
          <a:p>
            <a:pPr algn="l" rtl="0"/>
            <a:r>
              <a:rPr lang="en-US" dirty="0" smtClean="0"/>
              <a:t>Shopping Agents</a:t>
            </a:r>
          </a:p>
          <a:p>
            <a:pPr algn="l" rtl="0"/>
            <a:endParaRPr lang="he-IL" dirty="0"/>
          </a:p>
        </p:txBody>
      </p:sp>
    </p:spTree>
    <p:extLst>
      <p:ext uri="{BB962C8B-B14F-4D97-AF65-F5344CB8AC3E}">
        <p14:creationId xmlns:p14="http://schemas.microsoft.com/office/powerpoint/2010/main" val="29184776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Games</a:t>
            </a:r>
            <a:endParaRPr lang="he-IL" dirty="0"/>
          </a:p>
        </p:txBody>
      </p:sp>
      <p:sp>
        <p:nvSpPr>
          <p:cNvPr id="3" name="Content Placeholder 2"/>
          <p:cNvSpPr>
            <a:spLocks noGrp="1"/>
          </p:cNvSpPr>
          <p:nvPr>
            <p:ph idx="1"/>
          </p:nvPr>
        </p:nvSpPr>
        <p:spPr/>
        <p:txBody>
          <a:bodyPr/>
          <a:lstStyle/>
          <a:p>
            <a:pPr algn="l" rtl="0"/>
            <a:r>
              <a:rPr lang="en-US" dirty="0" smtClean="0"/>
              <a:t>A major success story!</a:t>
            </a:r>
            <a:endParaRPr lang="he-IL" dirty="0"/>
          </a:p>
        </p:txBody>
      </p:sp>
    </p:spTree>
    <p:extLst>
      <p:ext uri="{BB962C8B-B14F-4D97-AF65-F5344CB8AC3E}">
        <p14:creationId xmlns:p14="http://schemas.microsoft.com/office/powerpoint/2010/main" val="38476768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2042952"/>
            <a:ext cx="9144000" cy="333742"/>
          </a:xfrm>
          <a:prstGeom prst="rect">
            <a:avLst/>
          </a:prstGeom>
          <a:solidFill>
            <a:srgbClr val="FFF54F">
              <a:alpha val="40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410751" fontAlgn="auto" latinLnBrk="1" hangingPunct="0">
              <a:spcBef>
                <a:spcPts val="0"/>
              </a:spcBef>
              <a:spcAft>
                <a:spcPts val="0"/>
              </a:spcAft>
            </a:pPr>
            <a:endParaRPr lang="en-US" sz="1700">
              <a:solidFill>
                <a:srgbClr val="FFFFFF"/>
              </a:solidFill>
              <a:latin typeface="+mn-lt"/>
              <a:cs typeface="+mn-cs"/>
              <a:sym typeface="Helvetica Light"/>
            </a:endParaRPr>
          </a:p>
        </p:txBody>
      </p:sp>
      <p:sp>
        <p:nvSpPr>
          <p:cNvPr id="10" name="TextBox 9"/>
          <p:cNvSpPr txBox="1"/>
          <p:nvPr/>
        </p:nvSpPr>
        <p:spPr>
          <a:xfrm>
            <a:off x="378420" y="1981200"/>
            <a:ext cx="8401489" cy="4400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defTabSz="410751" fontAlgn="auto" latinLnBrk="1" hangingPunct="0">
              <a:spcBef>
                <a:spcPts val="0"/>
              </a:spcBef>
              <a:spcAft>
                <a:spcPts val="0"/>
              </a:spcAft>
            </a:pPr>
            <a:r>
              <a:rPr lang="en-US" sz="2400" dirty="0">
                <a:latin typeface="Helvetica" charset="0"/>
                <a:ea typeface="Helvetica" charset="0"/>
                <a:cs typeface="Helvetica" charset="0"/>
              </a:rPr>
              <a:t>Eight Inbound Roads, Eight Terminals: Limited Staff, Canines</a:t>
            </a:r>
            <a:endParaRPr lang="en-US" sz="2400" dirty="0">
              <a:latin typeface="Helvetica" charset="0"/>
              <a:ea typeface="Helvetica" charset="0"/>
              <a:cs typeface="Helvetica" charset="0"/>
              <a:sym typeface="Helvetica Light"/>
            </a:endParaRPr>
          </a:p>
        </p:txBody>
      </p:sp>
      <p:sp>
        <p:nvSpPr>
          <p:cNvPr id="4" name="Title 3"/>
          <p:cNvSpPr>
            <a:spLocks noGrp="1"/>
          </p:cNvSpPr>
          <p:nvPr>
            <p:ph type="title"/>
          </p:nvPr>
        </p:nvSpPr>
        <p:spPr/>
        <p:txBody>
          <a:bodyPr>
            <a:normAutofit/>
          </a:bodyPr>
          <a:lstStyle/>
          <a:p>
            <a:r>
              <a:rPr lang="en-US" b="1" dirty="0">
                <a:solidFill>
                  <a:srgbClr val="990000"/>
                </a:solidFill>
                <a:latin typeface="Helvetica" charset="0"/>
                <a:ea typeface="Helvetica" charset="0"/>
                <a:cs typeface="Helvetica" charset="0"/>
              </a:rPr>
              <a:t>LAX Airport </a:t>
            </a:r>
            <a:r>
              <a:rPr lang="en-US" b="1" dirty="0" smtClean="0">
                <a:solidFill>
                  <a:srgbClr val="990000"/>
                </a:solidFill>
                <a:latin typeface="Helvetica" charset="0"/>
                <a:ea typeface="Helvetica" charset="0"/>
                <a:cs typeface="Helvetica" charset="0"/>
              </a:rPr>
              <a:t>Case</a:t>
            </a:r>
            <a:endParaRPr lang="he-IL" dirty="0"/>
          </a:p>
        </p:txBody>
      </p:sp>
      <p:sp>
        <p:nvSpPr>
          <p:cNvPr id="2" name="Rounded Rectangle 1"/>
          <p:cNvSpPr/>
          <p:nvPr/>
        </p:nvSpPr>
        <p:spPr>
          <a:xfrm>
            <a:off x="1149495" y="2590800"/>
            <a:ext cx="6029016" cy="1237569"/>
          </a:xfrm>
          <a:prstGeom prst="roundRect">
            <a:avLst/>
          </a:prstGeom>
          <a:noFill/>
          <a:ln w="38100" cap="flat">
            <a:solidFill>
              <a:srgbClr val="C00000"/>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410751" fontAlgn="auto" latinLnBrk="1" hangingPunct="0">
              <a:spcBef>
                <a:spcPts val="0"/>
              </a:spcBef>
              <a:spcAft>
                <a:spcPts val="0"/>
              </a:spcAft>
            </a:pPr>
            <a:endParaRPr lang="en-US" sz="1700" dirty="0" smtClean="0">
              <a:solidFill>
                <a:srgbClr val="FFFFFF"/>
              </a:solidFill>
              <a:latin typeface="+mn-lt"/>
              <a:cs typeface="+mn-cs"/>
              <a:sym typeface="Helvetica Light"/>
            </a:endParaRPr>
          </a:p>
          <a:p>
            <a:pPr algn="ctr" defTabSz="410751" fontAlgn="auto" latinLnBrk="1" hangingPunct="0">
              <a:spcBef>
                <a:spcPts val="0"/>
              </a:spcBef>
              <a:spcAft>
                <a:spcPts val="0"/>
              </a:spcAft>
            </a:pPr>
            <a:endParaRPr lang="en-US" sz="1700" dirty="0">
              <a:solidFill>
                <a:srgbClr val="FFFFFF"/>
              </a:solidFill>
              <a:latin typeface="+mn-lt"/>
              <a:cs typeface="+mn-cs"/>
              <a:sym typeface="Helvetica Light"/>
            </a:endParaRPr>
          </a:p>
          <a:p>
            <a:pPr algn="ctr" defTabSz="410751" fontAlgn="auto" latinLnBrk="1" hangingPunct="0">
              <a:spcBef>
                <a:spcPts val="0"/>
              </a:spcBef>
              <a:spcAft>
                <a:spcPts val="0"/>
              </a:spcAft>
            </a:pPr>
            <a:endParaRPr lang="en-US" sz="1700" dirty="0" smtClean="0">
              <a:solidFill>
                <a:srgbClr val="FFFFFF"/>
              </a:solidFill>
              <a:latin typeface="+mn-lt"/>
              <a:cs typeface="+mn-cs"/>
              <a:sym typeface="Helvetica Light"/>
            </a:endParaRPr>
          </a:p>
          <a:p>
            <a:pPr algn="ctr" defTabSz="410751" fontAlgn="auto" latinLnBrk="1" hangingPunct="0">
              <a:spcBef>
                <a:spcPts val="0"/>
              </a:spcBef>
              <a:spcAft>
                <a:spcPts val="0"/>
              </a:spcAft>
            </a:pPr>
            <a:endParaRPr lang="en-US" sz="1700" dirty="0">
              <a:solidFill>
                <a:srgbClr val="FFFFFF"/>
              </a:solidFill>
              <a:latin typeface="+mn-lt"/>
              <a:cs typeface="+mn-cs"/>
              <a:sym typeface="Helvetica Light"/>
            </a:endParaRPr>
          </a:p>
        </p:txBody>
      </p:sp>
      <p:sp>
        <p:nvSpPr>
          <p:cNvPr id="3" name="TextBox 2"/>
          <p:cNvSpPr txBox="1"/>
          <p:nvPr/>
        </p:nvSpPr>
        <p:spPr>
          <a:xfrm>
            <a:off x="1477977" y="2788797"/>
            <a:ext cx="5558121" cy="8415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algn="ctr" defTabSz="410751" fontAlgn="auto" latinLnBrk="1" hangingPunct="0">
              <a:spcBef>
                <a:spcPts val="0"/>
              </a:spcBef>
              <a:spcAft>
                <a:spcPts val="0"/>
              </a:spcAft>
            </a:pPr>
            <a:r>
              <a:rPr lang="en-US" sz="2500" dirty="0">
                <a:solidFill>
                  <a:srgbClr val="000000"/>
                </a:solidFill>
                <a:latin typeface="+mn-lt"/>
                <a:cs typeface="+mn-cs"/>
                <a:sym typeface="Helvetica Light"/>
              </a:rPr>
              <a:t>Where and when to set up checkpoints?</a:t>
            </a:r>
          </a:p>
          <a:p>
            <a:pPr algn="ctr" defTabSz="410751" fontAlgn="auto" latinLnBrk="1" hangingPunct="0">
              <a:spcBef>
                <a:spcPts val="0"/>
              </a:spcBef>
              <a:spcAft>
                <a:spcPts val="0"/>
              </a:spcAft>
            </a:pPr>
            <a:r>
              <a:rPr lang="en-US" baseline="0" dirty="0">
                <a:solidFill>
                  <a:srgbClr val="000000"/>
                </a:solidFill>
              </a:rPr>
              <a:t>Where</a:t>
            </a:r>
            <a:r>
              <a:rPr lang="en-US" dirty="0">
                <a:solidFill>
                  <a:srgbClr val="000000"/>
                </a:solidFill>
              </a:rPr>
              <a:t> and when to do canine patrols?</a:t>
            </a:r>
            <a:endParaRPr lang="en-US" sz="2500" dirty="0">
              <a:solidFill>
                <a:srgbClr val="000000"/>
              </a:solidFill>
              <a:latin typeface="+mn-lt"/>
              <a:cs typeface="+mn-cs"/>
              <a:sym typeface="Helvetica Light"/>
            </a:endParaRPr>
          </a:p>
        </p:txBody>
      </p:sp>
      <p:pic>
        <p:nvPicPr>
          <p:cNvPr id="8" name="pic_url" descr="&amp;nbsp;"/>
          <p:cNvPicPr>
            <a:picLocks noChangeAspect="1" noChangeArrowheads="1"/>
          </p:cNvPicPr>
          <p:nvPr/>
        </p:nvPicPr>
        <p:blipFill>
          <a:blip r:embed="rId3" cstate="print"/>
          <a:srcRect/>
          <a:stretch>
            <a:fillRect/>
          </a:stretch>
        </p:blipFill>
        <p:spPr bwMode="auto">
          <a:xfrm>
            <a:off x="5410199" y="4063255"/>
            <a:ext cx="2363499" cy="1895298"/>
          </a:xfrm>
          <a:prstGeom prst="rect">
            <a:avLst/>
          </a:prstGeom>
          <a:noFill/>
          <a:ln w="9525">
            <a:noFill/>
            <a:miter lim="800000"/>
            <a:headEnd/>
            <a:tailEnd/>
          </a:ln>
        </p:spPr>
      </p:pic>
      <p:pic>
        <p:nvPicPr>
          <p:cNvPr id="9" name="Picture 2" descr="AAA"/>
          <p:cNvPicPr>
            <a:picLocks noChangeAspect="1" noChangeArrowheads="1"/>
          </p:cNvPicPr>
          <p:nvPr/>
        </p:nvPicPr>
        <p:blipFill>
          <a:blip r:embed="rId4" cstate="print"/>
          <a:srcRect/>
          <a:stretch>
            <a:fillRect/>
          </a:stretch>
        </p:blipFill>
        <p:spPr bwMode="auto">
          <a:xfrm>
            <a:off x="1184382" y="4038600"/>
            <a:ext cx="2412371" cy="1926249"/>
          </a:xfrm>
          <a:prstGeom prst="rect">
            <a:avLst/>
          </a:prstGeom>
          <a:noFill/>
          <a:ln w="9525">
            <a:noFill/>
            <a:miter lim="800000"/>
            <a:headEnd/>
            <a:tailEnd/>
          </a:ln>
        </p:spPr>
      </p:pic>
      <p:pic>
        <p:nvPicPr>
          <p:cNvPr id="4098" name="Picture 2" descr="תוצאת תמונה עבור ‪milind tamb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02586" y="54166"/>
            <a:ext cx="1306495" cy="167639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480899" y="1692791"/>
            <a:ext cx="1659429" cy="369332"/>
          </a:xfrm>
          <a:prstGeom prst="rect">
            <a:avLst/>
          </a:prstGeom>
        </p:spPr>
        <p:txBody>
          <a:bodyPr wrap="none">
            <a:spAutoFit/>
          </a:bodyPr>
          <a:lstStyle/>
          <a:p>
            <a:r>
              <a:rPr lang="en-US" b="1" dirty="0" smtClean="0">
                <a:solidFill>
                  <a:srgbClr val="990000"/>
                </a:solidFill>
                <a:latin typeface="Helvetica" charset="0"/>
                <a:ea typeface="Helvetica" charset="0"/>
                <a:cs typeface="Helvetica" charset="0"/>
              </a:rPr>
              <a:t>Milind Tambe</a:t>
            </a:r>
            <a:endParaRPr lang="he-IL" dirty="0"/>
          </a:p>
        </p:txBody>
      </p:sp>
      <p:sp>
        <p:nvSpPr>
          <p:cNvPr id="5" name="Rectangle 4"/>
          <p:cNvSpPr/>
          <p:nvPr/>
        </p:nvSpPr>
        <p:spPr>
          <a:xfrm>
            <a:off x="304800" y="6096000"/>
            <a:ext cx="8515789" cy="646331"/>
          </a:xfrm>
          <a:prstGeom prst="rect">
            <a:avLst/>
          </a:prstGeom>
        </p:spPr>
        <p:txBody>
          <a:bodyPr wrap="square">
            <a:spAutoFit/>
          </a:bodyPr>
          <a:lstStyle/>
          <a:p>
            <a:r>
              <a:rPr lang="en-US" dirty="0"/>
              <a:t>Pita, James, et al. "Deployed ARMOR protection: the application of a game theoretic model for security at the Los Angeles International Airport</a:t>
            </a:r>
            <a:r>
              <a:rPr lang="en-US" dirty="0" smtClean="0"/>
              <a:t>.“, </a:t>
            </a:r>
            <a:r>
              <a:rPr lang="en-US" dirty="0"/>
              <a:t>2008.‏</a:t>
            </a:r>
            <a:endParaRPr lang="he-IL" dirty="0"/>
          </a:p>
        </p:txBody>
      </p:sp>
    </p:spTree>
    <p:extLst>
      <p:ext uri="{BB962C8B-B14F-4D97-AF65-F5344CB8AC3E}">
        <p14:creationId xmlns:p14="http://schemas.microsoft.com/office/powerpoint/2010/main" val="2283462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52400" y="381000"/>
            <a:ext cx="8156160" cy="802164"/>
          </a:xfrm>
        </p:spPr>
        <p:txBody>
          <a:bodyPr tIns="41473">
            <a:normAutofit fontScale="90000"/>
          </a:bodyPr>
          <a:lstStyle/>
          <a:p>
            <a:pPr>
              <a:lnSpc>
                <a:spcPts val="2719"/>
              </a:lnSpc>
            </a:pPr>
            <a:r>
              <a:rPr lang="en-US" b="1" dirty="0" smtClean="0">
                <a:solidFill>
                  <a:srgbClr val="0070C0"/>
                </a:solidFill>
              </a:rPr>
              <a:t>ARMOR: Deployed at LAX 2007</a:t>
            </a:r>
            <a:br>
              <a:rPr lang="en-US" b="1" dirty="0" smtClean="0">
                <a:solidFill>
                  <a:srgbClr val="0070C0"/>
                </a:solidFill>
              </a:rPr>
            </a:br>
            <a:endParaRPr lang="en-US" b="1" i="1" dirty="0" smtClean="0">
              <a:solidFill>
                <a:srgbClr val="0070C0"/>
              </a:solidFill>
            </a:endParaRPr>
          </a:p>
        </p:txBody>
      </p:sp>
      <p:sp>
        <p:nvSpPr>
          <p:cNvPr id="15363" name="Content Placeholder 2"/>
          <p:cNvSpPr>
            <a:spLocks noGrp="1"/>
          </p:cNvSpPr>
          <p:nvPr>
            <p:ph idx="1"/>
          </p:nvPr>
        </p:nvSpPr>
        <p:spPr>
          <a:xfrm>
            <a:off x="701280" y="940421"/>
            <a:ext cx="8000640" cy="2819816"/>
          </a:xfrm>
        </p:spPr>
        <p:txBody>
          <a:bodyPr lIns="82945" tIns="41473" rIns="82945" bIns="41473"/>
          <a:lstStyle/>
          <a:p>
            <a:pPr algn="l" rtl="0"/>
            <a:r>
              <a:rPr lang="en-US" sz="2500" dirty="0"/>
              <a:t>“Assistant for Randomized Monitoring Over Routes”</a:t>
            </a:r>
          </a:p>
          <a:p>
            <a:pPr lvl="1" algn="l" rtl="0" eaLnBrk="1" hangingPunct="1"/>
            <a:r>
              <a:rPr lang="en-US" sz="2500" dirty="0"/>
              <a:t>Problem 1: Schedule vehicle checkpoints</a:t>
            </a:r>
          </a:p>
          <a:p>
            <a:pPr lvl="1" algn="l" rtl="0" eaLnBrk="1" hangingPunct="1"/>
            <a:r>
              <a:rPr lang="en-US" sz="2500" dirty="0"/>
              <a:t>Problem 2: Schedule canine patrols</a:t>
            </a:r>
          </a:p>
          <a:p>
            <a:pPr algn="l" rtl="0" eaLnBrk="1" hangingPunct="1"/>
            <a:r>
              <a:rPr lang="en-US" sz="2500" dirty="0"/>
              <a:t>Randomized schedule: (i) target weights; (ii) surveillance</a:t>
            </a:r>
          </a:p>
          <a:p>
            <a:pPr lvl="1" algn="l" rtl="0" eaLnBrk="1" hangingPunct="1"/>
            <a:endParaRPr lang="en-US" sz="1100" dirty="0"/>
          </a:p>
        </p:txBody>
      </p:sp>
      <p:pic>
        <p:nvPicPr>
          <p:cNvPr id="15368" name="Picture 8" descr="AAA"/>
          <p:cNvPicPr>
            <a:picLocks noChangeAspect="1" noChangeArrowheads="1"/>
          </p:cNvPicPr>
          <p:nvPr/>
        </p:nvPicPr>
        <p:blipFill>
          <a:blip r:embed="rId3" cstate="print"/>
          <a:srcRect/>
          <a:stretch>
            <a:fillRect/>
          </a:stretch>
        </p:blipFill>
        <p:spPr bwMode="auto">
          <a:xfrm>
            <a:off x="668012" y="3745607"/>
            <a:ext cx="3813120" cy="3083364"/>
          </a:xfrm>
          <a:prstGeom prst="rect">
            <a:avLst/>
          </a:prstGeom>
          <a:noFill/>
          <a:ln w="9525">
            <a:noFill/>
            <a:miter lim="800000"/>
            <a:headEnd/>
            <a:tailEnd/>
          </a:ln>
        </p:spPr>
      </p:pic>
      <p:pic>
        <p:nvPicPr>
          <p:cNvPr id="15369" name="Picture 4" descr="Security forces work the sidewalk at LAX"/>
          <p:cNvPicPr>
            <a:picLocks noChangeAspect="1" noChangeArrowheads="1"/>
          </p:cNvPicPr>
          <p:nvPr/>
        </p:nvPicPr>
        <p:blipFill>
          <a:blip r:embed="rId4" cstate="print"/>
          <a:srcRect/>
          <a:stretch>
            <a:fillRect/>
          </a:stretch>
        </p:blipFill>
        <p:spPr bwMode="auto">
          <a:xfrm>
            <a:off x="4980579" y="3771007"/>
            <a:ext cx="3810240" cy="3153932"/>
          </a:xfrm>
          <a:prstGeom prst="rect">
            <a:avLst/>
          </a:prstGeom>
          <a:noFill/>
          <a:ln w="9525">
            <a:noFill/>
            <a:miter lim="800000"/>
            <a:headEnd/>
            <a:tailEnd/>
          </a:ln>
        </p:spPr>
      </p:pic>
      <p:sp>
        <p:nvSpPr>
          <p:cNvPr id="6" name="TextBox 5"/>
          <p:cNvSpPr txBox="1"/>
          <p:nvPr/>
        </p:nvSpPr>
        <p:spPr>
          <a:xfrm>
            <a:off x="1351891" y="3186715"/>
            <a:ext cx="3129241" cy="461598"/>
          </a:xfrm>
          <a:prstGeom prst="rect">
            <a:avLst/>
          </a:prstGeom>
          <a:noFill/>
        </p:spPr>
        <p:txBody>
          <a:bodyPr wrap="none" lIns="91370" tIns="45687" rIns="91370" bIns="45687" rtlCol="0">
            <a:spAutoFit/>
          </a:bodyPr>
          <a:lstStyle/>
          <a:p>
            <a:r>
              <a:rPr lang="en-US" sz="2400" dirty="0">
                <a:solidFill>
                  <a:srgbClr val="9F2936"/>
                </a:solidFill>
              </a:rPr>
              <a:t>ARMOR-Checkpoints</a:t>
            </a:r>
          </a:p>
        </p:txBody>
      </p:sp>
      <p:sp>
        <p:nvSpPr>
          <p:cNvPr id="7" name="TextBox 6"/>
          <p:cNvSpPr txBox="1"/>
          <p:nvPr/>
        </p:nvSpPr>
        <p:spPr>
          <a:xfrm>
            <a:off x="5983258" y="3186658"/>
            <a:ext cx="1804881" cy="461655"/>
          </a:xfrm>
          <a:prstGeom prst="rect">
            <a:avLst/>
          </a:prstGeom>
          <a:noFill/>
        </p:spPr>
        <p:txBody>
          <a:bodyPr wrap="none" lIns="91370" tIns="45687" rIns="91370" bIns="45687" rtlCol="0">
            <a:spAutoFit/>
          </a:bodyPr>
          <a:lstStyle/>
          <a:p>
            <a:r>
              <a:rPr lang="en-US" sz="2400" dirty="0">
                <a:solidFill>
                  <a:srgbClr val="9F2936"/>
                </a:solidFill>
              </a:rPr>
              <a:t>ARMOR-K9</a:t>
            </a:r>
          </a:p>
        </p:txBody>
      </p:sp>
      <p:pic>
        <p:nvPicPr>
          <p:cNvPr id="8" name="Picture 11" descr="Milind Tambe"/>
          <p:cNvPicPr>
            <a:picLocks noChangeAspect="1" noChangeArrowheads="1"/>
          </p:cNvPicPr>
          <p:nvPr/>
        </p:nvPicPr>
        <p:blipFill>
          <a:blip r:embed="rId5" cstate="print"/>
          <a:srcRect/>
          <a:stretch>
            <a:fillRect/>
          </a:stretch>
        </p:blipFill>
        <p:spPr bwMode="auto">
          <a:xfrm>
            <a:off x="7287826" y="1676399"/>
            <a:ext cx="1530425" cy="1543769"/>
          </a:xfrm>
          <a:prstGeom prst="rect">
            <a:avLst/>
          </a:prstGeom>
          <a:noFill/>
          <a:ln w="9525">
            <a:noFill/>
            <a:miter lim="800000"/>
            <a:headEnd/>
            <a:tailEnd/>
          </a:ln>
        </p:spPr>
      </p:pic>
    </p:spTree>
    <p:extLst>
      <p:ext uri="{BB962C8B-B14F-4D97-AF65-F5344CB8AC3E}">
        <p14:creationId xmlns:p14="http://schemas.microsoft.com/office/powerpoint/2010/main" val="774658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286560" y="381000"/>
            <a:ext cx="8857440" cy="2154599"/>
          </a:xfrm>
        </p:spPr>
        <p:txBody>
          <a:bodyPr tIns="41473">
            <a:normAutofit fontScale="90000"/>
          </a:bodyPr>
          <a:lstStyle/>
          <a:p>
            <a:pPr rtl="0"/>
            <a:r>
              <a:rPr lang="en-US" sz="4800" b="1" dirty="0">
                <a:solidFill>
                  <a:srgbClr val="0070C0"/>
                </a:solidFill>
              </a:rPr>
              <a:t/>
            </a:r>
            <a:br>
              <a:rPr lang="en-US" sz="4800" b="1" dirty="0">
                <a:solidFill>
                  <a:srgbClr val="0070C0"/>
                </a:solidFill>
              </a:rPr>
            </a:br>
            <a:r>
              <a:rPr lang="en-US" sz="4400" b="1" dirty="0" err="1">
                <a:solidFill>
                  <a:srgbClr val="0070C0"/>
                </a:solidFill>
              </a:rPr>
              <a:t>Stackelberg</a:t>
            </a:r>
            <a:r>
              <a:rPr lang="en-US" sz="4400" b="1" dirty="0">
                <a:solidFill>
                  <a:srgbClr val="0070C0"/>
                </a:solidFill>
              </a:rPr>
              <a:t> security games (SSGs): defender vs adversary</a:t>
            </a:r>
            <a:br>
              <a:rPr lang="en-US" sz="4400" b="1" dirty="0">
                <a:solidFill>
                  <a:srgbClr val="0070C0"/>
                </a:solidFill>
              </a:rPr>
            </a:br>
            <a:r>
              <a:rPr lang="en-US" sz="4400" b="1" dirty="0">
                <a:solidFill>
                  <a:srgbClr val="0070C0"/>
                </a:solidFill>
              </a:rPr>
              <a:t>Defender’s optimal randomized strategy  </a:t>
            </a:r>
          </a:p>
        </p:txBody>
      </p:sp>
      <p:graphicFrame>
        <p:nvGraphicFramePr>
          <p:cNvPr id="70702" name="Group 46"/>
          <p:cNvGraphicFramePr>
            <a:graphicFrameLocks noGrp="1"/>
          </p:cNvGraphicFramePr>
          <p:nvPr>
            <p:ph sz="half" idx="4294967295"/>
          </p:nvPr>
        </p:nvGraphicFramePr>
        <p:xfrm>
          <a:off x="3880800" y="4189398"/>
          <a:ext cx="5034600" cy="2132286"/>
        </p:xfrm>
        <a:graphic>
          <a:graphicData uri="http://schemas.openxmlformats.org/drawingml/2006/table">
            <a:tbl>
              <a:tblPr firstRow="1" firstCol="1">
                <a:tableStyleId>{2A488322-F2BA-4B5B-9748-0D474271808F}</a:tableStyleId>
              </a:tblPr>
              <a:tblGrid>
                <a:gridCol w="1659644"/>
                <a:gridCol w="1696756"/>
                <a:gridCol w="1678200"/>
              </a:tblGrid>
              <a:tr h="759460">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endParaRPr kumimoji="0" lang="en-US" sz="2400" b="0" i="0" u="none" strike="noStrike" cap="none" normalizeH="0" baseline="0" dirty="0" smtClean="0">
                        <a:ln>
                          <a:noFill/>
                        </a:ln>
                        <a:solidFill>
                          <a:srgbClr val="00279F"/>
                        </a:solidFill>
                        <a:effectLst/>
                        <a:latin typeface="Times New Roman" pitchFamily="18" charset="0"/>
                        <a:cs typeface="Arial" charset="0"/>
                      </a:endParaRPr>
                    </a:p>
                  </a:txBody>
                  <a:tcPr marL="90487" marR="90487" marT="44450" marB="44450" horzOverflow="overflow">
                    <a:solidFill>
                      <a:srgbClr val="990000"/>
                    </a:solid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effectLst/>
                        </a:rPr>
                        <a:t>Terminal</a:t>
                      </a:r>
                    </a:p>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effectLst/>
                        </a:rPr>
                        <a:t>#1</a:t>
                      </a:r>
                      <a:endParaRPr kumimoji="0" lang="en-US" sz="2000" b="1" i="0" u="none" strike="noStrike" cap="none" normalizeH="0" baseline="0" dirty="0" smtClean="0">
                        <a:ln>
                          <a:noFill/>
                        </a:ln>
                        <a:solidFill>
                          <a:srgbClr val="A50734"/>
                        </a:solidFill>
                        <a:effectLst/>
                        <a:latin typeface="Times New Roman" pitchFamily="18" charset="0"/>
                        <a:cs typeface="Arial" charset="0"/>
                      </a:endParaRPr>
                    </a:p>
                  </a:txBody>
                  <a:tcPr marL="90487" marR="90487" marT="44450" marB="44450" horzOverflow="overflow">
                    <a:solidFill>
                      <a:srgbClr val="990000"/>
                    </a:solid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effectLst/>
                        </a:rPr>
                        <a:t>Terminal</a:t>
                      </a:r>
                    </a:p>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effectLst/>
                        </a:rPr>
                        <a:t>#2</a:t>
                      </a:r>
                      <a:endParaRPr kumimoji="0" lang="en-US" sz="2000" b="1" i="0" u="none" strike="noStrike" cap="none" normalizeH="0" baseline="0" dirty="0" smtClean="0">
                        <a:ln>
                          <a:noFill/>
                        </a:ln>
                        <a:solidFill>
                          <a:srgbClr val="A50734"/>
                        </a:solidFill>
                        <a:effectLst/>
                        <a:latin typeface="Times New Roman" pitchFamily="18" charset="0"/>
                        <a:cs typeface="Arial" charset="0"/>
                      </a:endParaRPr>
                    </a:p>
                  </a:txBody>
                  <a:tcPr marL="90487" marR="90487" marT="44450" marB="44450" horzOverflow="overflow">
                    <a:solidFill>
                      <a:srgbClr val="990000"/>
                    </a:solidFill>
                  </a:tcPr>
                </a:tc>
              </a:tr>
              <a:tr h="686413">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effectLst/>
                        </a:rPr>
                        <a:t>Terminal #1</a:t>
                      </a:r>
                      <a:endParaRPr kumimoji="0" lang="en-US" sz="2000" b="1" i="0" u="none" strike="noStrike" cap="none" normalizeH="0" baseline="0" dirty="0" smtClean="0">
                        <a:ln>
                          <a:noFill/>
                        </a:ln>
                        <a:solidFill>
                          <a:srgbClr val="00279F"/>
                        </a:solidFill>
                        <a:effectLst/>
                        <a:latin typeface="Times New Roman" pitchFamily="18" charset="0"/>
                        <a:cs typeface="Arial" charset="0"/>
                      </a:endParaRPr>
                    </a:p>
                  </a:txBody>
                  <a:tcPr marL="90487" marR="90487" marT="44450" marB="44450" horzOverflow="overflow">
                    <a:solidFill>
                      <a:srgbClr val="990000"/>
                    </a:solid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effectLst/>
                        </a:rPr>
                        <a:t>5, -3</a:t>
                      </a:r>
                      <a:endParaRPr kumimoji="0" lang="en-US" sz="2800" b="0" i="0" u="none" strike="noStrike" cap="none" normalizeH="0" baseline="0" dirty="0" smtClean="0">
                        <a:ln>
                          <a:noFill/>
                        </a:ln>
                        <a:solidFill>
                          <a:srgbClr val="00279F"/>
                        </a:solidFill>
                        <a:effectLst/>
                        <a:latin typeface="Times New Roman" pitchFamily="18" charset="0"/>
                        <a:cs typeface="Arial" charset="0"/>
                      </a:endParaRPr>
                    </a:p>
                  </a:txBody>
                  <a:tcPr marL="90487" marR="90487" marT="44450" marB="44450" horzOverflow="overflow"/>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effectLst/>
                        </a:rPr>
                        <a:t> -1, 1</a:t>
                      </a:r>
                      <a:endParaRPr kumimoji="0" lang="en-US" sz="2800" b="0" i="0" u="none" strike="noStrike" cap="none" normalizeH="0" baseline="0" dirty="0" smtClean="0">
                        <a:ln>
                          <a:noFill/>
                        </a:ln>
                        <a:solidFill>
                          <a:srgbClr val="00279F"/>
                        </a:solidFill>
                        <a:effectLst/>
                        <a:latin typeface="Times New Roman" pitchFamily="18" charset="0"/>
                        <a:cs typeface="Arial" charset="0"/>
                      </a:endParaRPr>
                    </a:p>
                  </a:txBody>
                  <a:tcPr marL="90487" marR="90487" marT="44450" marB="44450" horzOverflow="overflow"/>
                </a:tc>
              </a:tr>
              <a:tr h="686413">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effectLst/>
                        </a:rPr>
                        <a:t>Terminal #2</a:t>
                      </a:r>
                      <a:endParaRPr kumimoji="0" lang="en-US" sz="2000" b="1" i="0" u="none" strike="noStrike" cap="none" normalizeH="0" baseline="0" dirty="0" smtClean="0">
                        <a:ln>
                          <a:noFill/>
                        </a:ln>
                        <a:solidFill>
                          <a:srgbClr val="00279F"/>
                        </a:solidFill>
                        <a:effectLst/>
                        <a:latin typeface="Times New Roman" pitchFamily="18" charset="0"/>
                        <a:cs typeface="Arial" charset="0"/>
                      </a:endParaRPr>
                    </a:p>
                  </a:txBody>
                  <a:tcPr marL="90487" marR="90487" marT="44450" marB="44450" horzOverflow="overflow">
                    <a:solidFill>
                      <a:srgbClr val="990000"/>
                    </a:solid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effectLst/>
                        </a:rPr>
                        <a:t>-5, 5</a:t>
                      </a:r>
                      <a:endParaRPr kumimoji="0" lang="en-US" sz="2800" b="0" i="0" u="none" strike="noStrike" cap="none" normalizeH="0" baseline="0" dirty="0" smtClean="0">
                        <a:ln>
                          <a:noFill/>
                        </a:ln>
                        <a:solidFill>
                          <a:srgbClr val="00279F"/>
                        </a:solidFill>
                        <a:effectLst/>
                        <a:latin typeface="Times New Roman" pitchFamily="18" charset="0"/>
                        <a:cs typeface="Arial" charset="0"/>
                      </a:endParaRPr>
                    </a:p>
                  </a:txBody>
                  <a:tcPr marL="90487" marR="90487" marT="44450" marB="44450" horzOverflow="overflow"/>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effectLst/>
                        </a:rPr>
                        <a:t>2, -1</a:t>
                      </a:r>
                      <a:endParaRPr kumimoji="0" lang="en-US" sz="2800" b="0" i="0" u="none" strike="noStrike" cap="none" normalizeH="0" baseline="0" dirty="0" smtClean="0">
                        <a:ln>
                          <a:noFill/>
                        </a:ln>
                        <a:solidFill>
                          <a:srgbClr val="00279F"/>
                        </a:solidFill>
                        <a:effectLst/>
                        <a:latin typeface="Times New Roman" pitchFamily="18" charset="0"/>
                        <a:cs typeface="Arial" charset="0"/>
                      </a:endParaRPr>
                    </a:p>
                  </a:txBody>
                  <a:tcPr marL="90487" marR="90487" marT="44450" marB="44450" horzOverflow="overflow"/>
                </a:tc>
              </a:tr>
            </a:tbl>
          </a:graphicData>
        </a:graphic>
      </p:graphicFrame>
      <p:sp>
        <p:nvSpPr>
          <p:cNvPr id="582707" name="Line 51"/>
          <p:cNvSpPr>
            <a:spLocks noChangeShapeType="1"/>
          </p:cNvSpPr>
          <p:nvPr/>
        </p:nvSpPr>
        <p:spPr bwMode="auto">
          <a:xfrm>
            <a:off x="2774883" y="5157181"/>
            <a:ext cx="838200" cy="0"/>
          </a:xfrm>
          <a:prstGeom prst="line">
            <a:avLst/>
          </a:prstGeom>
          <a:noFill/>
          <a:ln w="12700">
            <a:solidFill>
              <a:schemeClr val="tx1"/>
            </a:solidFill>
            <a:round/>
            <a:headEnd/>
            <a:tailEnd type="triangle" w="med" len="med"/>
          </a:ln>
        </p:spPr>
        <p:txBody>
          <a:bodyPr lIns="90441" tIns="44427" rIns="90441" bIns="44427"/>
          <a:lstStyle/>
          <a:p>
            <a:endParaRPr lang="en-US" dirty="0"/>
          </a:p>
        </p:txBody>
      </p:sp>
      <p:sp>
        <p:nvSpPr>
          <p:cNvPr id="582708" name="Rectangle 52"/>
          <p:cNvSpPr>
            <a:spLocks noChangeArrowheads="1"/>
          </p:cNvSpPr>
          <p:nvPr/>
        </p:nvSpPr>
        <p:spPr bwMode="auto">
          <a:xfrm>
            <a:off x="2705763" y="5226308"/>
            <a:ext cx="838200" cy="457200"/>
          </a:xfrm>
          <a:prstGeom prst="rect">
            <a:avLst/>
          </a:prstGeom>
          <a:noFill/>
          <a:ln w="12700" algn="ctr">
            <a:noFill/>
            <a:miter lim="800000"/>
            <a:headEnd/>
            <a:tailEnd/>
          </a:ln>
        </p:spPr>
        <p:txBody>
          <a:bodyPr wrap="none" lIns="90441" tIns="44427" rIns="90441" bIns="44427" anchor="ctr"/>
          <a:lstStyle/>
          <a:p>
            <a:pPr marL="342722" indent="-342722" algn="ctr"/>
            <a:r>
              <a:rPr lang="en-US" sz="2200" dirty="0">
                <a:solidFill>
                  <a:schemeClr val="accent2"/>
                </a:solidFill>
              </a:rPr>
              <a:t>Police</a:t>
            </a:r>
          </a:p>
        </p:txBody>
      </p:sp>
      <p:sp>
        <p:nvSpPr>
          <p:cNvPr id="582709" name="Line 53"/>
          <p:cNvSpPr>
            <a:spLocks noChangeShapeType="1"/>
          </p:cNvSpPr>
          <p:nvPr/>
        </p:nvSpPr>
        <p:spPr bwMode="auto">
          <a:xfrm>
            <a:off x="8235360" y="3429000"/>
            <a:ext cx="0" cy="685800"/>
          </a:xfrm>
          <a:prstGeom prst="line">
            <a:avLst/>
          </a:prstGeom>
          <a:noFill/>
          <a:ln w="12700">
            <a:solidFill>
              <a:schemeClr val="tx1"/>
            </a:solidFill>
            <a:round/>
            <a:headEnd/>
            <a:tailEnd type="triangle" w="med" len="med"/>
          </a:ln>
        </p:spPr>
        <p:txBody>
          <a:bodyPr lIns="90441" tIns="44427" rIns="90441" bIns="44427"/>
          <a:lstStyle/>
          <a:p>
            <a:endParaRPr lang="en-US" dirty="0"/>
          </a:p>
        </p:txBody>
      </p:sp>
      <p:sp>
        <p:nvSpPr>
          <p:cNvPr id="582710" name="Rectangle 54"/>
          <p:cNvSpPr>
            <a:spLocks noChangeArrowheads="1"/>
          </p:cNvSpPr>
          <p:nvPr/>
        </p:nvSpPr>
        <p:spPr bwMode="auto">
          <a:xfrm>
            <a:off x="6783840" y="3636381"/>
            <a:ext cx="1447800" cy="457200"/>
          </a:xfrm>
          <a:prstGeom prst="rect">
            <a:avLst/>
          </a:prstGeom>
          <a:noFill/>
          <a:ln w="12700" algn="ctr">
            <a:noFill/>
            <a:miter lim="800000"/>
            <a:headEnd/>
            <a:tailEnd/>
          </a:ln>
        </p:spPr>
        <p:txBody>
          <a:bodyPr wrap="none" lIns="90441" tIns="44427" rIns="90441" bIns="44427" anchor="ctr"/>
          <a:lstStyle/>
          <a:p>
            <a:pPr marL="342722" indent="-342722" algn="ctr"/>
            <a:r>
              <a:rPr lang="en-US" sz="2200" dirty="0">
                <a:solidFill>
                  <a:srgbClr val="A50021"/>
                </a:solidFill>
              </a:rPr>
              <a:t>Adversary</a:t>
            </a:r>
          </a:p>
        </p:txBody>
      </p:sp>
      <p:pic>
        <p:nvPicPr>
          <p:cNvPr id="70684" name="Picture 15" descr="badge copy"/>
          <p:cNvPicPr>
            <a:picLocks noChangeAspect="1" noChangeArrowheads="1"/>
          </p:cNvPicPr>
          <p:nvPr/>
        </p:nvPicPr>
        <p:blipFill>
          <a:blip r:embed="rId3" cstate="print"/>
          <a:srcRect/>
          <a:stretch>
            <a:fillRect/>
          </a:stretch>
        </p:blipFill>
        <p:spPr bwMode="auto">
          <a:xfrm>
            <a:off x="1185124" y="4396781"/>
            <a:ext cx="1546411" cy="1816254"/>
          </a:xfrm>
          <a:prstGeom prst="rect">
            <a:avLst/>
          </a:prstGeom>
          <a:noFill/>
          <a:ln w="9525">
            <a:noFill/>
            <a:miter lim="800000"/>
            <a:headEnd/>
            <a:tailEnd/>
          </a:ln>
        </p:spPr>
      </p:pic>
      <p:pic>
        <p:nvPicPr>
          <p:cNvPr id="70686" name="Picture 30" descr="Black%20Mask%20Robber"/>
          <p:cNvPicPr>
            <a:picLocks noChangeAspect="1" noChangeArrowheads="1"/>
          </p:cNvPicPr>
          <p:nvPr/>
        </p:nvPicPr>
        <p:blipFill>
          <a:blip r:embed="rId4" cstate="print"/>
          <a:srcRect l="22670" r="23691"/>
          <a:stretch>
            <a:fillRect/>
          </a:stretch>
        </p:blipFill>
        <p:spPr bwMode="auto">
          <a:xfrm>
            <a:off x="7553454" y="2474673"/>
            <a:ext cx="1418843" cy="1297227"/>
          </a:xfrm>
          <a:prstGeom prst="rect">
            <a:avLst/>
          </a:prstGeom>
          <a:noFill/>
        </p:spPr>
      </p:pic>
    </p:spTree>
    <p:extLst>
      <p:ext uri="{BB962C8B-B14F-4D97-AF65-F5344CB8AC3E}">
        <p14:creationId xmlns:p14="http://schemas.microsoft.com/office/powerpoint/2010/main" val="1369600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bwMode="auto">
          <a:xfrm>
            <a:off x="146171" y="860303"/>
            <a:ext cx="4436883" cy="5159497"/>
          </a:xfrm>
          <a:prstGeom prst="rect">
            <a:avLst/>
          </a:prstGeom>
          <a:noFill/>
          <a:ln w="9525">
            <a:solidFill>
              <a:srgbClr val="990000"/>
            </a:solidFill>
            <a:miter lim="800000"/>
            <a:headEnd/>
            <a:tailEnd/>
          </a:ln>
          <a:effectLst/>
        </p:spPr>
        <p:txBody>
          <a:bodyPr vert="horz" wrap="square" lIns="0" tIns="0" rIns="0" bIns="0" numCol="1" anchor="t" anchorCtr="0" compatLnSpc="1">
            <a:prstTxWarp prst="textNoShape">
              <a:avLst/>
            </a:prstTxWarp>
          </a:bodyPr>
          <a:lstStyle>
            <a:lvl1pPr marL="429947" indent="-323650" algn="l" defTabSz="456915" rtl="0" eaLnBrk="1" fontAlgn="base" hangingPunct="1">
              <a:lnSpc>
                <a:spcPct val="90000"/>
              </a:lnSpc>
              <a:spcBef>
                <a:spcPct val="0"/>
              </a:spcBef>
              <a:spcAft>
                <a:spcPts val="1400"/>
              </a:spcAft>
              <a:buClr>
                <a:srgbClr val="000000"/>
              </a:buClr>
              <a:buFont typeface="StarBats" charset="0"/>
              <a:buBlip>
                <a:blip r:embed="rId3"/>
              </a:buBlip>
              <a:defRPr sz="2400">
                <a:solidFill>
                  <a:srgbClr val="000000"/>
                </a:solidFill>
                <a:latin typeface="+mn-lt"/>
                <a:ea typeface="+mn-ea"/>
                <a:cs typeface="+mn-cs"/>
              </a:defRPr>
            </a:lvl1pPr>
            <a:lvl2pPr marL="861477" indent="-285573" algn="l" defTabSz="456915" rtl="0" eaLnBrk="1" fontAlgn="base" hangingPunct="1">
              <a:lnSpc>
                <a:spcPct val="90000"/>
              </a:lnSpc>
              <a:spcBef>
                <a:spcPct val="0"/>
              </a:spcBef>
              <a:spcAft>
                <a:spcPts val="1113"/>
              </a:spcAft>
              <a:buClr>
                <a:srgbClr val="000000"/>
              </a:buClr>
              <a:buFont typeface="StarBats" charset="0"/>
              <a:buBlip>
                <a:blip r:embed="rId4"/>
              </a:buBlip>
              <a:defRPr sz="2400" i="1">
                <a:solidFill>
                  <a:srgbClr val="000000"/>
                </a:solidFill>
                <a:latin typeface="+mn-lt"/>
              </a:defRPr>
            </a:lvl2pPr>
            <a:lvl3pPr marL="1293009" indent="-215768" algn="l" defTabSz="456915" rtl="0" eaLnBrk="1" fontAlgn="base" hangingPunct="1">
              <a:lnSpc>
                <a:spcPct val="90000"/>
              </a:lnSpc>
              <a:spcBef>
                <a:spcPct val="0"/>
              </a:spcBef>
              <a:spcAft>
                <a:spcPts val="838"/>
              </a:spcAft>
              <a:buClr>
                <a:srgbClr val="000000"/>
              </a:buClr>
              <a:buFont typeface="StarBats" charset="0"/>
              <a:buBlip>
                <a:blip r:embed="rId5"/>
              </a:buBlip>
              <a:defRPr sz="2400">
                <a:solidFill>
                  <a:srgbClr val="000000"/>
                </a:solidFill>
                <a:latin typeface="+mn-lt"/>
              </a:defRPr>
            </a:lvl3pPr>
            <a:lvl4pPr marL="1724541" indent="-214179" algn="l" defTabSz="456915" rtl="0" eaLnBrk="1" fontAlgn="base" hangingPunct="1">
              <a:spcBef>
                <a:spcPct val="0"/>
              </a:spcBef>
              <a:spcAft>
                <a:spcPts val="550"/>
              </a:spcAft>
              <a:buClr>
                <a:srgbClr val="000000"/>
              </a:buClr>
              <a:buFont typeface="StarBats" charset="0"/>
              <a:buBlip>
                <a:blip r:embed="rId6"/>
              </a:buBlip>
              <a:defRPr sz="2400">
                <a:solidFill>
                  <a:srgbClr val="000000"/>
                </a:solidFill>
                <a:latin typeface="+mn-lt"/>
              </a:defRPr>
            </a:lvl4pPr>
            <a:lvl5pPr marL="2156070" indent="-215768" algn="l" defTabSz="456915" rtl="0" eaLnBrk="1" fontAlgn="base" hangingPunct="1">
              <a:spcBef>
                <a:spcPct val="0"/>
              </a:spcBef>
              <a:spcAft>
                <a:spcPts val="263"/>
              </a:spcAft>
              <a:buClr>
                <a:srgbClr val="000000"/>
              </a:buClr>
              <a:buFont typeface="StarBats" charset="0"/>
              <a:buBlip>
                <a:blip r:embed="rId6"/>
              </a:buBlip>
              <a:defRPr sz="2400">
                <a:solidFill>
                  <a:srgbClr val="000000"/>
                </a:solidFill>
                <a:latin typeface="+mn-lt"/>
              </a:defRPr>
            </a:lvl5pPr>
            <a:lvl6pPr marL="2612986" indent="-215768" algn="l" defTabSz="456915" rtl="0" eaLnBrk="1" fontAlgn="base" hangingPunct="1">
              <a:spcBef>
                <a:spcPct val="0"/>
              </a:spcBef>
              <a:spcAft>
                <a:spcPts val="263"/>
              </a:spcAft>
              <a:buClr>
                <a:srgbClr val="000000"/>
              </a:buClr>
              <a:buFont typeface="StarBats" charset="0"/>
              <a:buBlip>
                <a:blip r:embed="rId6"/>
              </a:buBlip>
              <a:defRPr sz="2400">
                <a:solidFill>
                  <a:srgbClr val="000000"/>
                </a:solidFill>
                <a:latin typeface="+mn-lt"/>
              </a:defRPr>
            </a:lvl6pPr>
            <a:lvl7pPr marL="3069902" indent="-215768" algn="l" defTabSz="456915" rtl="0" eaLnBrk="1" fontAlgn="base" hangingPunct="1">
              <a:spcBef>
                <a:spcPct val="0"/>
              </a:spcBef>
              <a:spcAft>
                <a:spcPts val="263"/>
              </a:spcAft>
              <a:buClr>
                <a:srgbClr val="000000"/>
              </a:buClr>
              <a:buFont typeface="StarBats" charset="0"/>
              <a:buBlip>
                <a:blip r:embed="rId6"/>
              </a:buBlip>
              <a:defRPr sz="2400">
                <a:solidFill>
                  <a:srgbClr val="000000"/>
                </a:solidFill>
                <a:latin typeface="+mn-lt"/>
              </a:defRPr>
            </a:lvl7pPr>
            <a:lvl8pPr marL="3526820" indent="-215768" algn="l" defTabSz="456915" rtl="0" eaLnBrk="1" fontAlgn="base" hangingPunct="1">
              <a:spcBef>
                <a:spcPct val="0"/>
              </a:spcBef>
              <a:spcAft>
                <a:spcPts val="263"/>
              </a:spcAft>
              <a:buClr>
                <a:srgbClr val="000000"/>
              </a:buClr>
              <a:buFont typeface="StarBats" charset="0"/>
              <a:buBlip>
                <a:blip r:embed="rId6"/>
              </a:buBlip>
              <a:defRPr sz="2400">
                <a:solidFill>
                  <a:srgbClr val="000000"/>
                </a:solidFill>
                <a:latin typeface="+mn-lt"/>
              </a:defRPr>
            </a:lvl8pPr>
            <a:lvl9pPr marL="3983735" indent="-215768" algn="l" defTabSz="456915" rtl="0" eaLnBrk="1" fontAlgn="base" hangingPunct="1">
              <a:spcBef>
                <a:spcPct val="0"/>
              </a:spcBef>
              <a:spcAft>
                <a:spcPts val="263"/>
              </a:spcAft>
              <a:buClr>
                <a:srgbClr val="000000"/>
              </a:buClr>
              <a:buFont typeface="StarBats" charset="0"/>
              <a:buBlip>
                <a:blip r:embed="rId6"/>
              </a:buBlip>
              <a:defRPr sz="2400">
                <a:solidFill>
                  <a:srgbClr val="000000"/>
                </a:solidFill>
                <a:latin typeface="+mn-lt"/>
              </a:defRPr>
            </a:lvl9pPr>
          </a:lstStyle>
          <a:p>
            <a:pPr lvl="0"/>
            <a:r>
              <a:rPr lang="en-US" sz="2800" b="1" dirty="0" err="1"/>
              <a:t>Stackelberg</a:t>
            </a:r>
            <a:r>
              <a:rPr lang="en-US" sz="2800" b="1" dirty="0"/>
              <a:t> </a:t>
            </a:r>
            <a:r>
              <a:rPr lang="en-US" sz="2800" b="1" dirty="0" smtClean="0"/>
              <a:t>security </a:t>
            </a:r>
            <a:r>
              <a:rPr lang="en-US" sz="2800" b="1" dirty="0"/>
              <a:t>games </a:t>
            </a:r>
            <a:endParaRPr lang="en-US" sz="2800" b="1" dirty="0" smtClean="0"/>
          </a:p>
          <a:p>
            <a:pPr lvl="1"/>
            <a:r>
              <a:rPr lang="en-US" sz="2800" dirty="0" smtClean="0"/>
              <a:t>Defender (rational)</a:t>
            </a:r>
          </a:p>
          <a:p>
            <a:pPr lvl="2"/>
            <a:r>
              <a:rPr lang="en-US" sz="2800" dirty="0" smtClean="0"/>
              <a:t> </a:t>
            </a:r>
            <a:r>
              <a:rPr lang="en-US" sz="2800" dirty="0"/>
              <a:t>Commit to a strategy first</a:t>
            </a:r>
          </a:p>
          <a:p>
            <a:pPr lvl="1"/>
            <a:r>
              <a:rPr lang="en-US" sz="2800" dirty="0" smtClean="0"/>
              <a:t>Adversary (bounded rational)</a:t>
            </a:r>
            <a:endParaRPr lang="en-US" sz="2800" dirty="0"/>
          </a:p>
          <a:p>
            <a:pPr lvl="2"/>
            <a:r>
              <a:rPr lang="en-US" sz="2800" dirty="0"/>
              <a:t> Observe defender’s strategy</a:t>
            </a:r>
          </a:p>
          <a:p>
            <a:pPr lvl="2"/>
            <a:r>
              <a:rPr lang="en-US" sz="2800" dirty="0"/>
              <a:t> Attack one of targets</a:t>
            </a:r>
          </a:p>
        </p:txBody>
      </p:sp>
      <p:sp>
        <p:nvSpPr>
          <p:cNvPr id="14" name="Content Placeholder 2"/>
          <p:cNvSpPr txBox="1">
            <a:spLocks/>
          </p:cNvSpPr>
          <p:nvPr/>
        </p:nvSpPr>
        <p:spPr bwMode="auto">
          <a:xfrm>
            <a:off x="4710240" y="1147800"/>
            <a:ext cx="4285440" cy="4493272"/>
          </a:xfrm>
          <a:prstGeom prst="rect">
            <a:avLst/>
          </a:prstGeom>
          <a:noFill/>
          <a:ln w="9525">
            <a:solidFill>
              <a:srgbClr val="990000"/>
            </a:solidFill>
            <a:miter lim="800000"/>
            <a:headEnd/>
            <a:tailEnd/>
          </a:ln>
          <a:effectLst/>
        </p:spPr>
        <p:txBody>
          <a:bodyPr vert="horz" wrap="square" lIns="0" tIns="0" rIns="0" bIns="0" numCol="1" anchor="t" anchorCtr="0" compatLnSpc="1">
            <a:prstTxWarp prst="textNoShape">
              <a:avLst/>
            </a:prstTxWarp>
          </a:bodyPr>
          <a:lstStyle>
            <a:lvl1pPr marL="429947" indent="-323650" algn="l" defTabSz="456915" rtl="0" eaLnBrk="1" fontAlgn="base" hangingPunct="1">
              <a:lnSpc>
                <a:spcPct val="90000"/>
              </a:lnSpc>
              <a:spcBef>
                <a:spcPct val="0"/>
              </a:spcBef>
              <a:spcAft>
                <a:spcPts val="1400"/>
              </a:spcAft>
              <a:buClr>
                <a:srgbClr val="000000"/>
              </a:buClr>
              <a:buFont typeface="StarBats" charset="0"/>
              <a:buBlip>
                <a:blip r:embed="rId3"/>
              </a:buBlip>
              <a:defRPr sz="2400">
                <a:solidFill>
                  <a:srgbClr val="000000"/>
                </a:solidFill>
                <a:latin typeface="+mn-lt"/>
                <a:ea typeface="+mn-ea"/>
                <a:cs typeface="+mn-cs"/>
              </a:defRPr>
            </a:lvl1pPr>
            <a:lvl2pPr marL="861477" indent="-285573" algn="l" defTabSz="456915" rtl="0" eaLnBrk="1" fontAlgn="base" hangingPunct="1">
              <a:lnSpc>
                <a:spcPct val="90000"/>
              </a:lnSpc>
              <a:spcBef>
                <a:spcPct val="0"/>
              </a:spcBef>
              <a:spcAft>
                <a:spcPts val="1113"/>
              </a:spcAft>
              <a:buClr>
                <a:srgbClr val="000000"/>
              </a:buClr>
              <a:buFont typeface="StarBats" charset="0"/>
              <a:buBlip>
                <a:blip r:embed="rId4"/>
              </a:buBlip>
              <a:defRPr sz="2400" i="1">
                <a:solidFill>
                  <a:srgbClr val="000000"/>
                </a:solidFill>
                <a:latin typeface="+mn-lt"/>
              </a:defRPr>
            </a:lvl2pPr>
            <a:lvl3pPr marL="1293009" indent="-215768" algn="l" defTabSz="456915" rtl="0" eaLnBrk="1" fontAlgn="base" hangingPunct="1">
              <a:lnSpc>
                <a:spcPct val="90000"/>
              </a:lnSpc>
              <a:spcBef>
                <a:spcPct val="0"/>
              </a:spcBef>
              <a:spcAft>
                <a:spcPts val="838"/>
              </a:spcAft>
              <a:buClr>
                <a:srgbClr val="000000"/>
              </a:buClr>
              <a:buFont typeface="StarBats" charset="0"/>
              <a:buBlip>
                <a:blip r:embed="rId5"/>
              </a:buBlip>
              <a:defRPr sz="2400">
                <a:solidFill>
                  <a:srgbClr val="000000"/>
                </a:solidFill>
                <a:latin typeface="+mn-lt"/>
              </a:defRPr>
            </a:lvl3pPr>
            <a:lvl4pPr marL="1724541" indent="-214179" algn="l" defTabSz="456915" rtl="0" eaLnBrk="1" fontAlgn="base" hangingPunct="1">
              <a:spcBef>
                <a:spcPct val="0"/>
              </a:spcBef>
              <a:spcAft>
                <a:spcPts val="550"/>
              </a:spcAft>
              <a:buClr>
                <a:srgbClr val="000000"/>
              </a:buClr>
              <a:buFont typeface="StarBats" charset="0"/>
              <a:buBlip>
                <a:blip r:embed="rId6"/>
              </a:buBlip>
              <a:defRPr sz="2400">
                <a:solidFill>
                  <a:srgbClr val="000000"/>
                </a:solidFill>
                <a:latin typeface="+mn-lt"/>
              </a:defRPr>
            </a:lvl4pPr>
            <a:lvl5pPr marL="2156070" indent="-215768" algn="l" defTabSz="456915" rtl="0" eaLnBrk="1" fontAlgn="base" hangingPunct="1">
              <a:spcBef>
                <a:spcPct val="0"/>
              </a:spcBef>
              <a:spcAft>
                <a:spcPts val="263"/>
              </a:spcAft>
              <a:buClr>
                <a:srgbClr val="000000"/>
              </a:buClr>
              <a:buFont typeface="StarBats" charset="0"/>
              <a:buBlip>
                <a:blip r:embed="rId6"/>
              </a:buBlip>
              <a:defRPr sz="2400">
                <a:solidFill>
                  <a:srgbClr val="000000"/>
                </a:solidFill>
                <a:latin typeface="+mn-lt"/>
              </a:defRPr>
            </a:lvl5pPr>
            <a:lvl6pPr marL="2612986" indent="-215768" algn="l" defTabSz="456915" rtl="0" eaLnBrk="1" fontAlgn="base" hangingPunct="1">
              <a:spcBef>
                <a:spcPct val="0"/>
              </a:spcBef>
              <a:spcAft>
                <a:spcPts val="263"/>
              </a:spcAft>
              <a:buClr>
                <a:srgbClr val="000000"/>
              </a:buClr>
              <a:buFont typeface="StarBats" charset="0"/>
              <a:buBlip>
                <a:blip r:embed="rId6"/>
              </a:buBlip>
              <a:defRPr sz="2400">
                <a:solidFill>
                  <a:srgbClr val="000000"/>
                </a:solidFill>
                <a:latin typeface="+mn-lt"/>
              </a:defRPr>
            </a:lvl6pPr>
            <a:lvl7pPr marL="3069902" indent="-215768" algn="l" defTabSz="456915" rtl="0" eaLnBrk="1" fontAlgn="base" hangingPunct="1">
              <a:spcBef>
                <a:spcPct val="0"/>
              </a:spcBef>
              <a:spcAft>
                <a:spcPts val="263"/>
              </a:spcAft>
              <a:buClr>
                <a:srgbClr val="000000"/>
              </a:buClr>
              <a:buFont typeface="StarBats" charset="0"/>
              <a:buBlip>
                <a:blip r:embed="rId6"/>
              </a:buBlip>
              <a:defRPr sz="2400">
                <a:solidFill>
                  <a:srgbClr val="000000"/>
                </a:solidFill>
                <a:latin typeface="+mn-lt"/>
              </a:defRPr>
            </a:lvl7pPr>
            <a:lvl8pPr marL="3526820" indent="-215768" algn="l" defTabSz="456915" rtl="0" eaLnBrk="1" fontAlgn="base" hangingPunct="1">
              <a:spcBef>
                <a:spcPct val="0"/>
              </a:spcBef>
              <a:spcAft>
                <a:spcPts val="263"/>
              </a:spcAft>
              <a:buClr>
                <a:srgbClr val="000000"/>
              </a:buClr>
              <a:buFont typeface="StarBats" charset="0"/>
              <a:buBlip>
                <a:blip r:embed="rId6"/>
              </a:buBlip>
              <a:defRPr sz="2400">
                <a:solidFill>
                  <a:srgbClr val="000000"/>
                </a:solidFill>
                <a:latin typeface="+mn-lt"/>
              </a:defRPr>
            </a:lvl8pPr>
            <a:lvl9pPr marL="3983735" indent="-215768" algn="l" defTabSz="456915" rtl="0" eaLnBrk="1" fontAlgn="base" hangingPunct="1">
              <a:spcBef>
                <a:spcPct val="0"/>
              </a:spcBef>
              <a:spcAft>
                <a:spcPts val="263"/>
              </a:spcAft>
              <a:buClr>
                <a:srgbClr val="000000"/>
              </a:buClr>
              <a:buFont typeface="StarBats" charset="0"/>
              <a:buBlip>
                <a:blip r:embed="rId6"/>
              </a:buBlip>
              <a:defRPr sz="2400">
                <a:solidFill>
                  <a:srgbClr val="000000"/>
                </a:solidFill>
                <a:latin typeface="+mn-lt"/>
              </a:defRPr>
            </a:lvl9pPr>
          </a:lstStyle>
          <a:p>
            <a:pPr marL="96422" indent="0">
              <a:buNone/>
            </a:pPr>
            <a:endParaRPr lang="en-US" dirty="0"/>
          </a:p>
        </p:txBody>
      </p:sp>
      <p:sp>
        <p:nvSpPr>
          <p:cNvPr id="2" name="Title 1"/>
          <p:cNvSpPr>
            <a:spLocks noGrp="1"/>
          </p:cNvSpPr>
          <p:nvPr>
            <p:ph type="title"/>
          </p:nvPr>
        </p:nvSpPr>
        <p:spPr>
          <a:xfrm>
            <a:off x="1066800" y="-18585"/>
            <a:ext cx="9144000" cy="760400"/>
          </a:xfrm>
        </p:spPr>
        <p:txBody>
          <a:bodyPr tIns="41473">
            <a:normAutofit fontScale="90000"/>
          </a:bodyPr>
          <a:lstStyle/>
          <a:p>
            <a:r>
              <a:rPr lang="en-US" b="1" dirty="0" smtClean="0">
                <a:solidFill>
                  <a:srgbClr val="0070C0"/>
                </a:solidFill>
              </a:rPr>
              <a:t>LAX Based Game</a:t>
            </a:r>
            <a:endParaRPr lang="en-US" b="1" dirty="0">
              <a:solidFill>
                <a:srgbClr val="0070C0"/>
              </a:solidFill>
            </a:endParaRPr>
          </a:p>
        </p:txBody>
      </p:sp>
      <p:pic>
        <p:nvPicPr>
          <p:cNvPr id="10" name="Picture 9"/>
          <p:cNvPicPr>
            <a:picLocks noChangeAspect="1"/>
          </p:cNvPicPr>
          <p:nvPr/>
        </p:nvPicPr>
        <p:blipFill>
          <a:blip r:embed="rId7"/>
          <a:stretch>
            <a:fillRect/>
          </a:stretch>
        </p:blipFill>
        <p:spPr>
          <a:xfrm>
            <a:off x="4779360" y="1286055"/>
            <a:ext cx="4147200" cy="4009381"/>
          </a:xfrm>
          <a:prstGeom prst="rect">
            <a:avLst/>
          </a:prstGeom>
        </p:spPr>
      </p:pic>
      <p:sp>
        <p:nvSpPr>
          <p:cNvPr id="11" name="TextBox 10"/>
          <p:cNvSpPr txBox="1"/>
          <p:nvPr/>
        </p:nvSpPr>
        <p:spPr>
          <a:xfrm>
            <a:off x="6023520" y="5226308"/>
            <a:ext cx="1757689" cy="360755"/>
          </a:xfrm>
          <a:prstGeom prst="rect">
            <a:avLst/>
          </a:prstGeom>
          <a:noFill/>
        </p:spPr>
        <p:txBody>
          <a:bodyPr wrap="none" lIns="82945" tIns="41473" rIns="82945" bIns="41473" rtlCol="0">
            <a:spAutoFit/>
          </a:bodyPr>
          <a:lstStyle/>
          <a:p>
            <a:r>
              <a:rPr lang="en-US" dirty="0"/>
              <a:t>Game Interface</a:t>
            </a:r>
          </a:p>
        </p:txBody>
      </p:sp>
      <p:sp>
        <p:nvSpPr>
          <p:cNvPr id="3" name="AutoShape 2" descr="Image result for 8200 isra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604207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32146"/>
          <a:lstStyle/>
          <a:p>
            <a:pPr>
              <a:defRPr/>
            </a:pPr>
            <a:endParaRPr lang="en-US">
              <a:solidFill>
                <a:schemeClr val="tx2">
                  <a:satMod val="130000"/>
                </a:schemeClr>
              </a:solidFill>
            </a:endParaRPr>
          </a:p>
        </p:txBody>
      </p:sp>
      <p:pic>
        <p:nvPicPr>
          <p:cNvPr id="18440" name="Picture 8" descr="Inter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621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0306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b="1" dirty="0" smtClean="0"/>
              <a:t>Security Games Status</a:t>
            </a:r>
            <a:endParaRPr lang="en-US" b="1" dirty="0"/>
          </a:p>
        </p:txBody>
      </p:sp>
      <p:sp>
        <p:nvSpPr>
          <p:cNvPr id="3" name="Content Placeholder 2"/>
          <p:cNvSpPr>
            <a:spLocks noGrp="1"/>
          </p:cNvSpPr>
          <p:nvPr>
            <p:ph idx="1"/>
          </p:nvPr>
        </p:nvSpPr>
        <p:spPr>
          <a:xfrm>
            <a:off x="457200" y="1600200"/>
            <a:ext cx="8229600" cy="4389120"/>
          </a:xfrm>
        </p:spPr>
        <p:txBody>
          <a:bodyPr/>
          <a:lstStyle/>
          <a:p>
            <a:pPr algn="l" rtl="0"/>
            <a:r>
              <a:rPr lang="en-US" b="1" dirty="0" smtClean="0"/>
              <a:t>Game Theoretic underpinnings prevail.</a:t>
            </a:r>
          </a:p>
          <a:p>
            <a:pPr algn="l" rtl="0"/>
            <a:r>
              <a:rPr lang="en-US" b="1" dirty="0" smtClean="0"/>
              <a:t>The focus shifted from assuming “classic” rationality to bounded rationality behavior models (e.g., SUQR)</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341630"/>
            <a:ext cx="8229600" cy="3516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15397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dirty="0" smtClean="0"/>
              <a:t>Are attackers really </a:t>
            </a:r>
            <a:r>
              <a:rPr lang="en-US" dirty="0" smtClean="0"/>
              <a:t>rational?</a:t>
            </a:r>
            <a:endParaRPr lang="he-IL" dirty="0"/>
          </a:p>
        </p:txBody>
      </p:sp>
      <p:sp>
        <p:nvSpPr>
          <p:cNvPr id="3" name="Content Placeholder 2"/>
          <p:cNvSpPr>
            <a:spLocks noGrp="1"/>
          </p:cNvSpPr>
          <p:nvPr>
            <p:ph idx="1"/>
          </p:nvPr>
        </p:nvSpPr>
        <p:spPr/>
        <p:txBody>
          <a:bodyPr/>
          <a:lstStyle/>
          <a:p>
            <a:pPr algn="l" rtl="0"/>
            <a:r>
              <a:rPr lang="en-US" dirty="0" smtClean="0"/>
              <a:t>Not completely.</a:t>
            </a:r>
          </a:p>
          <a:p>
            <a:pPr algn="l" rtl="0"/>
            <a:endParaRPr lang="en-US" dirty="0" smtClean="0"/>
          </a:p>
          <a:p>
            <a:pPr algn="l" rtl="0"/>
            <a:r>
              <a:rPr lang="en-US" dirty="0" smtClean="0"/>
              <a:t>AMT workers – Expected. </a:t>
            </a:r>
            <a:endParaRPr lang="en-US" dirty="0"/>
          </a:p>
          <a:p>
            <a:pPr algn="l" rtl="0"/>
            <a:r>
              <a:rPr lang="en-US" dirty="0" smtClean="0"/>
              <a:t>BUT – even security experts don’t play according to the </a:t>
            </a:r>
            <a:r>
              <a:rPr lang="en-US" dirty="0" err="1"/>
              <a:t>S</a:t>
            </a:r>
            <a:r>
              <a:rPr lang="en-US" dirty="0" err="1" smtClean="0"/>
              <a:t>takelberg</a:t>
            </a:r>
            <a:r>
              <a:rPr lang="en-US" dirty="0" smtClean="0"/>
              <a:t> equilibrium.</a:t>
            </a:r>
            <a:endParaRPr lang="he-IL" dirty="0"/>
          </a:p>
        </p:txBody>
      </p:sp>
      <p:sp>
        <p:nvSpPr>
          <p:cNvPr id="4" name="Rectangle 3"/>
          <p:cNvSpPr/>
          <p:nvPr/>
        </p:nvSpPr>
        <p:spPr>
          <a:xfrm>
            <a:off x="228600" y="5983069"/>
            <a:ext cx="8610600" cy="646331"/>
          </a:xfrm>
          <a:prstGeom prst="rect">
            <a:avLst/>
          </a:prstGeom>
        </p:spPr>
        <p:txBody>
          <a:bodyPr wrap="square">
            <a:spAutoFit/>
          </a:bodyPr>
          <a:lstStyle/>
          <a:p>
            <a:r>
              <a:rPr lang="en-US" dirty="0" smtClean="0"/>
              <a:t>Nguyen et al. Analyzing </a:t>
            </a:r>
            <a:r>
              <a:rPr lang="en-US" dirty="0"/>
              <a:t>the Effectiveness of Adversary Modeling in Security </a:t>
            </a:r>
            <a:r>
              <a:rPr lang="en-US" dirty="0" smtClean="0"/>
              <a:t>Games, 2013 </a:t>
            </a:r>
            <a:endParaRPr lang="he-IL" dirty="0"/>
          </a:p>
        </p:txBody>
      </p:sp>
    </p:spTree>
    <p:extLst>
      <p:ext uri="{BB962C8B-B14F-4D97-AF65-F5344CB8AC3E}">
        <p14:creationId xmlns:p14="http://schemas.microsoft.com/office/powerpoint/2010/main" val="23770574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he-IL" dirty="0"/>
          </a:p>
        </p:txBody>
      </p:sp>
      <p:sp>
        <p:nvSpPr>
          <p:cNvPr id="3" name="Content Placeholder 2"/>
          <p:cNvSpPr>
            <a:spLocks noGrp="1"/>
          </p:cNvSpPr>
          <p:nvPr>
            <p:ph idx="1"/>
          </p:nvPr>
        </p:nvSpPr>
        <p:spPr/>
        <p:txBody>
          <a:bodyPr/>
          <a:lstStyle/>
          <a:p>
            <a:pPr algn="l" rtl="0"/>
            <a:endParaRPr lang="en-US" dirty="0" smtClean="0"/>
          </a:p>
          <a:p>
            <a:pPr algn="l" rtl="0"/>
            <a:r>
              <a:rPr lang="en-US" dirty="0" smtClean="0"/>
              <a:t>Introduction to human decision making </a:t>
            </a:r>
          </a:p>
          <a:p>
            <a:pPr algn="l" rtl="0"/>
            <a:r>
              <a:rPr lang="en-US" dirty="0" smtClean="0"/>
              <a:t>Normative Prediction</a:t>
            </a:r>
          </a:p>
          <a:p>
            <a:pPr algn="l" rtl="0"/>
            <a:r>
              <a:rPr lang="en-US" dirty="0" smtClean="0"/>
              <a:t>Descriptive Prediction</a:t>
            </a:r>
          </a:p>
          <a:p>
            <a:pPr algn="l" rtl="0"/>
            <a:r>
              <a:rPr lang="en-US" dirty="0" smtClean="0"/>
              <a:t>From Predictions to Actions</a:t>
            </a:r>
          </a:p>
          <a:p>
            <a:pPr algn="l" rtl="0"/>
            <a:r>
              <a:rPr lang="en-US" dirty="0" smtClean="0"/>
              <a:t>Conclusions</a:t>
            </a:r>
          </a:p>
          <a:p>
            <a:pPr algn="l" rtl="0"/>
            <a:endParaRPr lang="en-US" dirty="0" smtClean="0"/>
          </a:p>
          <a:p>
            <a:pPr algn="l" rtl="0"/>
            <a:endParaRPr lang="he-IL" dirty="0"/>
          </a:p>
        </p:txBody>
      </p:sp>
    </p:spTree>
    <p:extLst>
      <p:ext uri="{BB962C8B-B14F-4D97-AF65-F5344CB8AC3E}">
        <p14:creationId xmlns:p14="http://schemas.microsoft.com/office/powerpoint/2010/main" val="6592652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Quantal Response</a:t>
            </a:r>
            <a:endParaRPr lang="he-IL" dirty="0"/>
          </a:p>
        </p:txBody>
      </p:sp>
      <p:sp>
        <p:nvSpPr>
          <p:cNvPr id="3" name="Slide Number Placeholder 2"/>
          <p:cNvSpPr>
            <a:spLocks noGrp="1"/>
          </p:cNvSpPr>
          <p:nvPr>
            <p:ph type="sldNum" sz="quarter" idx="12"/>
          </p:nvPr>
        </p:nvSpPr>
        <p:spPr>
          <a:prstGeom prst="rect">
            <a:avLst/>
          </a:prstGeom>
        </p:spPr>
        <p:txBody>
          <a:bodyPr lIns="64291" tIns="32146" rIns="64291" bIns="32146"/>
          <a:lstStyle/>
          <a:p>
            <a:fld id="{CEDEB3A6-B2BD-4BCB-BED2-32B50535D09B}" type="slidenum">
              <a:rPr lang="en-US" smtClean="0"/>
              <a:pPr/>
              <a:t>60</a:t>
            </a:fld>
            <a:r>
              <a:rPr lang="en-US" dirty="0"/>
              <a:t>/64</a:t>
            </a:r>
          </a:p>
        </p:txBody>
      </p:sp>
      <p:graphicFrame>
        <p:nvGraphicFramePr>
          <p:cNvPr id="5" name="Object 4"/>
          <p:cNvGraphicFramePr>
            <a:graphicFrameLocks noChangeAspect="1"/>
          </p:cNvGraphicFramePr>
          <p:nvPr>
            <p:extLst>
              <p:ext uri="{D42A27DB-BD31-4B8C-83A1-F6EECF244321}">
                <p14:modId xmlns:p14="http://schemas.microsoft.com/office/powerpoint/2010/main" val="2235921447"/>
              </p:ext>
            </p:extLst>
          </p:nvPr>
        </p:nvGraphicFramePr>
        <p:xfrm>
          <a:off x="2667000" y="2238196"/>
          <a:ext cx="5759673" cy="472681"/>
        </p:xfrm>
        <a:graphic>
          <a:graphicData uri="http://schemas.openxmlformats.org/presentationml/2006/ole">
            <mc:AlternateContent xmlns:mc="http://schemas.openxmlformats.org/markup-compatibility/2006">
              <mc:Choice xmlns:v="urn:schemas-microsoft-com:vml" Requires="v">
                <p:oleObj spid="_x0000_s7638" name="Equation" r:id="rId3" imgW="4444920" imgH="380880" progId="Equation.3">
                  <p:embed/>
                </p:oleObj>
              </mc:Choice>
              <mc:Fallback>
                <p:oleObj name="Equation" r:id="rId3" imgW="4444920" imgH="380880" progId="Equation.3">
                  <p:embed/>
                  <p:pic>
                    <p:nvPicPr>
                      <p:cNvPr id="0" name=""/>
                      <p:cNvPicPr>
                        <a:picLocks noChangeAspect="1" noChangeArrowheads="1"/>
                      </p:cNvPicPr>
                      <p:nvPr/>
                    </p:nvPicPr>
                    <p:blipFill>
                      <a:blip r:embed="rId4"/>
                      <a:srcRect/>
                      <a:stretch>
                        <a:fillRect/>
                      </a:stretch>
                    </p:blipFill>
                    <p:spPr bwMode="auto">
                      <a:xfrm>
                        <a:off x="2667000" y="2238196"/>
                        <a:ext cx="5759673" cy="472681"/>
                      </a:xfrm>
                      <a:prstGeom prst="rect">
                        <a:avLst/>
                      </a:prstGeom>
                      <a:noFill/>
                      <a:ln w="28575">
                        <a:noFill/>
                      </a:ln>
                    </p:spPr>
                  </p:pic>
                </p:oleObj>
              </mc:Fallback>
            </mc:AlternateContent>
          </a:graphicData>
        </a:graphic>
      </p:graphicFrame>
      <p:sp>
        <p:nvSpPr>
          <p:cNvPr id="6" name="TextBox 5"/>
          <p:cNvSpPr txBox="1"/>
          <p:nvPr/>
        </p:nvSpPr>
        <p:spPr>
          <a:xfrm>
            <a:off x="228600" y="2253677"/>
            <a:ext cx="2514599" cy="397409"/>
          </a:xfrm>
          <a:prstGeom prst="rect">
            <a:avLst/>
          </a:prstGeom>
          <a:noFill/>
        </p:spPr>
        <p:txBody>
          <a:bodyPr wrap="square" lIns="58286" tIns="29143" rIns="58286" bIns="29143" rtlCol="0">
            <a:spAutoFit/>
          </a:bodyPr>
          <a:lstStyle/>
          <a:p>
            <a:pPr marL="0" lvl="2"/>
            <a:r>
              <a:rPr lang="en-US" sz="2200" dirty="0" smtClean="0">
                <a:solidFill>
                  <a:srgbClr val="800000"/>
                </a:solidFill>
                <a:latin typeface="Helvetica" charset="0"/>
                <a:ea typeface="Helvetica" charset="0"/>
                <a:cs typeface="Helvetica" charset="0"/>
              </a:rPr>
              <a:t>Perfect Response:</a:t>
            </a:r>
            <a:endParaRPr lang="en-US" sz="2200" dirty="0">
              <a:solidFill>
                <a:srgbClr val="800000"/>
              </a:solidFill>
              <a:latin typeface="Helvetica" charset="0"/>
              <a:ea typeface="Helvetica" charset="0"/>
              <a:cs typeface="Helvetica" charset="0"/>
            </a:endParaRPr>
          </a:p>
        </p:txBody>
      </p:sp>
      <p:sp>
        <p:nvSpPr>
          <p:cNvPr id="8" name="TextBox 7"/>
          <p:cNvSpPr txBox="1"/>
          <p:nvPr/>
        </p:nvSpPr>
        <p:spPr>
          <a:xfrm>
            <a:off x="533400" y="3226379"/>
            <a:ext cx="8569715" cy="551298"/>
          </a:xfrm>
          <a:prstGeom prst="rect">
            <a:avLst/>
          </a:prstGeom>
          <a:noFill/>
        </p:spPr>
        <p:txBody>
          <a:bodyPr wrap="square" lIns="58286" tIns="29143" rIns="58286" bIns="29143" rtlCol="0">
            <a:spAutoFit/>
          </a:bodyPr>
          <a:lstStyle/>
          <a:p>
            <a:pPr marL="0" lvl="2"/>
            <a:r>
              <a:rPr lang="en-US" sz="1600" dirty="0" err="1">
                <a:solidFill>
                  <a:srgbClr val="990000"/>
                </a:solidFill>
                <a:latin typeface="Helvetica" charset="0"/>
                <a:ea typeface="Helvetica" charset="0"/>
                <a:cs typeface="Helvetica" charset="0"/>
              </a:rPr>
              <a:t>Quantal</a:t>
            </a:r>
            <a:r>
              <a:rPr lang="en-US" sz="1600" dirty="0">
                <a:solidFill>
                  <a:srgbClr val="990000"/>
                </a:solidFill>
                <a:latin typeface="Helvetica" charset="0"/>
                <a:ea typeface="Helvetica" charset="0"/>
                <a:cs typeface="Helvetica" charset="0"/>
              </a:rPr>
              <a:t> Response(QR</a:t>
            </a:r>
            <a:r>
              <a:rPr lang="en-US" sz="1600" dirty="0">
                <a:solidFill>
                  <a:srgbClr val="800000"/>
                </a:solidFill>
                <a:latin typeface="Helvetica" charset="0"/>
                <a:ea typeface="Helvetica" charset="0"/>
                <a:cs typeface="Helvetica" charset="0"/>
              </a:rPr>
              <a:t>) </a:t>
            </a:r>
            <a:r>
              <a:rPr lang="en-US" sz="1600" dirty="0">
                <a:latin typeface="Helvetica" charset="0"/>
                <a:ea typeface="Helvetica" charset="0"/>
                <a:cs typeface="Helvetica" charset="0"/>
              </a:rPr>
              <a:t>[McFadden 73]: Stochastic Choice, Better Choice More likely </a:t>
            </a:r>
          </a:p>
          <a:p>
            <a:pPr marL="0" lvl="2"/>
            <a:endParaRPr lang="en-US" sz="1600" b="1" i="1" u="sng" dirty="0">
              <a:latin typeface="Helvetica" charset="0"/>
              <a:ea typeface="Helvetica" charset="0"/>
              <a:cs typeface="Helvetica"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241071299"/>
              </p:ext>
            </p:extLst>
          </p:nvPr>
        </p:nvGraphicFramePr>
        <p:xfrm>
          <a:off x="3449166" y="3461668"/>
          <a:ext cx="3386584" cy="1186532"/>
        </p:xfrm>
        <a:graphic>
          <a:graphicData uri="http://schemas.openxmlformats.org/presentationml/2006/ole">
            <mc:AlternateContent xmlns:mc="http://schemas.openxmlformats.org/markup-compatibility/2006">
              <mc:Choice xmlns:v="urn:schemas-microsoft-com:vml" Requires="v">
                <p:oleObj spid="_x0000_s7639" name="Equation" r:id="rId5" imgW="1650960" imgH="634680" progId="Equation.3">
                  <p:embed/>
                </p:oleObj>
              </mc:Choice>
              <mc:Fallback>
                <p:oleObj name="Equation" r:id="rId5" imgW="1650960" imgH="634680" progId="Equation.3">
                  <p:embed/>
                  <p:pic>
                    <p:nvPicPr>
                      <p:cNvPr id="0" name=""/>
                      <p:cNvPicPr>
                        <a:picLocks noChangeAspect="1" noChangeArrowheads="1"/>
                      </p:cNvPicPr>
                      <p:nvPr/>
                    </p:nvPicPr>
                    <p:blipFill>
                      <a:blip r:embed="rId6"/>
                      <a:srcRect/>
                      <a:stretch>
                        <a:fillRect/>
                      </a:stretch>
                    </p:blipFill>
                    <p:spPr bwMode="auto">
                      <a:xfrm>
                        <a:off x="3449166" y="3461668"/>
                        <a:ext cx="3386584" cy="1186532"/>
                      </a:xfrm>
                      <a:prstGeom prst="rect">
                        <a:avLst/>
                      </a:prstGeom>
                      <a:noFill/>
                      <a:ln>
                        <a:noFill/>
                      </a:ln>
                    </p:spPr>
                  </p:pic>
                </p:oleObj>
              </mc:Fallback>
            </mc:AlternateContent>
          </a:graphicData>
        </a:graphic>
      </p:graphicFrame>
      <p:sp>
        <p:nvSpPr>
          <p:cNvPr id="10" name="TextBox 9"/>
          <p:cNvSpPr txBox="1"/>
          <p:nvPr/>
        </p:nvSpPr>
        <p:spPr>
          <a:xfrm>
            <a:off x="1384851" y="3699230"/>
            <a:ext cx="2371662" cy="773035"/>
          </a:xfrm>
          <a:prstGeom prst="rect">
            <a:avLst/>
          </a:prstGeom>
          <a:solidFill>
            <a:schemeClr val="bg1"/>
          </a:solidFill>
        </p:spPr>
        <p:txBody>
          <a:bodyPr wrap="square" lIns="58325" tIns="29162" rIns="58325" bIns="29162" rtlCol="0">
            <a:spAutoFit/>
          </a:bodyPr>
          <a:lstStyle/>
          <a:p>
            <a:pPr algn="r"/>
            <a:r>
              <a:rPr lang="en-US" sz="1500" dirty="0">
                <a:latin typeface="Helvetica" charset="0"/>
                <a:ea typeface="Helvetica" charset="0"/>
                <a:cs typeface="Helvetica" charset="0"/>
              </a:rPr>
              <a:t>Adversary’s </a:t>
            </a:r>
          </a:p>
          <a:p>
            <a:pPr algn="r"/>
            <a:r>
              <a:rPr lang="en-US" sz="1500" dirty="0">
                <a:latin typeface="Helvetica" charset="0"/>
                <a:ea typeface="Helvetica" charset="0"/>
                <a:cs typeface="Helvetica" charset="0"/>
              </a:rPr>
              <a:t>probability of </a:t>
            </a:r>
          </a:p>
          <a:p>
            <a:pPr algn="r"/>
            <a:r>
              <a:rPr lang="en-US" sz="1500" b="1" dirty="0">
                <a:latin typeface="Helvetica" charset="0"/>
                <a:ea typeface="Helvetica" charset="0"/>
                <a:cs typeface="Helvetica" charset="0"/>
              </a:rPr>
              <a:t>choosing target j</a:t>
            </a:r>
          </a:p>
        </p:txBody>
      </p:sp>
      <p:grpSp>
        <p:nvGrpSpPr>
          <p:cNvPr id="11" name="Group 10"/>
          <p:cNvGrpSpPr/>
          <p:nvPr/>
        </p:nvGrpSpPr>
        <p:grpSpPr>
          <a:xfrm>
            <a:off x="-63286" y="3121001"/>
            <a:ext cx="9207286" cy="1527199"/>
            <a:chOff x="-57355" y="6790091"/>
            <a:chExt cx="13094807" cy="2638894"/>
          </a:xfrm>
        </p:grpSpPr>
        <p:sp>
          <p:nvSpPr>
            <p:cNvPr id="12" name="Shape 317"/>
            <p:cNvSpPr/>
            <p:nvPr/>
          </p:nvSpPr>
          <p:spPr>
            <a:xfrm>
              <a:off x="564972" y="6790091"/>
              <a:ext cx="11786070" cy="2638894"/>
            </a:xfrm>
            <a:prstGeom prst="rect">
              <a:avLst/>
            </a:prstGeom>
            <a:ln w="12700">
              <a:solidFill>
                <a:srgbClr val="990000"/>
              </a:solidFill>
              <a:miter lim="400000"/>
            </a:ln>
          </p:spPr>
          <p:txBody>
            <a:bodyPr lIns="0" tIns="0" rIns="0" bIns="0" anchor="ctr"/>
            <a:lstStyle/>
            <a:p>
              <a:pPr lvl="0">
                <a:defRPr sz="2400">
                  <a:solidFill>
                    <a:srgbClr val="FFFFFF"/>
                  </a:solidFill>
                </a:defRPr>
              </a:pPr>
              <a:endParaRPr sz="2000">
                <a:latin typeface="Helvetica" charset="0"/>
                <a:ea typeface="Helvetica" charset="0"/>
                <a:cs typeface="Helvetica" charset="0"/>
              </a:endParaRPr>
            </a:p>
          </p:txBody>
        </p:sp>
        <p:sp>
          <p:nvSpPr>
            <p:cNvPr id="13" name="Shape 318"/>
            <p:cNvSpPr/>
            <p:nvPr/>
          </p:nvSpPr>
          <p:spPr>
            <a:xfrm>
              <a:off x="-57355" y="8110709"/>
              <a:ext cx="622327" cy="2"/>
            </a:xfrm>
            <a:prstGeom prst="line">
              <a:avLst/>
            </a:prstGeom>
            <a:ln w="12700">
              <a:solidFill>
                <a:srgbClr val="990000"/>
              </a:solidFill>
              <a:miter lim="400000"/>
            </a:ln>
          </p:spPr>
          <p:txBody>
            <a:bodyPr lIns="0" tIns="0" rIns="0" bIns="0" anchor="ctr"/>
            <a:lstStyle/>
            <a:p>
              <a:pPr lvl="0">
                <a:defRPr sz="2400"/>
              </a:pPr>
              <a:endParaRPr>
                <a:latin typeface="Helvetica" charset="0"/>
                <a:ea typeface="Helvetica" charset="0"/>
                <a:cs typeface="Helvetica" charset="0"/>
              </a:endParaRPr>
            </a:p>
          </p:txBody>
        </p:sp>
        <p:sp>
          <p:nvSpPr>
            <p:cNvPr id="14" name="Shape 319"/>
            <p:cNvSpPr/>
            <p:nvPr/>
          </p:nvSpPr>
          <p:spPr>
            <a:xfrm>
              <a:off x="12351042" y="8093764"/>
              <a:ext cx="686410" cy="2"/>
            </a:xfrm>
            <a:prstGeom prst="line">
              <a:avLst/>
            </a:prstGeom>
            <a:ln w="12700">
              <a:solidFill>
                <a:srgbClr val="990000"/>
              </a:solidFill>
              <a:miter lim="400000"/>
            </a:ln>
          </p:spPr>
          <p:txBody>
            <a:bodyPr lIns="0" tIns="0" rIns="0" bIns="0" anchor="ctr"/>
            <a:lstStyle/>
            <a:p>
              <a:pPr lvl="0">
                <a:defRPr sz="2400"/>
              </a:pPr>
              <a:endParaRPr sz="2000">
                <a:latin typeface="Helvetica" charset="0"/>
                <a:ea typeface="Helvetica" charset="0"/>
                <a:cs typeface="Helvetica" charset="0"/>
              </a:endParaRPr>
            </a:p>
          </p:txBody>
        </p:sp>
      </p:grpSp>
    </p:spTree>
    <p:extLst>
      <p:ext uri="{BB962C8B-B14F-4D97-AF65-F5344CB8AC3E}">
        <p14:creationId xmlns:p14="http://schemas.microsoft.com/office/powerpoint/2010/main" val="1528427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937085" y="1584198"/>
            <a:ext cx="276725" cy="22348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LT Com 55 Roman" panose="020B0604020202020204" pitchFamily="34" charset="0"/>
            </a:endParaRPr>
          </a:p>
        </p:txBody>
      </p:sp>
      <p:cxnSp>
        <p:nvCxnSpPr>
          <p:cNvPr id="9" name="Straight Connector 8"/>
          <p:cNvCxnSpPr/>
          <p:nvPr/>
        </p:nvCxnSpPr>
        <p:spPr>
          <a:xfrm flipV="1">
            <a:off x="1653991" y="1372084"/>
            <a:ext cx="1" cy="24698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197289" y="1360653"/>
            <a:ext cx="1" cy="24698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462335" y="2358190"/>
            <a:ext cx="282740" cy="146090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LT Com 55 Roman" panose="020B0604020202020204" pitchFamily="34" charset="0"/>
            </a:endParaRPr>
          </a:p>
        </p:txBody>
      </p:sp>
      <p:sp>
        <p:nvSpPr>
          <p:cNvPr id="17" name="Rectangle 16"/>
          <p:cNvSpPr/>
          <p:nvPr/>
        </p:nvSpPr>
        <p:spPr>
          <a:xfrm>
            <a:off x="6026100" y="2662990"/>
            <a:ext cx="294455" cy="115610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LT Com 55 Roman" panose="020B0604020202020204" pitchFamily="34" charset="0"/>
            </a:endParaRPr>
          </a:p>
        </p:txBody>
      </p:sp>
      <p:sp>
        <p:nvSpPr>
          <p:cNvPr id="18" name="Rectangle 17"/>
          <p:cNvSpPr/>
          <p:nvPr/>
        </p:nvSpPr>
        <p:spPr>
          <a:xfrm>
            <a:off x="6573886" y="3498252"/>
            <a:ext cx="260049" cy="32084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LT Com 55 Roman" panose="020B0604020202020204" pitchFamily="34" charset="0"/>
            </a:endParaRPr>
          </a:p>
        </p:txBody>
      </p:sp>
      <p:sp>
        <p:nvSpPr>
          <p:cNvPr id="19" name="TextBox 18"/>
          <p:cNvSpPr txBox="1"/>
          <p:nvPr/>
        </p:nvSpPr>
        <p:spPr>
          <a:xfrm rot="16200000">
            <a:off x="288816" y="2361843"/>
            <a:ext cx="2223686" cy="369332"/>
          </a:xfrm>
          <a:prstGeom prst="rect">
            <a:avLst/>
          </a:prstGeom>
          <a:noFill/>
        </p:spPr>
        <p:txBody>
          <a:bodyPr wrap="none" rtlCol="0">
            <a:spAutoFit/>
          </a:bodyPr>
          <a:lstStyle/>
          <a:p>
            <a:r>
              <a:rPr lang="en-US" dirty="0" smtClean="0">
                <a:latin typeface="HelveticaNeueLT Com 55 Roman" panose="020B0604020202020204" pitchFamily="34" charset="0"/>
              </a:rPr>
              <a:t>Probability of Action</a:t>
            </a:r>
            <a:endParaRPr lang="en-US" dirty="0">
              <a:latin typeface="HelveticaNeueLT Com 55 Roman" panose="020B0604020202020204" pitchFamily="34" charset="0"/>
            </a:endParaRPr>
          </a:p>
        </p:txBody>
      </p:sp>
      <p:sp>
        <p:nvSpPr>
          <p:cNvPr id="20" name="TextBox 19"/>
          <p:cNvSpPr txBox="1"/>
          <p:nvPr/>
        </p:nvSpPr>
        <p:spPr>
          <a:xfrm rot="16200000">
            <a:off x="3863350" y="2361842"/>
            <a:ext cx="2223686" cy="369332"/>
          </a:xfrm>
          <a:prstGeom prst="rect">
            <a:avLst/>
          </a:prstGeom>
          <a:noFill/>
        </p:spPr>
        <p:txBody>
          <a:bodyPr wrap="none" rtlCol="0">
            <a:spAutoFit/>
          </a:bodyPr>
          <a:lstStyle/>
          <a:p>
            <a:r>
              <a:rPr lang="en-US" dirty="0" smtClean="0">
                <a:latin typeface="HelveticaNeueLT Com 55 Roman" panose="020B0604020202020204" pitchFamily="34" charset="0"/>
              </a:rPr>
              <a:t>Probability of Action</a:t>
            </a:r>
            <a:endParaRPr lang="en-US" dirty="0">
              <a:latin typeface="HelveticaNeueLT Com 55 Roman" panose="020B0604020202020204" pitchFamily="34" charset="0"/>
            </a:endParaRPr>
          </a:p>
        </p:txBody>
      </p:sp>
      <p:sp>
        <p:nvSpPr>
          <p:cNvPr id="3" name="Content Placeholder 2"/>
          <p:cNvSpPr>
            <a:spLocks noGrp="1"/>
          </p:cNvSpPr>
          <p:nvPr>
            <p:ph idx="1"/>
          </p:nvPr>
        </p:nvSpPr>
        <p:spPr>
          <a:xfrm>
            <a:off x="628650" y="4751679"/>
            <a:ext cx="8140391" cy="1634606"/>
          </a:xfrm>
        </p:spPr>
        <p:txBody>
          <a:bodyPr>
            <a:normAutofit lnSpcReduction="10000"/>
          </a:bodyPr>
          <a:lstStyle/>
          <a:p>
            <a:pPr algn="l" rtl="0"/>
            <a:r>
              <a:rPr lang="en-US" b="1" dirty="0" smtClean="0"/>
              <a:t> </a:t>
            </a:r>
            <a:r>
              <a:rPr lang="en-US" b="1" dirty="0" smtClean="0">
                <a:solidFill>
                  <a:srgbClr val="7030A0"/>
                </a:solidFill>
              </a:rPr>
              <a:t>Best </a:t>
            </a:r>
            <a:r>
              <a:rPr lang="en-US" b="1" dirty="0">
                <a:solidFill>
                  <a:srgbClr val="7030A0"/>
                </a:solidFill>
              </a:rPr>
              <a:t>response</a:t>
            </a:r>
            <a:r>
              <a:rPr lang="en-US" dirty="0"/>
              <a:t>: Maximum utility action is always </a:t>
            </a:r>
            <a:r>
              <a:rPr lang="en-US" dirty="0" smtClean="0"/>
              <a:t>played</a:t>
            </a:r>
          </a:p>
          <a:p>
            <a:pPr algn="l" rtl="0"/>
            <a:r>
              <a:rPr lang="en-US" b="1" dirty="0" smtClean="0"/>
              <a:t> </a:t>
            </a:r>
            <a:r>
              <a:rPr lang="en-US" b="1" dirty="0">
                <a:solidFill>
                  <a:srgbClr val="7030A0"/>
                </a:solidFill>
              </a:rPr>
              <a:t>Quantal</a:t>
            </a:r>
            <a:r>
              <a:rPr lang="en-US" dirty="0" smtClean="0"/>
              <a:t> </a:t>
            </a:r>
            <a:r>
              <a:rPr lang="en-US" dirty="0"/>
              <a:t>(“</a:t>
            </a:r>
            <a:r>
              <a:rPr lang="en-US" dirty="0" err="1" smtClean="0"/>
              <a:t>softmax</a:t>
            </a:r>
            <a:r>
              <a:rPr lang="en-US" dirty="0"/>
              <a:t>”) </a:t>
            </a:r>
            <a:r>
              <a:rPr lang="en-US" b="1" dirty="0">
                <a:solidFill>
                  <a:srgbClr val="7030A0"/>
                </a:solidFill>
              </a:rPr>
              <a:t>response</a:t>
            </a:r>
            <a:r>
              <a:rPr lang="en-US" dirty="0"/>
              <a:t>: High-utility actions played </a:t>
            </a:r>
            <a:r>
              <a:rPr lang="en-US" dirty="0" smtClean="0"/>
              <a:t>often, low-utility </a:t>
            </a:r>
            <a:r>
              <a:rPr lang="en-US" dirty="0"/>
              <a:t>actions played </a:t>
            </a:r>
            <a:r>
              <a:rPr lang="en-US" dirty="0" smtClean="0"/>
              <a:t>rarely</a:t>
            </a:r>
            <a:endParaRPr lang="en-US" dirty="0"/>
          </a:p>
        </p:txBody>
      </p:sp>
      <p:cxnSp>
        <p:nvCxnSpPr>
          <p:cNvPr id="5" name="Straight Connector 4"/>
          <p:cNvCxnSpPr/>
          <p:nvPr/>
        </p:nvCxnSpPr>
        <p:spPr>
          <a:xfrm>
            <a:off x="1641959" y="3830522"/>
            <a:ext cx="1902009" cy="114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185257" y="3819092"/>
            <a:ext cx="1902009" cy="114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506737" y="4151362"/>
            <a:ext cx="1864613" cy="369332"/>
          </a:xfrm>
          <a:prstGeom prst="rect">
            <a:avLst/>
          </a:prstGeom>
          <a:noFill/>
        </p:spPr>
        <p:txBody>
          <a:bodyPr wrap="none" rtlCol="0">
            <a:spAutoFit/>
          </a:bodyPr>
          <a:lstStyle/>
          <a:p>
            <a:r>
              <a:rPr lang="en-US" dirty="0" smtClean="0">
                <a:latin typeface="HelveticaNeueLT Com 55 Roman" panose="020B0604020202020204" pitchFamily="34" charset="0"/>
              </a:rPr>
              <a:t>Expected Payoff</a:t>
            </a:r>
            <a:endParaRPr lang="en-US" dirty="0">
              <a:latin typeface="HelveticaNeueLT Com 55 Roman" panose="020B0604020202020204" pitchFamily="34" charset="0"/>
            </a:endParaRPr>
          </a:p>
        </p:txBody>
      </p:sp>
      <p:sp>
        <p:nvSpPr>
          <p:cNvPr id="22" name="TextBox 21"/>
          <p:cNvSpPr txBox="1"/>
          <p:nvPr/>
        </p:nvSpPr>
        <p:spPr>
          <a:xfrm>
            <a:off x="1892935" y="4151362"/>
            <a:ext cx="1864613" cy="369332"/>
          </a:xfrm>
          <a:prstGeom prst="rect">
            <a:avLst/>
          </a:prstGeom>
          <a:noFill/>
        </p:spPr>
        <p:txBody>
          <a:bodyPr wrap="none" rtlCol="0">
            <a:spAutoFit/>
          </a:bodyPr>
          <a:lstStyle/>
          <a:p>
            <a:r>
              <a:rPr lang="en-US" dirty="0" smtClean="0">
                <a:latin typeface="HelveticaNeueLT Com 55 Roman" panose="020B0604020202020204" pitchFamily="34" charset="0"/>
              </a:rPr>
              <a:t>Expected Payoff</a:t>
            </a:r>
            <a:endParaRPr lang="en-US" dirty="0">
              <a:latin typeface="HelveticaNeueLT Com 55 Roman" panose="020B0604020202020204" pitchFamily="34" charset="0"/>
            </a:endParaRPr>
          </a:p>
        </p:txBody>
      </p:sp>
      <p:sp>
        <p:nvSpPr>
          <p:cNvPr id="23" name="TextBox 22"/>
          <p:cNvSpPr txBox="1"/>
          <p:nvPr/>
        </p:nvSpPr>
        <p:spPr>
          <a:xfrm>
            <a:off x="5209093" y="3770600"/>
            <a:ext cx="2401619" cy="369332"/>
          </a:xfrm>
          <a:prstGeom prst="rect">
            <a:avLst/>
          </a:prstGeom>
          <a:noFill/>
        </p:spPr>
        <p:txBody>
          <a:bodyPr wrap="none" rtlCol="0">
            <a:spAutoFit/>
          </a:bodyPr>
          <a:lstStyle/>
          <a:p>
            <a:r>
              <a:rPr lang="en-US" dirty="0" smtClean="0">
                <a:latin typeface="HelveticaNeueLT Com 55 Roman" panose="020B0604020202020204" pitchFamily="34" charset="0"/>
              </a:rPr>
              <a:t>  $1.01    </a:t>
            </a:r>
            <a:r>
              <a:rPr lang="en-US" sz="1050" dirty="0" smtClean="0">
                <a:latin typeface="HelveticaNeueLT Com 55 Roman" panose="020B0604020202020204" pitchFamily="34" charset="0"/>
              </a:rPr>
              <a:t> </a:t>
            </a:r>
            <a:r>
              <a:rPr lang="en-US" dirty="0" smtClean="0">
                <a:latin typeface="HelveticaNeueLT Com 55 Roman" panose="020B0604020202020204" pitchFamily="34" charset="0"/>
              </a:rPr>
              <a:t> $1     $0.25</a:t>
            </a:r>
            <a:endParaRPr lang="en-US" dirty="0">
              <a:latin typeface="HelveticaNeueLT Com 55 Roman" panose="020B0604020202020204" pitchFamily="34" charset="0"/>
            </a:endParaRPr>
          </a:p>
        </p:txBody>
      </p:sp>
      <p:sp>
        <p:nvSpPr>
          <p:cNvPr id="24" name="TextBox 23"/>
          <p:cNvSpPr txBox="1"/>
          <p:nvPr/>
        </p:nvSpPr>
        <p:spPr>
          <a:xfrm>
            <a:off x="1254236" y="3819092"/>
            <a:ext cx="2621230" cy="369332"/>
          </a:xfrm>
          <a:prstGeom prst="rect">
            <a:avLst/>
          </a:prstGeom>
          <a:noFill/>
        </p:spPr>
        <p:txBody>
          <a:bodyPr wrap="none" rtlCol="0">
            <a:spAutoFit/>
          </a:bodyPr>
          <a:lstStyle/>
          <a:p>
            <a:pPr algn="ctr"/>
            <a:r>
              <a:rPr lang="en-US" dirty="0" smtClean="0">
                <a:latin typeface="HelveticaNeueLT Com 55 Roman" panose="020B0604020202020204" pitchFamily="34" charset="0"/>
              </a:rPr>
              <a:t>    $1.01      $1      $0.25</a:t>
            </a:r>
            <a:endParaRPr lang="en-US" dirty="0">
              <a:latin typeface="HelveticaNeueLT Com 55 Roman" panose="020B0604020202020204" pitchFamily="34" charset="0"/>
            </a:endParaRPr>
          </a:p>
        </p:txBody>
      </p:sp>
      <p:sp>
        <p:nvSpPr>
          <p:cNvPr id="26" name="TextBox 25"/>
          <p:cNvSpPr txBox="1"/>
          <p:nvPr/>
        </p:nvSpPr>
        <p:spPr>
          <a:xfrm>
            <a:off x="5448583" y="1052675"/>
            <a:ext cx="2313454" cy="400110"/>
          </a:xfrm>
          <a:prstGeom prst="rect">
            <a:avLst/>
          </a:prstGeom>
          <a:noFill/>
        </p:spPr>
        <p:txBody>
          <a:bodyPr wrap="none" rtlCol="0">
            <a:spAutoFit/>
          </a:bodyPr>
          <a:lstStyle/>
          <a:p>
            <a:r>
              <a:rPr lang="en-US" sz="2000" b="1" dirty="0" err="1" smtClean="0">
                <a:latin typeface="HelveticaNeueLT Com 55 Roman" panose="020B0604020202020204" pitchFamily="34" charset="0"/>
              </a:rPr>
              <a:t>Quantal</a:t>
            </a:r>
            <a:r>
              <a:rPr lang="en-US" sz="2000" b="1" dirty="0" smtClean="0">
                <a:latin typeface="HelveticaNeueLT Com 55 Roman" panose="020B0604020202020204" pitchFamily="34" charset="0"/>
              </a:rPr>
              <a:t> Response</a:t>
            </a:r>
            <a:endParaRPr lang="en-US" sz="2000" b="1" dirty="0">
              <a:latin typeface="HelveticaNeueLT Com 55 Roman" panose="020B0604020202020204" pitchFamily="34" charset="0"/>
            </a:endParaRPr>
          </a:p>
        </p:txBody>
      </p:sp>
      <p:sp>
        <p:nvSpPr>
          <p:cNvPr id="27" name="TextBox 26"/>
          <p:cNvSpPr txBox="1"/>
          <p:nvPr/>
        </p:nvSpPr>
        <p:spPr>
          <a:xfrm>
            <a:off x="1937085" y="1052675"/>
            <a:ext cx="1927131" cy="400110"/>
          </a:xfrm>
          <a:prstGeom prst="rect">
            <a:avLst/>
          </a:prstGeom>
          <a:noFill/>
        </p:spPr>
        <p:txBody>
          <a:bodyPr wrap="none" rtlCol="0">
            <a:spAutoFit/>
          </a:bodyPr>
          <a:lstStyle/>
          <a:p>
            <a:r>
              <a:rPr lang="en-US" sz="2000" b="1" dirty="0" smtClean="0">
                <a:latin typeface="HelveticaNeueLT Com 55 Roman" panose="020B0604020202020204" pitchFamily="34" charset="0"/>
              </a:rPr>
              <a:t>Best Response</a:t>
            </a:r>
            <a:endParaRPr lang="en-US" sz="2000" b="1" dirty="0">
              <a:latin typeface="HelveticaNeueLT Com 55 Roman" panose="020B0604020202020204" pitchFamily="34" charset="0"/>
            </a:endParaRPr>
          </a:p>
        </p:txBody>
      </p:sp>
      <p:sp>
        <p:nvSpPr>
          <p:cNvPr id="4" name="Title 3"/>
          <p:cNvSpPr>
            <a:spLocks noGrp="1"/>
          </p:cNvSpPr>
          <p:nvPr>
            <p:ph type="title"/>
          </p:nvPr>
        </p:nvSpPr>
        <p:spPr/>
        <p:txBody>
          <a:bodyPr/>
          <a:lstStyle/>
          <a:p>
            <a:endParaRPr lang="he-IL"/>
          </a:p>
        </p:txBody>
      </p:sp>
    </p:spTree>
    <p:extLst>
      <p:ext uri="{BB962C8B-B14F-4D97-AF65-F5344CB8AC3E}">
        <p14:creationId xmlns:p14="http://schemas.microsoft.com/office/powerpoint/2010/main" val="119641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
                                          </p:val>
                                        </p:tav>
                                        <p:tav tm="100000">
                                          <p:val>
                                            <p:strVal val="#ppt_x"/>
                                          </p:val>
                                        </p:tav>
                                      </p:tavLst>
                                    </p:anim>
                                    <p:anim calcmode="lin" valueType="num">
                                      <p:cBhvr>
                                        <p:cTn id="8" dur="500" fill="hold"/>
                                        <p:tgtEl>
                                          <p:spTgt spid="15"/>
                                        </p:tgtEl>
                                        <p:attrNameLst>
                                          <p:attrName>ppt_y</p:attrName>
                                        </p:attrNameLst>
                                      </p:cBhvr>
                                      <p:tavLst>
                                        <p:tav tm="0">
                                          <p:val>
                                            <p:strVal val="#ppt_y+#ppt_h/2"/>
                                          </p:val>
                                        </p:tav>
                                        <p:tav tm="100000">
                                          <p:val>
                                            <p:strVal val="#ppt_y"/>
                                          </p:val>
                                        </p:tav>
                                      </p:tavLst>
                                    </p:anim>
                                    <p:anim calcmode="lin" valueType="num">
                                      <p:cBhvr>
                                        <p:cTn id="9" dur="500" fill="hold"/>
                                        <p:tgtEl>
                                          <p:spTgt spid="15"/>
                                        </p:tgtEl>
                                        <p:attrNameLst>
                                          <p:attrName>ppt_w</p:attrName>
                                        </p:attrNameLst>
                                      </p:cBhvr>
                                      <p:tavLst>
                                        <p:tav tm="0">
                                          <p:val>
                                            <p:strVal val="#ppt_w"/>
                                          </p:val>
                                        </p:tav>
                                        <p:tav tm="100000">
                                          <p:val>
                                            <p:strVal val="#ppt_w"/>
                                          </p:val>
                                        </p:tav>
                                      </p:tavLst>
                                    </p:anim>
                                    <p:anim calcmode="lin" valueType="num">
                                      <p:cBhvr>
                                        <p:cTn id="10"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7"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ppt_x</p:attrName>
                                        </p:attrNameLst>
                                      </p:cBhvr>
                                      <p:tavLst>
                                        <p:tav tm="0">
                                          <p:val>
                                            <p:strVal val="#ppt_x"/>
                                          </p:val>
                                        </p:tav>
                                        <p:tav tm="100000">
                                          <p:val>
                                            <p:strVal val="#ppt_x"/>
                                          </p:val>
                                        </p:tav>
                                      </p:tavLst>
                                    </p:anim>
                                    <p:anim calcmode="lin" valueType="num">
                                      <p:cBhvr>
                                        <p:cTn id="32" dur="500" fill="hold"/>
                                        <p:tgtEl>
                                          <p:spTgt spid="16"/>
                                        </p:tgtEl>
                                        <p:attrNameLst>
                                          <p:attrName>ppt_y</p:attrName>
                                        </p:attrNameLst>
                                      </p:cBhvr>
                                      <p:tavLst>
                                        <p:tav tm="0">
                                          <p:val>
                                            <p:strVal val="#ppt_y+#ppt_h/2"/>
                                          </p:val>
                                        </p:tav>
                                        <p:tav tm="100000">
                                          <p:val>
                                            <p:strVal val="#ppt_y"/>
                                          </p:val>
                                        </p:tav>
                                      </p:tavLst>
                                    </p:anim>
                                    <p:anim calcmode="lin" valueType="num">
                                      <p:cBhvr>
                                        <p:cTn id="33" dur="500" fill="hold"/>
                                        <p:tgtEl>
                                          <p:spTgt spid="16"/>
                                        </p:tgtEl>
                                        <p:attrNameLst>
                                          <p:attrName>ppt_w</p:attrName>
                                        </p:attrNameLst>
                                      </p:cBhvr>
                                      <p:tavLst>
                                        <p:tav tm="0">
                                          <p:val>
                                            <p:strVal val="#ppt_w"/>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childTnLst>
                                </p:cTn>
                              </p:par>
                              <p:par>
                                <p:cTn id="35" presetID="17"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ppt_x</p:attrName>
                                        </p:attrNameLst>
                                      </p:cBhvr>
                                      <p:tavLst>
                                        <p:tav tm="0">
                                          <p:val>
                                            <p:strVal val="#ppt_x"/>
                                          </p:val>
                                        </p:tav>
                                        <p:tav tm="100000">
                                          <p:val>
                                            <p:strVal val="#ppt_x"/>
                                          </p:val>
                                        </p:tav>
                                      </p:tavLst>
                                    </p:anim>
                                    <p:anim calcmode="lin" valueType="num">
                                      <p:cBhvr>
                                        <p:cTn id="38" dur="500" fill="hold"/>
                                        <p:tgtEl>
                                          <p:spTgt spid="17"/>
                                        </p:tgtEl>
                                        <p:attrNameLst>
                                          <p:attrName>ppt_y</p:attrName>
                                        </p:attrNameLst>
                                      </p:cBhvr>
                                      <p:tavLst>
                                        <p:tav tm="0">
                                          <p:val>
                                            <p:strVal val="#ppt_y+#ppt_h/2"/>
                                          </p:val>
                                        </p:tav>
                                        <p:tav tm="100000">
                                          <p:val>
                                            <p:strVal val="#ppt_y"/>
                                          </p:val>
                                        </p:tav>
                                      </p:tavLst>
                                    </p:anim>
                                    <p:anim calcmode="lin" valueType="num">
                                      <p:cBhvr>
                                        <p:cTn id="39" dur="500" fill="hold"/>
                                        <p:tgtEl>
                                          <p:spTgt spid="17"/>
                                        </p:tgtEl>
                                        <p:attrNameLst>
                                          <p:attrName>ppt_w</p:attrName>
                                        </p:attrNameLst>
                                      </p:cBhvr>
                                      <p:tavLst>
                                        <p:tav tm="0">
                                          <p:val>
                                            <p:strVal val="#ppt_w"/>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childTnLst>
                                </p:cTn>
                              </p:par>
                              <p:par>
                                <p:cTn id="41" presetID="17" presetClass="entr" presetSubtype="4"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ppt_x</p:attrName>
                                        </p:attrNameLst>
                                      </p:cBhvr>
                                      <p:tavLst>
                                        <p:tav tm="0">
                                          <p:val>
                                            <p:strVal val="#ppt_x"/>
                                          </p:val>
                                        </p:tav>
                                        <p:tav tm="100000">
                                          <p:val>
                                            <p:strVal val="#ppt_x"/>
                                          </p:val>
                                        </p:tav>
                                      </p:tavLst>
                                    </p:anim>
                                    <p:anim calcmode="lin" valueType="num">
                                      <p:cBhvr>
                                        <p:cTn id="44" dur="500" fill="hold"/>
                                        <p:tgtEl>
                                          <p:spTgt spid="18"/>
                                        </p:tgtEl>
                                        <p:attrNameLst>
                                          <p:attrName>ppt_y</p:attrName>
                                        </p:attrNameLst>
                                      </p:cBhvr>
                                      <p:tavLst>
                                        <p:tav tm="0">
                                          <p:val>
                                            <p:strVal val="#ppt_y+#ppt_h/2"/>
                                          </p:val>
                                        </p:tav>
                                        <p:tav tm="100000">
                                          <p:val>
                                            <p:strVal val="#ppt_y"/>
                                          </p:val>
                                        </p:tav>
                                      </p:tavLst>
                                    </p:anim>
                                    <p:anim calcmode="lin" valueType="num">
                                      <p:cBhvr>
                                        <p:cTn id="45" dur="500" fill="hold"/>
                                        <p:tgtEl>
                                          <p:spTgt spid="18"/>
                                        </p:tgtEl>
                                        <p:attrNameLst>
                                          <p:attrName>ppt_w</p:attrName>
                                        </p:attrNameLst>
                                      </p:cBhvr>
                                      <p:tavLst>
                                        <p:tav tm="0">
                                          <p:val>
                                            <p:strVal val="#ppt_w"/>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0" grpId="0"/>
      <p:bldP spid="21" grpId="0"/>
      <p:bldP spid="23" grpId="0"/>
      <p:bldP spid="2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tIns="32146"/>
          <a:lstStyle/>
          <a:p>
            <a:r>
              <a:rPr lang="en-US" dirty="0" smtClean="0"/>
              <a:t>Different values of </a:t>
            </a:r>
            <a:r>
              <a:rPr lang="el-GR" dirty="0" smtClean="0"/>
              <a:t>λ</a:t>
            </a:r>
            <a:endParaRPr lang="en-US" dirty="0"/>
          </a:p>
        </p:txBody>
      </p:sp>
      <p:graphicFrame>
        <p:nvGraphicFramePr>
          <p:cNvPr id="5" name="Content Placeholder 4"/>
          <p:cNvGraphicFramePr>
            <a:graphicFrameLocks noGrp="1"/>
          </p:cNvGraphicFramePr>
          <p:nvPr>
            <p:ph sz="quarter" idx="1"/>
          </p:nvPr>
        </p:nvGraphicFramePr>
        <p:xfrm>
          <a:off x="457200" y="1219201"/>
          <a:ext cx="8229600" cy="4937125"/>
        </p:xfrm>
        <a:graphic>
          <a:graphicData uri="http://schemas.openxmlformats.org/drawingml/2006/chart">
            <c:chart xmlns:c="http://schemas.openxmlformats.org/drawingml/2006/chart" xmlns:r="http://schemas.openxmlformats.org/officeDocument/2006/relationships" r:id="rId2"/>
          </a:graphicData>
        </a:graphic>
      </p:graphicFrame>
      <p:sp>
        <p:nvSpPr>
          <p:cNvPr id="8" name="Date Placeholder 7"/>
          <p:cNvSpPr>
            <a:spLocks noGrp="1"/>
          </p:cNvSpPr>
          <p:nvPr>
            <p:ph type="dt" sz="half" idx="4294967295"/>
          </p:nvPr>
        </p:nvSpPr>
        <p:spPr>
          <a:xfrm>
            <a:off x="6400800" y="6356350"/>
            <a:ext cx="2289048" cy="365760"/>
          </a:xfrm>
          <a:prstGeom prst="rect">
            <a:avLst/>
          </a:prstGeom>
        </p:spPr>
        <p:txBody>
          <a:bodyPr lIns="64291" tIns="32146" rIns="64291" bIns="32146"/>
          <a:lstStyle/>
          <a:p>
            <a:fld id="{280EE4A0-EC56-C143-8872-EE0F3F8C614D}" type="datetime4">
              <a:rPr lang="en-US" smtClean="0">
                <a:solidFill>
                  <a:srgbClr val="646B86"/>
                </a:solidFill>
              </a:rPr>
              <a:pPr/>
              <a:t>February 5, 2017</a:t>
            </a:fld>
            <a:endParaRPr lang="en-US">
              <a:solidFill>
                <a:srgbClr val="646B86"/>
              </a:solidFill>
            </a:endParaRPr>
          </a:p>
        </p:txBody>
      </p:sp>
      <p:sp>
        <p:nvSpPr>
          <p:cNvPr id="10" name="Slide Number Placeholder 9"/>
          <p:cNvSpPr>
            <a:spLocks noGrp="1"/>
          </p:cNvSpPr>
          <p:nvPr>
            <p:ph type="sldNum" sz="quarter" idx="12"/>
          </p:nvPr>
        </p:nvSpPr>
        <p:spPr/>
        <p:txBody>
          <a:bodyPr/>
          <a:lstStyle/>
          <a:p>
            <a:fld id="{8C592886-E571-45D5-8B56-343DC94F8FA6}" type="slidenum">
              <a:rPr lang="en-US" smtClean="0">
                <a:solidFill>
                  <a:srgbClr val="646B86"/>
                </a:solidFill>
              </a:rPr>
              <a:pPr/>
              <a:t>62</a:t>
            </a:fld>
            <a:endParaRPr lang="en-US" dirty="0">
              <a:solidFill>
                <a:srgbClr val="646B86"/>
              </a:solidFill>
            </a:endParaRPr>
          </a:p>
        </p:txBody>
      </p:sp>
    </p:spTree>
    <p:extLst>
      <p:ext uri="{BB962C8B-B14F-4D97-AF65-F5344CB8AC3E}">
        <p14:creationId xmlns:p14="http://schemas.microsoft.com/office/powerpoint/2010/main" val="2296730014"/>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Helvetica" charset="0"/>
                <a:ea typeface="Helvetica" charset="0"/>
                <a:cs typeface="Helvetica" charset="0"/>
              </a:rPr>
              <a:t>One step further</a:t>
            </a:r>
            <a:endParaRPr lang="he-IL" dirty="0"/>
          </a:p>
        </p:txBody>
      </p:sp>
      <p:sp>
        <p:nvSpPr>
          <p:cNvPr id="3" name="Slide Number Placeholder 2"/>
          <p:cNvSpPr>
            <a:spLocks noGrp="1"/>
          </p:cNvSpPr>
          <p:nvPr>
            <p:ph type="sldNum" sz="quarter" idx="12"/>
          </p:nvPr>
        </p:nvSpPr>
        <p:spPr>
          <a:prstGeom prst="rect">
            <a:avLst/>
          </a:prstGeom>
        </p:spPr>
        <p:txBody>
          <a:bodyPr lIns="64291" tIns="32146" rIns="64291" bIns="32146"/>
          <a:lstStyle/>
          <a:p>
            <a:fld id="{CEDEB3A6-B2BD-4BCB-BED2-32B50535D09B}" type="slidenum">
              <a:rPr lang="en-US" smtClean="0"/>
              <a:pPr/>
              <a:t>63</a:t>
            </a:fld>
            <a:r>
              <a:rPr lang="en-US" dirty="0"/>
              <a:t>/64</a:t>
            </a:r>
          </a:p>
        </p:txBody>
      </p:sp>
      <p:grpSp>
        <p:nvGrpSpPr>
          <p:cNvPr id="8" name="Group 7"/>
          <p:cNvGrpSpPr/>
          <p:nvPr/>
        </p:nvGrpSpPr>
        <p:grpSpPr>
          <a:xfrm>
            <a:off x="403973" y="2286648"/>
            <a:ext cx="8077838" cy="996739"/>
            <a:chOff x="574539" y="6144333"/>
            <a:chExt cx="10167888" cy="1128301"/>
          </a:xfrm>
        </p:grpSpPr>
        <p:graphicFrame>
          <p:nvGraphicFramePr>
            <p:cNvPr id="9" name="Object 8"/>
            <p:cNvGraphicFramePr>
              <a:graphicFrameLocks noChangeAspect="1"/>
            </p:cNvGraphicFramePr>
            <p:nvPr>
              <p:extLst/>
            </p:nvPr>
          </p:nvGraphicFramePr>
          <p:xfrm>
            <a:off x="1642763" y="6588984"/>
            <a:ext cx="9099664" cy="683650"/>
          </p:xfrm>
          <a:graphic>
            <a:graphicData uri="http://schemas.openxmlformats.org/presentationml/2006/ole">
              <mc:AlternateContent xmlns:mc="http://schemas.openxmlformats.org/markup-compatibility/2006">
                <mc:Choice xmlns:v="urn:schemas-microsoft-com:vml" Requires="v">
                  <p:oleObj spid="_x0000_s8660" name="Equation" r:id="rId3" imgW="4305240" imgH="380880" progId="Equation.3">
                    <p:embed/>
                  </p:oleObj>
                </mc:Choice>
                <mc:Fallback>
                  <p:oleObj name="Equation" r:id="rId3" imgW="4305240" imgH="380880" progId="Equation.3">
                    <p:embed/>
                    <p:pic>
                      <p:nvPicPr>
                        <p:cNvPr id="0" name=""/>
                        <p:cNvPicPr>
                          <a:picLocks noChangeAspect="1" noChangeArrowheads="1"/>
                        </p:cNvPicPr>
                        <p:nvPr/>
                      </p:nvPicPr>
                      <p:blipFill>
                        <a:blip r:embed="rId4"/>
                        <a:srcRect/>
                        <a:stretch>
                          <a:fillRect/>
                        </a:stretch>
                      </p:blipFill>
                      <p:spPr bwMode="auto">
                        <a:xfrm>
                          <a:off x="1642763" y="6588984"/>
                          <a:ext cx="9099664" cy="683650"/>
                        </a:xfrm>
                        <a:prstGeom prst="rect">
                          <a:avLst/>
                        </a:prstGeom>
                        <a:noFill/>
                        <a:ln w="28575">
                          <a:solidFill>
                            <a:schemeClr val="bg1"/>
                          </a:solidFill>
                        </a:ln>
                      </p:spPr>
                    </p:pic>
                  </p:oleObj>
                </mc:Fallback>
              </mc:AlternateContent>
            </a:graphicData>
          </a:graphic>
        </p:graphicFrame>
        <p:sp>
          <p:nvSpPr>
            <p:cNvPr id="10" name="TextBox 9"/>
            <p:cNvSpPr txBox="1"/>
            <p:nvPr/>
          </p:nvSpPr>
          <p:spPr>
            <a:xfrm>
              <a:off x="574539" y="6144333"/>
              <a:ext cx="9815369" cy="443157"/>
            </a:xfrm>
            <a:prstGeom prst="rect">
              <a:avLst/>
            </a:prstGeom>
            <a:noFill/>
          </p:spPr>
          <p:txBody>
            <a:bodyPr wrap="square" lIns="82898" tIns="41449" rIns="82898" bIns="41449" rtlCol="0">
              <a:spAutoFit/>
            </a:bodyPr>
            <a:lstStyle/>
            <a:p>
              <a:pPr marL="0" lvl="2"/>
              <a:r>
                <a:rPr lang="en-US" sz="2000" dirty="0">
                  <a:solidFill>
                    <a:srgbClr val="800000"/>
                  </a:solidFill>
                  <a:latin typeface="Helvetica" charset="0"/>
                  <a:ea typeface="Helvetica" charset="0"/>
                  <a:cs typeface="Helvetica" charset="0"/>
                </a:rPr>
                <a:t>Subjective Utility </a:t>
              </a:r>
              <a:r>
                <a:rPr lang="en-US" sz="2000" dirty="0" err="1">
                  <a:solidFill>
                    <a:srgbClr val="800000"/>
                  </a:solidFill>
                  <a:latin typeface="Helvetica" charset="0"/>
                  <a:ea typeface="Helvetica" charset="0"/>
                  <a:cs typeface="Helvetica" charset="0"/>
                </a:rPr>
                <a:t>Quantal</a:t>
              </a:r>
              <a:r>
                <a:rPr lang="en-US" sz="2000" dirty="0">
                  <a:solidFill>
                    <a:srgbClr val="800000"/>
                  </a:solidFill>
                  <a:latin typeface="Helvetica" charset="0"/>
                  <a:ea typeface="Helvetica" charset="0"/>
                  <a:cs typeface="Helvetica" charset="0"/>
                </a:rPr>
                <a:t> Response(SUQR) </a:t>
              </a:r>
              <a:r>
                <a:rPr lang="en-US" sz="2000" dirty="0">
                  <a:latin typeface="Helvetica" charset="0"/>
                  <a:ea typeface="Helvetica" charset="0"/>
                  <a:cs typeface="Helvetica" charset="0"/>
                </a:rPr>
                <a:t>[Nguyen 13]:</a:t>
              </a:r>
            </a:p>
          </p:txBody>
        </p:sp>
      </p:grpSp>
      <p:grpSp>
        <p:nvGrpSpPr>
          <p:cNvPr id="11" name="Group 10"/>
          <p:cNvGrpSpPr/>
          <p:nvPr/>
        </p:nvGrpSpPr>
        <p:grpSpPr>
          <a:xfrm>
            <a:off x="1884934" y="3478183"/>
            <a:ext cx="5808146" cy="1393635"/>
            <a:chOff x="3561848" y="7806288"/>
            <a:chExt cx="5628189" cy="1344613"/>
          </a:xfrm>
        </p:grpSpPr>
        <p:graphicFrame>
          <p:nvGraphicFramePr>
            <p:cNvPr id="12" name="Object 11"/>
            <p:cNvGraphicFramePr>
              <a:graphicFrameLocks noChangeAspect="1"/>
            </p:cNvGraphicFramePr>
            <p:nvPr>
              <p:extLst/>
            </p:nvPr>
          </p:nvGraphicFramePr>
          <p:xfrm>
            <a:off x="5439156" y="7806288"/>
            <a:ext cx="3750881" cy="1344613"/>
          </p:xfrm>
          <a:graphic>
            <a:graphicData uri="http://schemas.openxmlformats.org/presentationml/2006/ole">
              <mc:AlternateContent xmlns:mc="http://schemas.openxmlformats.org/markup-compatibility/2006">
                <mc:Choice xmlns:v="urn:schemas-microsoft-com:vml" Requires="v">
                  <p:oleObj spid="_x0000_s8661" name="Equation" r:id="rId5" imgW="1447560" imgH="533160" progId="Equation.3">
                    <p:embed/>
                  </p:oleObj>
                </mc:Choice>
                <mc:Fallback>
                  <p:oleObj name="Equation" r:id="rId5" imgW="1447560" imgH="533160" progId="Equation.3">
                    <p:embed/>
                    <p:pic>
                      <p:nvPicPr>
                        <p:cNvPr id="0" name=""/>
                        <p:cNvPicPr>
                          <a:picLocks noChangeAspect="1" noChangeArrowheads="1"/>
                        </p:cNvPicPr>
                        <p:nvPr/>
                      </p:nvPicPr>
                      <p:blipFill>
                        <a:blip r:embed="rId6"/>
                        <a:srcRect/>
                        <a:stretch>
                          <a:fillRect/>
                        </a:stretch>
                      </p:blipFill>
                      <p:spPr bwMode="auto">
                        <a:xfrm>
                          <a:off x="5439156" y="7806288"/>
                          <a:ext cx="3750881" cy="1344613"/>
                        </a:xfrm>
                        <a:prstGeom prst="rect">
                          <a:avLst/>
                        </a:prstGeom>
                        <a:noFill/>
                        <a:ln>
                          <a:noFill/>
                        </a:ln>
                      </p:spPr>
                    </p:pic>
                  </p:oleObj>
                </mc:Fallback>
              </mc:AlternateContent>
            </a:graphicData>
          </a:graphic>
        </p:graphicFrame>
        <p:sp>
          <p:nvSpPr>
            <p:cNvPr id="13" name="TextBox 12"/>
            <p:cNvSpPr txBox="1"/>
            <p:nvPr/>
          </p:nvSpPr>
          <p:spPr>
            <a:xfrm>
              <a:off x="3561848" y="8051474"/>
              <a:ext cx="2246278" cy="838041"/>
            </a:xfrm>
            <a:prstGeom prst="rect">
              <a:avLst/>
            </a:prstGeom>
            <a:solidFill>
              <a:schemeClr val="bg1"/>
            </a:solidFill>
          </p:spPr>
          <p:txBody>
            <a:bodyPr wrap="square" lIns="82954" tIns="41477" rIns="82954" bIns="41477" rtlCol="0">
              <a:spAutoFit/>
            </a:bodyPr>
            <a:lstStyle/>
            <a:p>
              <a:pPr algn="r"/>
              <a:r>
                <a:rPr lang="en-US" sz="1700" dirty="0">
                  <a:latin typeface="Helvetica" charset="0"/>
                  <a:ea typeface="Helvetica" charset="0"/>
                  <a:cs typeface="Helvetica" charset="0"/>
                </a:rPr>
                <a:t>Adversary’s </a:t>
              </a:r>
            </a:p>
            <a:p>
              <a:pPr algn="r"/>
              <a:r>
                <a:rPr lang="en-US" sz="1700" dirty="0">
                  <a:latin typeface="Helvetica" charset="0"/>
                  <a:ea typeface="Helvetica" charset="0"/>
                  <a:cs typeface="Helvetica" charset="0"/>
                </a:rPr>
                <a:t>probability of </a:t>
              </a:r>
            </a:p>
            <a:p>
              <a:pPr algn="r"/>
              <a:r>
                <a:rPr lang="en-US" sz="1700" dirty="0">
                  <a:latin typeface="Helvetica" charset="0"/>
                  <a:ea typeface="Helvetica" charset="0"/>
                  <a:cs typeface="Helvetica" charset="0"/>
                </a:rPr>
                <a:t>choosing target j</a:t>
              </a:r>
            </a:p>
          </p:txBody>
        </p:sp>
      </p:grpSp>
      <p:grpSp>
        <p:nvGrpSpPr>
          <p:cNvPr id="14" name="Group 13"/>
          <p:cNvGrpSpPr/>
          <p:nvPr/>
        </p:nvGrpSpPr>
        <p:grpSpPr>
          <a:xfrm>
            <a:off x="-13596" y="2209800"/>
            <a:ext cx="9180554" cy="2750701"/>
            <a:chOff x="-19336" y="6035041"/>
            <a:chExt cx="13056788" cy="3413759"/>
          </a:xfrm>
        </p:grpSpPr>
        <p:sp>
          <p:nvSpPr>
            <p:cNvPr id="15" name="Shape 317"/>
            <p:cNvSpPr/>
            <p:nvPr/>
          </p:nvSpPr>
          <p:spPr>
            <a:xfrm>
              <a:off x="564972" y="6035041"/>
              <a:ext cx="11786070" cy="3413759"/>
            </a:xfrm>
            <a:prstGeom prst="rect">
              <a:avLst/>
            </a:prstGeom>
            <a:ln w="12700">
              <a:solidFill>
                <a:srgbClr val="990000"/>
              </a:solidFill>
              <a:miter lim="400000"/>
            </a:ln>
          </p:spPr>
          <p:txBody>
            <a:bodyPr lIns="0" tIns="0" rIns="0" bIns="0" anchor="ctr"/>
            <a:lstStyle/>
            <a:p>
              <a:pPr lvl="0">
                <a:defRPr sz="2400">
                  <a:solidFill>
                    <a:srgbClr val="FFFFFF"/>
                  </a:solidFill>
                </a:defRPr>
              </a:pPr>
              <a:endParaRPr sz="2000">
                <a:latin typeface="Helvetica" charset="0"/>
                <a:ea typeface="Helvetica" charset="0"/>
                <a:cs typeface="Helvetica" charset="0"/>
              </a:endParaRPr>
            </a:p>
          </p:txBody>
        </p:sp>
        <p:sp>
          <p:nvSpPr>
            <p:cNvPr id="16" name="Shape 318"/>
            <p:cNvSpPr/>
            <p:nvPr/>
          </p:nvSpPr>
          <p:spPr>
            <a:xfrm>
              <a:off x="-19336" y="7727947"/>
              <a:ext cx="622327" cy="2"/>
            </a:xfrm>
            <a:prstGeom prst="line">
              <a:avLst/>
            </a:prstGeom>
            <a:ln w="12700">
              <a:solidFill>
                <a:srgbClr val="990000"/>
              </a:solidFill>
              <a:miter lim="400000"/>
            </a:ln>
          </p:spPr>
          <p:txBody>
            <a:bodyPr lIns="0" tIns="0" rIns="0" bIns="0" anchor="ctr"/>
            <a:lstStyle/>
            <a:p>
              <a:pPr lvl="0">
                <a:defRPr sz="2400"/>
              </a:pPr>
              <a:endParaRPr>
                <a:latin typeface="Helvetica" charset="0"/>
                <a:ea typeface="Helvetica" charset="0"/>
                <a:cs typeface="Helvetica" charset="0"/>
              </a:endParaRPr>
            </a:p>
          </p:txBody>
        </p:sp>
        <p:sp>
          <p:nvSpPr>
            <p:cNvPr id="17" name="Shape 319"/>
            <p:cNvSpPr/>
            <p:nvPr/>
          </p:nvSpPr>
          <p:spPr>
            <a:xfrm>
              <a:off x="12351042" y="7727947"/>
              <a:ext cx="686410" cy="2"/>
            </a:xfrm>
            <a:prstGeom prst="line">
              <a:avLst/>
            </a:prstGeom>
            <a:ln w="12700">
              <a:solidFill>
                <a:srgbClr val="990000"/>
              </a:solidFill>
              <a:miter lim="400000"/>
            </a:ln>
          </p:spPr>
          <p:txBody>
            <a:bodyPr lIns="0" tIns="0" rIns="0" bIns="0" anchor="ctr"/>
            <a:lstStyle/>
            <a:p>
              <a:pPr lvl="0">
                <a:defRPr sz="2400"/>
              </a:pPr>
              <a:endParaRPr sz="2000">
                <a:latin typeface="Helvetica" charset="0"/>
                <a:ea typeface="Helvetica" charset="0"/>
                <a:cs typeface="Helvetica" charset="0"/>
              </a:endParaRPr>
            </a:p>
          </p:txBody>
        </p:sp>
      </p:grpSp>
      <p:sp>
        <p:nvSpPr>
          <p:cNvPr id="32" name="TextBox 31"/>
          <p:cNvSpPr txBox="1"/>
          <p:nvPr/>
        </p:nvSpPr>
        <p:spPr>
          <a:xfrm>
            <a:off x="10083746" y="7201525"/>
            <a:ext cx="72181"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algn="ctr" defTabSz="410751" fontAlgn="auto" latinLnBrk="1" hangingPunct="0">
              <a:spcBef>
                <a:spcPts val="0"/>
              </a:spcBef>
              <a:spcAft>
                <a:spcPts val="0"/>
              </a:spcAft>
            </a:pPr>
            <a:endParaRPr lang="en-US" sz="2500" dirty="0">
              <a:solidFill>
                <a:srgbClr val="000000"/>
              </a:solidFill>
              <a:latin typeface="+mn-lt"/>
              <a:cs typeface="+mn-cs"/>
              <a:sym typeface="Helvetica Light"/>
            </a:endParaRPr>
          </a:p>
        </p:txBody>
      </p:sp>
    </p:spTree>
    <p:extLst>
      <p:ext uri="{BB962C8B-B14F-4D97-AF65-F5344CB8AC3E}">
        <p14:creationId xmlns:p14="http://schemas.microsoft.com/office/powerpoint/2010/main" val="2075308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dirty="0" smtClean="0"/>
              <a:t>Bounded rationality</a:t>
            </a:r>
            <a:r>
              <a:rPr lang="en-US" dirty="0"/>
              <a:t> </a:t>
            </a:r>
            <a:r>
              <a:rPr lang="en-US" dirty="0" smtClean="0"/>
              <a:t>of poachers </a:t>
            </a:r>
            <a:endParaRPr lang="he-IL" dirty="0"/>
          </a:p>
        </p:txBody>
      </p:sp>
      <p:sp>
        <p:nvSpPr>
          <p:cNvPr id="26" name="Content Placeholder 25"/>
          <p:cNvSpPr>
            <a:spLocks noGrp="1"/>
          </p:cNvSpPr>
          <p:nvPr>
            <p:ph idx="1"/>
          </p:nvPr>
        </p:nvSpPr>
        <p:spPr/>
        <p:txBody>
          <a:bodyPr/>
          <a:lstStyle/>
          <a:p>
            <a:endParaRPr lang="he-IL"/>
          </a:p>
        </p:txBody>
      </p:sp>
      <p:sp>
        <p:nvSpPr>
          <p:cNvPr id="3" name="Slide Number Placeholder 2"/>
          <p:cNvSpPr>
            <a:spLocks noGrp="1"/>
          </p:cNvSpPr>
          <p:nvPr>
            <p:ph type="sldNum" sz="quarter" idx="12"/>
          </p:nvPr>
        </p:nvSpPr>
        <p:spPr>
          <a:prstGeom prst="rect">
            <a:avLst/>
          </a:prstGeom>
        </p:spPr>
        <p:txBody>
          <a:bodyPr lIns="64291" tIns="32146" rIns="64291" bIns="32146"/>
          <a:lstStyle/>
          <a:p>
            <a:fld id="{CEDEB3A6-B2BD-4BCB-BED2-32B50535D09B}" type="slidenum">
              <a:rPr lang="en-US" smtClean="0"/>
              <a:pPr/>
              <a:t>64</a:t>
            </a:fld>
            <a:r>
              <a:rPr lang="en-US" dirty="0"/>
              <a:t>/64</a:t>
            </a:r>
          </a:p>
        </p:txBody>
      </p:sp>
      <p:grpSp>
        <p:nvGrpSpPr>
          <p:cNvPr id="5" name="Group 4"/>
          <p:cNvGrpSpPr/>
          <p:nvPr/>
        </p:nvGrpSpPr>
        <p:grpSpPr>
          <a:xfrm>
            <a:off x="803315" y="1678705"/>
            <a:ext cx="7657743" cy="4988557"/>
            <a:chOff x="1142492" y="2387492"/>
            <a:chExt cx="10891012" cy="7094836"/>
          </a:xfrm>
        </p:grpSpPr>
        <p:pic>
          <p:nvPicPr>
            <p:cNvPr id="6" name="Picture 2" descr="C:\Users\debarun\Documents\11\research &amp; project\Milind ppts\regameslides\1.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42492" y="2387492"/>
              <a:ext cx="10891012" cy="7094836"/>
            </a:xfrm>
            <a:prstGeom prst="rect">
              <a:avLst/>
            </a:prstGeom>
            <a:noFill/>
          </p:spPr>
        </p:pic>
        <p:sp>
          <p:nvSpPr>
            <p:cNvPr id="7" name="Oval 6"/>
            <p:cNvSpPr/>
            <p:nvPr/>
          </p:nvSpPr>
          <p:spPr>
            <a:xfrm>
              <a:off x="1363488" y="8458904"/>
              <a:ext cx="689234" cy="7254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en-US" sz="1700" dirty="0"/>
            </a:p>
          </p:txBody>
        </p:sp>
        <p:sp>
          <p:nvSpPr>
            <p:cNvPr id="8" name="Oval 7"/>
            <p:cNvSpPr/>
            <p:nvPr/>
          </p:nvSpPr>
          <p:spPr>
            <a:xfrm>
              <a:off x="3526263" y="7565721"/>
              <a:ext cx="861543" cy="9974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en-US" sz="1700" dirty="0"/>
            </a:p>
          </p:txBody>
        </p:sp>
      </p:grpSp>
      <p:grpSp>
        <p:nvGrpSpPr>
          <p:cNvPr id="14" name="Group 13"/>
          <p:cNvGrpSpPr/>
          <p:nvPr/>
        </p:nvGrpSpPr>
        <p:grpSpPr>
          <a:xfrm>
            <a:off x="794742" y="1687711"/>
            <a:ext cx="7675602" cy="5000190"/>
            <a:chOff x="1148588" y="2392283"/>
            <a:chExt cx="10916412" cy="7111381"/>
          </a:xfrm>
        </p:grpSpPr>
        <p:pic>
          <p:nvPicPr>
            <p:cNvPr id="15" name="Picture 3" descr="C:\Users\debarun\Documents\11\research &amp; project\Milind ppts\regameslides\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8588" y="2392283"/>
              <a:ext cx="10916412" cy="7111381"/>
            </a:xfrm>
            <a:prstGeom prst="rect">
              <a:avLst/>
            </a:prstGeom>
            <a:noFill/>
          </p:spPr>
        </p:pic>
        <p:sp>
          <p:nvSpPr>
            <p:cNvPr id="16" name="Rectangle 15"/>
            <p:cNvSpPr/>
            <p:nvPr/>
          </p:nvSpPr>
          <p:spPr>
            <a:xfrm>
              <a:off x="7684354" y="3438144"/>
              <a:ext cx="4367437" cy="18475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en-US" sz="1700" dirty="0"/>
            </a:p>
          </p:txBody>
        </p:sp>
        <p:sp>
          <p:nvSpPr>
            <p:cNvPr id="17" name="Rectangle 16"/>
            <p:cNvSpPr/>
            <p:nvPr/>
          </p:nvSpPr>
          <p:spPr>
            <a:xfrm>
              <a:off x="7680960" y="6279740"/>
              <a:ext cx="4364937" cy="18218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en-US" sz="1700" dirty="0"/>
            </a:p>
          </p:txBody>
        </p:sp>
      </p:grpSp>
      <p:grpSp>
        <p:nvGrpSpPr>
          <p:cNvPr id="18" name="Group 17"/>
          <p:cNvGrpSpPr/>
          <p:nvPr/>
        </p:nvGrpSpPr>
        <p:grpSpPr>
          <a:xfrm>
            <a:off x="794742" y="1687712"/>
            <a:ext cx="7704892" cy="4967764"/>
            <a:chOff x="1148588" y="2400300"/>
            <a:chExt cx="10839860" cy="7065265"/>
          </a:xfrm>
        </p:grpSpPr>
        <p:pic>
          <p:nvPicPr>
            <p:cNvPr id="19" name="Picture 4" descr="C:\Users\debarun\Documents\11\research &amp; project\Milind ppts\regameslides\4.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48588" y="2400300"/>
              <a:ext cx="10839860" cy="7065265"/>
            </a:xfrm>
            <a:prstGeom prst="rect">
              <a:avLst/>
            </a:prstGeom>
            <a:noFill/>
          </p:spPr>
        </p:pic>
        <p:sp>
          <p:nvSpPr>
            <p:cNvPr id="20" name="Oval 19"/>
            <p:cNvSpPr/>
            <p:nvPr/>
          </p:nvSpPr>
          <p:spPr>
            <a:xfrm>
              <a:off x="1637860" y="8204891"/>
              <a:ext cx="739990" cy="7675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en-US" sz="1700" dirty="0"/>
            </a:p>
          </p:txBody>
        </p:sp>
        <p:sp>
          <p:nvSpPr>
            <p:cNvPr id="21" name="Rectangle 20"/>
            <p:cNvSpPr/>
            <p:nvPr/>
          </p:nvSpPr>
          <p:spPr>
            <a:xfrm>
              <a:off x="7673897" y="2526540"/>
              <a:ext cx="3006295" cy="9315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en-US" sz="1700" dirty="0"/>
            </a:p>
          </p:txBody>
        </p:sp>
      </p:grpSp>
      <p:grpSp>
        <p:nvGrpSpPr>
          <p:cNvPr id="22" name="Group 21"/>
          <p:cNvGrpSpPr/>
          <p:nvPr/>
        </p:nvGrpSpPr>
        <p:grpSpPr>
          <a:xfrm>
            <a:off x="794742" y="1713429"/>
            <a:ext cx="7717750" cy="4983561"/>
            <a:chOff x="-3825748" y="4393692"/>
            <a:chExt cx="10976356" cy="7087731"/>
          </a:xfrm>
        </p:grpSpPr>
        <p:pic>
          <p:nvPicPr>
            <p:cNvPr id="23" name="Picture 5" descr="C:\Users\debarun\Documents\11\research &amp; project\Milind ppts\regameslides\3.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825748" y="4393692"/>
              <a:ext cx="10976356" cy="7087731"/>
            </a:xfrm>
            <a:prstGeom prst="rect">
              <a:avLst/>
            </a:prstGeom>
            <a:noFill/>
          </p:spPr>
        </p:pic>
        <p:sp>
          <p:nvSpPr>
            <p:cNvPr id="24" name="Oval 23"/>
            <p:cNvSpPr/>
            <p:nvPr/>
          </p:nvSpPr>
          <p:spPr>
            <a:xfrm>
              <a:off x="-1200152" y="7844489"/>
              <a:ext cx="689234" cy="7254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en-US" sz="1700" dirty="0"/>
            </a:p>
          </p:txBody>
        </p:sp>
        <p:sp>
          <p:nvSpPr>
            <p:cNvPr id="25" name="Rectangle 24"/>
            <p:cNvSpPr/>
            <p:nvPr/>
          </p:nvSpPr>
          <p:spPr>
            <a:xfrm>
              <a:off x="2769906" y="4651530"/>
              <a:ext cx="2862798" cy="8804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en-US" sz="1700" dirty="0"/>
            </a:p>
          </p:txBody>
        </p:sp>
      </p:grpSp>
    </p:spTree>
    <p:extLst>
      <p:ext uri="{BB962C8B-B14F-4D97-AF65-F5344CB8AC3E}">
        <p14:creationId xmlns:p14="http://schemas.microsoft.com/office/powerpoint/2010/main" val="1732033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p:cNvSpPr/>
          <p:nvPr/>
        </p:nvSpPr>
        <p:spPr>
          <a:xfrm>
            <a:off x="1343345" y="2581612"/>
            <a:ext cx="1390963" cy="811349"/>
          </a:xfrm>
          <a:custGeom>
            <a:avLst/>
            <a:gdLst>
              <a:gd name="connsiteX0" fmla="*/ 0 w 1452562"/>
              <a:gd name="connsiteY0" fmla="*/ 157364 h 944165"/>
              <a:gd name="connsiteX1" fmla="*/ 157364 w 1452562"/>
              <a:gd name="connsiteY1" fmla="*/ 0 h 944165"/>
              <a:gd name="connsiteX2" fmla="*/ 1295198 w 1452562"/>
              <a:gd name="connsiteY2" fmla="*/ 0 h 944165"/>
              <a:gd name="connsiteX3" fmla="*/ 1452562 w 1452562"/>
              <a:gd name="connsiteY3" fmla="*/ 157364 h 944165"/>
              <a:gd name="connsiteX4" fmla="*/ 1452562 w 1452562"/>
              <a:gd name="connsiteY4" fmla="*/ 786801 h 944165"/>
              <a:gd name="connsiteX5" fmla="*/ 1295198 w 1452562"/>
              <a:gd name="connsiteY5" fmla="*/ 944165 h 944165"/>
              <a:gd name="connsiteX6" fmla="*/ 157364 w 1452562"/>
              <a:gd name="connsiteY6" fmla="*/ 944165 h 944165"/>
              <a:gd name="connsiteX7" fmla="*/ 0 w 1452562"/>
              <a:gd name="connsiteY7" fmla="*/ 786801 h 944165"/>
              <a:gd name="connsiteX8" fmla="*/ 0 w 1452562"/>
              <a:gd name="connsiteY8" fmla="*/ 157364 h 94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562" h="944165">
                <a:moveTo>
                  <a:pt x="0" y="157364"/>
                </a:moveTo>
                <a:cubicBezTo>
                  <a:pt x="0" y="70454"/>
                  <a:pt x="70454" y="0"/>
                  <a:pt x="157364" y="0"/>
                </a:cubicBezTo>
                <a:lnTo>
                  <a:pt x="1295198" y="0"/>
                </a:lnTo>
                <a:cubicBezTo>
                  <a:pt x="1382108" y="0"/>
                  <a:pt x="1452562" y="70454"/>
                  <a:pt x="1452562" y="157364"/>
                </a:cubicBezTo>
                <a:lnTo>
                  <a:pt x="1452562" y="786801"/>
                </a:lnTo>
                <a:cubicBezTo>
                  <a:pt x="1452562" y="873711"/>
                  <a:pt x="1382108" y="944165"/>
                  <a:pt x="1295198" y="944165"/>
                </a:cubicBezTo>
                <a:lnTo>
                  <a:pt x="157364" y="944165"/>
                </a:lnTo>
                <a:cubicBezTo>
                  <a:pt x="70454" y="944165"/>
                  <a:pt x="0" y="873711"/>
                  <a:pt x="0" y="786801"/>
                </a:cubicBezTo>
                <a:lnTo>
                  <a:pt x="0" y="157364"/>
                </a:lnTo>
                <a:close/>
              </a:path>
            </a:pathLst>
          </a:cu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7530" tIns="137530" rIns="137530" bIns="137530" numCol="1" spcCol="1270" anchor="ctr" anchorCtr="0">
            <a:noAutofit/>
          </a:bodyPr>
          <a:lstStyle/>
          <a:p>
            <a:pPr algn="ctr" defTabSz="750067">
              <a:lnSpc>
                <a:spcPct val="90000"/>
              </a:lnSpc>
              <a:spcAft>
                <a:spcPct val="35000"/>
              </a:spcAft>
            </a:pPr>
            <a:r>
              <a:rPr lang="en-US" sz="1500" dirty="0">
                <a:latin typeface="Helvetica" charset="0"/>
                <a:ea typeface="Helvetica" charset="0"/>
                <a:cs typeface="Helvetica" charset="0"/>
              </a:rPr>
              <a:t>Learn from crime data</a:t>
            </a:r>
          </a:p>
        </p:txBody>
      </p:sp>
      <p:sp>
        <p:nvSpPr>
          <p:cNvPr id="24" name="Freeform 23"/>
          <p:cNvSpPr/>
          <p:nvPr/>
        </p:nvSpPr>
        <p:spPr>
          <a:xfrm>
            <a:off x="366430" y="2676525"/>
            <a:ext cx="1767170" cy="1985076"/>
          </a:xfrm>
          <a:custGeom>
            <a:avLst/>
            <a:gdLst/>
            <a:ahLst/>
            <a:cxnLst/>
            <a:rect l="0" t="0" r="0" b="0"/>
            <a:pathLst>
              <a:path>
                <a:moveTo>
                  <a:pt x="2486503" y="305186"/>
                </a:moveTo>
                <a:arcTo wR="1559742" hR="1559742" stAng="18387232" swAng="1633569"/>
              </a:path>
            </a:pathLst>
          </a:custGeom>
          <a:noFill/>
          <a:ln w="57150">
            <a:solidFill>
              <a:schemeClr val="tx1"/>
            </a:solidFill>
            <a:tailEnd type="arrow"/>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5" name="Freeform 24"/>
          <p:cNvSpPr/>
          <p:nvPr/>
        </p:nvSpPr>
        <p:spPr>
          <a:xfrm>
            <a:off x="2325215" y="3601969"/>
            <a:ext cx="1390963" cy="811349"/>
          </a:xfrm>
          <a:custGeom>
            <a:avLst/>
            <a:gdLst>
              <a:gd name="connsiteX0" fmla="*/ 0 w 1452562"/>
              <a:gd name="connsiteY0" fmla="*/ 157364 h 944165"/>
              <a:gd name="connsiteX1" fmla="*/ 157364 w 1452562"/>
              <a:gd name="connsiteY1" fmla="*/ 0 h 944165"/>
              <a:gd name="connsiteX2" fmla="*/ 1295198 w 1452562"/>
              <a:gd name="connsiteY2" fmla="*/ 0 h 944165"/>
              <a:gd name="connsiteX3" fmla="*/ 1452562 w 1452562"/>
              <a:gd name="connsiteY3" fmla="*/ 157364 h 944165"/>
              <a:gd name="connsiteX4" fmla="*/ 1452562 w 1452562"/>
              <a:gd name="connsiteY4" fmla="*/ 786801 h 944165"/>
              <a:gd name="connsiteX5" fmla="*/ 1295198 w 1452562"/>
              <a:gd name="connsiteY5" fmla="*/ 944165 h 944165"/>
              <a:gd name="connsiteX6" fmla="*/ 157364 w 1452562"/>
              <a:gd name="connsiteY6" fmla="*/ 944165 h 944165"/>
              <a:gd name="connsiteX7" fmla="*/ 0 w 1452562"/>
              <a:gd name="connsiteY7" fmla="*/ 786801 h 944165"/>
              <a:gd name="connsiteX8" fmla="*/ 0 w 1452562"/>
              <a:gd name="connsiteY8" fmla="*/ 157364 h 94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562" h="944165">
                <a:moveTo>
                  <a:pt x="0" y="157364"/>
                </a:moveTo>
                <a:cubicBezTo>
                  <a:pt x="0" y="70454"/>
                  <a:pt x="70454" y="0"/>
                  <a:pt x="157364" y="0"/>
                </a:cubicBezTo>
                <a:lnTo>
                  <a:pt x="1295198" y="0"/>
                </a:lnTo>
                <a:cubicBezTo>
                  <a:pt x="1382108" y="0"/>
                  <a:pt x="1452562" y="70454"/>
                  <a:pt x="1452562" y="157364"/>
                </a:cubicBezTo>
                <a:lnTo>
                  <a:pt x="1452562" y="786801"/>
                </a:lnTo>
                <a:cubicBezTo>
                  <a:pt x="1452562" y="873711"/>
                  <a:pt x="1382108" y="944165"/>
                  <a:pt x="1295198" y="944165"/>
                </a:cubicBezTo>
                <a:lnTo>
                  <a:pt x="157364" y="944165"/>
                </a:lnTo>
                <a:cubicBezTo>
                  <a:pt x="70454" y="944165"/>
                  <a:pt x="0" y="873711"/>
                  <a:pt x="0" y="786801"/>
                </a:cubicBezTo>
                <a:lnTo>
                  <a:pt x="0" y="157364"/>
                </a:lnTo>
                <a:close/>
              </a:path>
            </a:pathLst>
          </a:cu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7530" tIns="137530" rIns="137530" bIns="137530" numCol="1" spcCol="1270" anchor="ctr" anchorCtr="0">
            <a:noAutofit/>
          </a:bodyPr>
          <a:lstStyle/>
          <a:p>
            <a:pPr algn="ctr" defTabSz="750067">
              <a:lnSpc>
                <a:spcPct val="90000"/>
              </a:lnSpc>
              <a:spcAft>
                <a:spcPct val="35000"/>
              </a:spcAft>
            </a:pPr>
            <a:r>
              <a:rPr lang="en-US" sz="1500" dirty="0">
                <a:latin typeface="Helvetica" charset="0"/>
                <a:ea typeface="Helvetica" charset="0"/>
                <a:cs typeface="Helvetica" charset="0"/>
              </a:rPr>
              <a:t>Defender calculates strategy</a:t>
            </a:r>
          </a:p>
        </p:txBody>
      </p:sp>
      <p:sp>
        <p:nvSpPr>
          <p:cNvPr id="26" name="Freeform 25"/>
          <p:cNvSpPr/>
          <p:nvPr/>
        </p:nvSpPr>
        <p:spPr>
          <a:xfrm>
            <a:off x="366430" y="2286966"/>
            <a:ext cx="1977202" cy="1977091"/>
          </a:xfrm>
          <a:custGeom>
            <a:avLst/>
            <a:gdLst/>
            <a:ahLst/>
            <a:cxnLst/>
            <a:rect l="0" t="0" r="0" b="0"/>
            <a:pathLst>
              <a:path>
                <a:moveTo>
                  <a:pt x="2957789" y="2251307"/>
                </a:moveTo>
                <a:arcTo wR="1559742" hR="1559742" stAng="1579199" swAng="1633569"/>
              </a:path>
            </a:pathLst>
          </a:custGeom>
          <a:noFill/>
          <a:ln w="57150">
            <a:solidFill>
              <a:schemeClr val="tx1"/>
            </a:solidFill>
            <a:tailEnd type="arrow"/>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7" name="Freeform 26"/>
          <p:cNvSpPr/>
          <p:nvPr/>
        </p:nvSpPr>
        <p:spPr>
          <a:xfrm>
            <a:off x="1215821" y="4579358"/>
            <a:ext cx="1543142" cy="811349"/>
          </a:xfrm>
          <a:custGeom>
            <a:avLst/>
            <a:gdLst>
              <a:gd name="connsiteX0" fmla="*/ 0 w 1452562"/>
              <a:gd name="connsiteY0" fmla="*/ 157364 h 944165"/>
              <a:gd name="connsiteX1" fmla="*/ 157364 w 1452562"/>
              <a:gd name="connsiteY1" fmla="*/ 0 h 944165"/>
              <a:gd name="connsiteX2" fmla="*/ 1295198 w 1452562"/>
              <a:gd name="connsiteY2" fmla="*/ 0 h 944165"/>
              <a:gd name="connsiteX3" fmla="*/ 1452562 w 1452562"/>
              <a:gd name="connsiteY3" fmla="*/ 157364 h 944165"/>
              <a:gd name="connsiteX4" fmla="*/ 1452562 w 1452562"/>
              <a:gd name="connsiteY4" fmla="*/ 786801 h 944165"/>
              <a:gd name="connsiteX5" fmla="*/ 1295198 w 1452562"/>
              <a:gd name="connsiteY5" fmla="*/ 944165 h 944165"/>
              <a:gd name="connsiteX6" fmla="*/ 157364 w 1452562"/>
              <a:gd name="connsiteY6" fmla="*/ 944165 h 944165"/>
              <a:gd name="connsiteX7" fmla="*/ 0 w 1452562"/>
              <a:gd name="connsiteY7" fmla="*/ 786801 h 944165"/>
              <a:gd name="connsiteX8" fmla="*/ 0 w 1452562"/>
              <a:gd name="connsiteY8" fmla="*/ 157364 h 94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562" h="944165">
                <a:moveTo>
                  <a:pt x="0" y="157364"/>
                </a:moveTo>
                <a:cubicBezTo>
                  <a:pt x="0" y="70454"/>
                  <a:pt x="70454" y="0"/>
                  <a:pt x="157364" y="0"/>
                </a:cubicBezTo>
                <a:lnTo>
                  <a:pt x="1295198" y="0"/>
                </a:lnTo>
                <a:cubicBezTo>
                  <a:pt x="1382108" y="0"/>
                  <a:pt x="1452562" y="70454"/>
                  <a:pt x="1452562" y="157364"/>
                </a:cubicBezTo>
                <a:lnTo>
                  <a:pt x="1452562" y="786801"/>
                </a:lnTo>
                <a:cubicBezTo>
                  <a:pt x="1452562" y="873711"/>
                  <a:pt x="1382108" y="944165"/>
                  <a:pt x="1295198" y="944165"/>
                </a:cubicBezTo>
                <a:lnTo>
                  <a:pt x="157364" y="944165"/>
                </a:lnTo>
                <a:cubicBezTo>
                  <a:pt x="70454" y="944165"/>
                  <a:pt x="0" y="873711"/>
                  <a:pt x="0" y="786801"/>
                </a:cubicBezTo>
                <a:lnTo>
                  <a:pt x="0" y="157364"/>
                </a:lnTo>
                <a:close/>
              </a:path>
            </a:pathLst>
          </a:cu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7530" tIns="137530" rIns="137530" bIns="137530" numCol="1" spcCol="1270" anchor="ctr" anchorCtr="0">
            <a:noAutofit/>
          </a:bodyPr>
          <a:lstStyle/>
          <a:p>
            <a:pPr algn="ctr" defTabSz="750067">
              <a:lnSpc>
                <a:spcPct val="90000"/>
              </a:lnSpc>
              <a:spcAft>
                <a:spcPct val="35000"/>
              </a:spcAft>
            </a:pPr>
            <a:r>
              <a:rPr lang="en-US" sz="1500" dirty="0">
                <a:latin typeface="Helvetica" charset="0"/>
                <a:ea typeface="Helvetica" charset="0"/>
                <a:cs typeface="Helvetica" charset="0"/>
              </a:rPr>
              <a:t>Execute randomized patrols</a:t>
            </a:r>
          </a:p>
        </p:txBody>
      </p:sp>
      <p:sp>
        <p:nvSpPr>
          <p:cNvPr id="28" name="Freeform 27"/>
          <p:cNvSpPr>
            <a:spLocks noChangeAspect="1"/>
          </p:cNvSpPr>
          <p:nvPr/>
        </p:nvSpPr>
        <p:spPr>
          <a:xfrm>
            <a:off x="360330" y="2286966"/>
            <a:ext cx="923528" cy="923476"/>
          </a:xfrm>
          <a:custGeom>
            <a:avLst/>
            <a:gdLst/>
            <a:ahLst/>
            <a:cxnLst/>
            <a:rect l="0" t="0" r="0" b="0"/>
            <a:pathLst>
              <a:path>
                <a:moveTo>
                  <a:pt x="632981" y="2814299"/>
                </a:moveTo>
                <a:arcTo wR="1559742" hR="1559742" stAng="7587232" swAng="1633569"/>
              </a:path>
            </a:pathLst>
          </a:custGeom>
          <a:noFill/>
          <a:ln w="57150">
            <a:solidFill>
              <a:schemeClr val="tx1"/>
            </a:solidFill>
            <a:tailEnd type="arrow"/>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9" name="Freeform 28"/>
          <p:cNvSpPr/>
          <p:nvPr/>
        </p:nvSpPr>
        <p:spPr>
          <a:xfrm>
            <a:off x="348012" y="3601969"/>
            <a:ext cx="1390963" cy="811349"/>
          </a:xfrm>
          <a:custGeom>
            <a:avLst/>
            <a:gdLst>
              <a:gd name="connsiteX0" fmla="*/ 0 w 1452562"/>
              <a:gd name="connsiteY0" fmla="*/ 157364 h 944165"/>
              <a:gd name="connsiteX1" fmla="*/ 157364 w 1452562"/>
              <a:gd name="connsiteY1" fmla="*/ 0 h 944165"/>
              <a:gd name="connsiteX2" fmla="*/ 1295198 w 1452562"/>
              <a:gd name="connsiteY2" fmla="*/ 0 h 944165"/>
              <a:gd name="connsiteX3" fmla="*/ 1452562 w 1452562"/>
              <a:gd name="connsiteY3" fmla="*/ 157364 h 944165"/>
              <a:gd name="connsiteX4" fmla="*/ 1452562 w 1452562"/>
              <a:gd name="connsiteY4" fmla="*/ 786801 h 944165"/>
              <a:gd name="connsiteX5" fmla="*/ 1295198 w 1452562"/>
              <a:gd name="connsiteY5" fmla="*/ 944165 h 944165"/>
              <a:gd name="connsiteX6" fmla="*/ 157364 w 1452562"/>
              <a:gd name="connsiteY6" fmla="*/ 944165 h 944165"/>
              <a:gd name="connsiteX7" fmla="*/ 0 w 1452562"/>
              <a:gd name="connsiteY7" fmla="*/ 786801 h 944165"/>
              <a:gd name="connsiteX8" fmla="*/ 0 w 1452562"/>
              <a:gd name="connsiteY8" fmla="*/ 157364 h 94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562" h="944165">
                <a:moveTo>
                  <a:pt x="0" y="157364"/>
                </a:moveTo>
                <a:cubicBezTo>
                  <a:pt x="0" y="70454"/>
                  <a:pt x="70454" y="0"/>
                  <a:pt x="157364" y="0"/>
                </a:cubicBezTo>
                <a:lnTo>
                  <a:pt x="1295198" y="0"/>
                </a:lnTo>
                <a:cubicBezTo>
                  <a:pt x="1382108" y="0"/>
                  <a:pt x="1452562" y="70454"/>
                  <a:pt x="1452562" y="157364"/>
                </a:cubicBezTo>
                <a:lnTo>
                  <a:pt x="1452562" y="786801"/>
                </a:lnTo>
                <a:cubicBezTo>
                  <a:pt x="1452562" y="873711"/>
                  <a:pt x="1382108" y="944165"/>
                  <a:pt x="1295198" y="944165"/>
                </a:cubicBezTo>
                <a:lnTo>
                  <a:pt x="157364" y="944165"/>
                </a:lnTo>
                <a:cubicBezTo>
                  <a:pt x="70454" y="944165"/>
                  <a:pt x="0" y="873711"/>
                  <a:pt x="0" y="786801"/>
                </a:cubicBezTo>
                <a:lnTo>
                  <a:pt x="0" y="157364"/>
                </a:lnTo>
                <a:close/>
              </a:path>
            </a:pathLst>
          </a:cu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9910" tIns="129910" rIns="129910" bIns="129910" numCol="1" spcCol="1270" anchor="ctr" anchorCtr="0">
            <a:noAutofit/>
          </a:bodyPr>
          <a:lstStyle/>
          <a:p>
            <a:pPr algn="ctr" defTabSz="687561">
              <a:lnSpc>
                <a:spcPct val="90000"/>
              </a:lnSpc>
              <a:spcAft>
                <a:spcPct val="35000"/>
              </a:spcAft>
            </a:pPr>
            <a:r>
              <a:rPr lang="en-US" sz="1500" dirty="0">
                <a:latin typeface="Helvetica" charset="0"/>
                <a:ea typeface="Helvetica" charset="0"/>
                <a:cs typeface="Helvetica" charset="0"/>
              </a:rPr>
              <a:t>Poachers attack targets</a:t>
            </a:r>
          </a:p>
        </p:txBody>
      </p:sp>
      <p:sp>
        <p:nvSpPr>
          <p:cNvPr id="30" name="Freeform 29"/>
          <p:cNvSpPr>
            <a:spLocks noChangeAspect="1"/>
          </p:cNvSpPr>
          <p:nvPr/>
        </p:nvSpPr>
        <p:spPr>
          <a:xfrm>
            <a:off x="609600" y="2667000"/>
            <a:ext cx="1217093" cy="1217024"/>
          </a:xfrm>
          <a:custGeom>
            <a:avLst/>
            <a:gdLst/>
            <a:ahLst/>
            <a:cxnLst/>
            <a:rect l="0" t="0" r="0" b="0"/>
            <a:pathLst>
              <a:path>
                <a:moveTo>
                  <a:pt x="161695" y="868178"/>
                </a:moveTo>
                <a:arcTo wR="1559742" hR="1559742" stAng="12379199" swAng="1633569"/>
              </a:path>
            </a:pathLst>
          </a:custGeom>
          <a:noFill/>
          <a:ln w="57150">
            <a:solidFill>
              <a:schemeClr val="tx1"/>
            </a:solidFill>
            <a:tailEnd type="arrow"/>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1" name="Rounded Rectangle 30"/>
          <p:cNvSpPr/>
          <p:nvPr/>
        </p:nvSpPr>
        <p:spPr>
          <a:xfrm>
            <a:off x="4447790" y="2121046"/>
            <a:ext cx="4222417" cy="933766"/>
          </a:xfrm>
          <a:prstGeom prst="roundRect">
            <a:avLst/>
          </a:prstGeom>
          <a:ln w="19050">
            <a:solidFill>
              <a:srgbClr val="990000"/>
            </a:solidFill>
          </a:ln>
        </p:spPr>
        <p:txBody>
          <a:bodyPr wrap="square" lIns="64291" tIns="32146" rIns="64291" bIns="32146">
            <a:spAutoFit/>
          </a:bodyPr>
          <a:lstStyle/>
          <a:p>
            <a:r>
              <a:rPr lang="en-US" sz="1700" b="1" dirty="0">
                <a:solidFill>
                  <a:srgbClr val="990000"/>
                </a:solidFill>
                <a:latin typeface="Helvetica" charset="0"/>
                <a:ea typeface="Helvetica" charset="0"/>
                <a:cs typeface="Helvetica" charset="0"/>
              </a:rPr>
              <a:t>Repeated games on AMT:</a:t>
            </a:r>
          </a:p>
          <a:p>
            <a:r>
              <a:rPr lang="en-US" sz="1700" b="1" dirty="0">
                <a:solidFill>
                  <a:srgbClr val="990000"/>
                </a:solidFill>
                <a:latin typeface="Helvetica" charset="0"/>
                <a:ea typeface="Helvetica" charset="0"/>
                <a:cs typeface="Helvetica" charset="0"/>
              </a:rPr>
              <a:t>35 weeks, 40 human subjects</a:t>
            </a:r>
          </a:p>
          <a:p>
            <a:r>
              <a:rPr lang="en-US" sz="1700" b="1" dirty="0">
                <a:solidFill>
                  <a:srgbClr val="990000"/>
                </a:solidFill>
                <a:latin typeface="Helvetica" charset="0"/>
                <a:ea typeface="Helvetica" charset="0"/>
                <a:cs typeface="Helvetica" charset="0"/>
              </a:rPr>
              <a:t>10,000 emails!</a:t>
            </a:r>
          </a:p>
        </p:txBody>
      </p:sp>
      <p:sp>
        <p:nvSpPr>
          <p:cNvPr id="3" name="Title 2"/>
          <p:cNvSpPr>
            <a:spLocks noGrp="1"/>
          </p:cNvSpPr>
          <p:nvPr>
            <p:ph type="title"/>
          </p:nvPr>
        </p:nvSpPr>
        <p:spPr>
          <a:xfrm>
            <a:off x="457200" y="381000"/>
            <a:ext cx="8229600" cy="1143000"/>
          </a:xfrm>
        </p:spPr>
        <p:txBody>
          <a:bodyPr/>
          <a:lstStyle/>
          <a:p>
            <a:r>
              <a:rPr lang="en-US" dirty="0" smtClean="0"/>
              <a:t>Repeated games [Kar, 2015]</a:t>
            </a:r>
            <a:endParaRPr lang="he-IL" dirty="0"/>
          </a:p>
        </p:txBody>
      </p:sp>
      <p:sp>
        <p:nvSpPr>
          <p:cNvPr id="7" name="Slide Number Placeholder 6"/>
          <p:cNvSpPr>
            <a:spLocks noGrp="1"/>
          </p:cNvSpPr>
          <p:nvPr>
            <p:ph type="sldNum" sz="quarter" idx="12"/>
          </p:nvPr>
        </p:nvSpPr>
        <p:spPr>
          <a:xfrm>
            <a:off x="4766792" y="4086595"/>
            <a:ext cx="762000" cy="365125"/>
          </a:xfrm>
          <a:prstGeom prst="rect">
            <a:avLst/>
          </a:prstGeom>
        </p:spPr>
        <p:txBody>
          <a:bodyPr lIns="64291" tIns="32146" rIns="64291" bIns="32146"/>
          <a:lstStyle/>
          <a:p>
            <a:fld id="{CEDEB3A6-B2BD-4BCB-BED2-32B50535D09B}" type="slidenum">
              <a:rPr lang="en-US" smtClean="0"/>
              <a:pPr/>
              <a:t>65</a:t>
            </a:fld>
            <a:r>
              <a:rPr lang="en-US" dirty="0"/>
              <a:t>/64</a:t>
            </a:r>
          </a:p>
        </p:txBody>
      </p:sp>
      <p:grpSp>
        <p:nvGrpSpPr>
          <p:cNvPr id="16" name="Group 15"/>
          <p:cNvGrpSpPr/>
          <p:nvPr/>
        </p:nvGrpSpPr>
        <p:grpSpPr>
          <a:xfrm>
            <a:off x="4080992" y="3216645"/>
            <a:ext cx="4746931" cy="3316705"/>
            <a:chOff x="6541046" y="5508859"/>
            <a:chExt cx="5978285" cy="3827646"/>
          </a:xfrm>
        </p:grpSpPr>
        <p:graphicFrame>
          <p:nvGraphicFramePr>
            <p:cNvPr id="17" name="Chart 16"/>
            <p:cNvGraphicFramePr/>
            <p:nvPr>
              <p:extLst/>
            </p:nvPr>
          </p:nvGraphicFramePr>
          <p:xfrm>
            <a:off x="6742072" y="5747447"/>
            <a:ext cx="5572919" cy="3589058"/>
          </p:xfrm>
          <a:graphic>
            <a:graphicData uri="http://schemas.openxmlformats.org/drawingml/2006/chart">
              <c:chart xmlns:c="http://schemas.openxmlformats.org/drawingml/2006/chart" xmlns:r="http://schemas.openxmlformats.org/officeDocument/2006/relationships" r:id="rId2"/>
            </a:graphicData>
          </a:graphic>
        </p:graphicFrame>
        <p:sp>
          <p:nvSpPr>
            <p:cNvPr id="18" name="Rounded Rectangle 17"/>
            <p:cNvSpPr>
              <a:spLocks/>
            </p:cNvSpPr>
            <p:nvPr/>
          </p:nvSpPr>
          <p:spPr>
            <a:xfrm>
              <a:off x="6541046" y="5508859"/>
              <a:ext cx="5978285" cy="3657600"/>
            </a:xfrm>
            <a:prstGeom prst="roundRect">
              <a:avLst/>
            </a:prstGeom>
            <a:noFill/>
            <a:ln w="19050" cap="flat">
              <a:solidFill>
                <a:srgbClr val="99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19" name="Group 18"/>
            <p:cNvGrpSpPr/>
            <p:nvPr/>
          </p:nvGrpSpPr>
          <p:grpSpPr>
            <a:xfrm>
              <a:off x="8237621" y="8093241"/>
              <a:ext cx="3756527" cy="930442"/>
              <a:chOff x="8237621" y="8093241"/>
              <a:chExt cx="3756527" cy="930442"/>
            </a:xfrm>
          </p:grpSpPr>
          <p:sp>
            <p:nvSpPr>
              <p:cNvPr id="20" name="Oval 19"/>
              <p:cNvSpPr/>
              <p:nvPr/>
            </p:nvSpPr>
            <p:spPr bwMode="auto">
              <a:xfrm>
                <a:off x="10622548" y="8552399"/>
                <a:ext cx="1371600" cy="372060"/>
              </a:xfrm>
              <a:prstGeom prst="ellipse">
                <a:avLst/>
              </a:prstGeom>
              <a:noFill/>
              <a:ln w="28575">
                <a:solidFill>
                  <a:srgbClr val="FF0000"/>
                </a:solidFill>
                <a:round/>
                <a:headEnd/>
                <a:tailEnd/>
              </a:ln>
              <a:effectLst/>
            </p:spPr>
            <p:txBody>
              <a:bodyPr rtlCol="0" anchor="ctr"/>
              <a:lstStyle/>
              <a:p>
                <a:pPr algn="ctr" eaLnBrk="1" hangingPunct="1"/>
                <a:endParaRPr lang="en-IN" sz="2400">
                  <a:solidFill>
                    <a:srgbClr val="000000"/>
                  </a:solidFill>
                </a:endParaRPr>
              </a:p>
            </p:txBody>
          </p:sp>
          <p:sp>
            <p:nvSpPr>
              <p:cNvPr id="21" name="TextBox 20"/>
              <p:cNvSpPr txBox="1"/>
              <p:nvPr/>
            </p:nvSpPr>
            <p:spPr>
              <a:xfrm>
                <a:off x="8582526" y="8176162"/>
                <a:ext cx="1025923"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err="1">
                    <a:ln>
                      <a:noFill/>
                    </a:ln>
                    <a:solidFill>
                      <a:srgbClr val="000000"/>
                    </a:solidFill>
                    <a:effectLst/>
                    <a:uFillTx/>
                    <a:latin typeface="Helvetica" charset="0"/>
                    <a:ea typeface="Helvetica" charset="0"/>
                    <a:cs typeface="Helvetica" charset="0"/>
                    <a:sym typeface="Helvetica Light"/>
                  </a:rPr>
                  <a:t>Maximin</a:t>
                </a:r>
                <a:endParaRPr kumimoji="0" lang="en-US" sz="1800" b="1" i="0" u="none" strike="noStrike" cap="none" spc="0" normalizeH="0" baseline="0" dirty="0">
                  <a:ln>
                    <a:noFill/>
                  </a:ln>
                  <a:solidFill>
                    <a:srgbClr val="000000"/>
                  </a:solidFill>
                  <a:effectLst/>
                  <a:uFillTx/>
                  <a:latin typeface="Helvetica" charset="0"/>
                  <a:ea typeface="Helvetica" charset="0"/>
                  <a:cs typeface="Helvetica" charset="0"/>
                  <a:sym typeface="Helvetica Light"/>
                </a:endParaRPr>
              </a:p>
            </p:txBody>
          </p:sp>
          <p:sp>
            <p:nvSpPr>
              <p:cNvPr id="22" name="TextBox 21"/>
              <p:cNvSpPr txBox="1"/>
              <p:nvPr/>
            </p:nvSpPr>
            <p:spPr>
              <a:xfrm>
                <a:off x="10988841" y="8200226"/>
                <a:ext cx="769441"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Helvetica" charset="0"/>
                    <a:ea typeface="Helvetica" charset="0"/>
                    <a:cs typeface="Helvetica" charset="0"/>
                    <a:sym typeface="Helvetica Light"/>
                  </a:rPr>
                  <a:t>SUQR</a:t>
                </a:r>
              </a:p>
            </p:txBody>
          </p:sp>
          <p:sp>
            <p:nvSpPr>
              <p:cNvPr id="35" name="TextBox 34"/>
              <p:cNvSpPr txBox="1"/>
              <p:nvPr/>
            </p:nvSpPr>
            <p:spPr>
              <a:xfrm>
                <a:off x="8582526" y="8545700"/>
                <a:ext cx="1846660"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1800" b="1" dirty="0">
                    <a:solidFill>
                      <a:srgbClr val="000000"/>
                    </a:solidFill>
                    <a:latin typeface="Helvetica" charset="0"/>
                    <a:ea typeface="Helvetica" charset="0"/>
                    <a:cs typeface="Helvetica" charset="0"/>
                  </a:rPr>
                  <a:t>Bayesian SUQR</a:t>
                </a:r>
                <a:endParaRPr kumimoji="0" lang="en-US" sz="1800" b="1" i="0" u="none" strike="noStrike" cap="none" spc="0" normalizeH="0" baseline="0" dirty="0">
                  <a:ln>
                    <a:noFill/>
                  </a:ln>
                  <a:solidFill>
                    <a:srgbClr val="000000"/>
                  </a:solidFill>
                  <a:effectLst/>
                  <a:uFillTx/>
                  <a:latin typeface="Helvetica" charset="0"/>
                  <a:ea typeface="Helvetica" charset="0"/>
                  <a:cs typeface="Helvetica" charset="0"/>
                  <a:sym typeface="Helvetica Light"/>
                </a:endParaRPr>
              </a:p>
            </p:txBody>
          </p:sp>
          <p:sp>
            <p:nvSpPr>
              <p:cNvPr id="36" name="TextBox 35"/>
              <p:cNvSpPr txBox="1"/>
              <p:nvPr/>
            </p:nvSpPr>
            <p:spPr>
              <a:xfrm>
                <a:off x="10988841" y="8553151"/>
                <a:ext cx="910507"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1800" b="1">
                    <a:solidFill>
                      <a:srgbClr val="000000"/>
                    </a:solidFill>
                    <a:latin typeface="Helvetica" charset="0"/>
                    <a:ea typeface="Helvetica" charset="0"/>
                    <a:cs typeface="Helvetica" charset="0"/>
                  </a:rPr>
                  <a:t>SHARP</a:t>
                </a:r>
                <a:endParaRPr kumimoji="0" lang="en-US" sz="1800" b="1" i="0" u="none" strike="noStrike" cap="none" spc="0" normalizeH="0" baseline="0" dirty="0">
                  <a:ln>
                    <a:noFill/>
                  </a:ln>
                  <a:solidFill>
                    <a:srgbClr val="000000"/>
                  </a:solidFill>
                  <a:effectLst/>
                  <a:uFillTx/>
                  <a:latin typeface="Helvetica" charset="0"/>
                  <a:ea typeface="Helvetica" charset="0"/>
                  <a:cs typeface="Helvetica" charset="0"/>
                  <a:sym typeface="Helvetica Light"/>
                </a:endParaRPr>
              </a:p>
            </p:txBody>
          </p:sp>
          <p:sp>
            <p:nvSpPr>
              <p:cNvPr id="37" name="Rectangle 36"/>
              <p:cNvSpPr>
                <a:spLocks noChangeAspect="1"/>
              </p:cNvSpPr>
              <p:nvPr/>
            </p:nvSpPr>
            <p:spPr>
              <a:xfrm>
                <a:off x="8438147" y="8293767"/>
                <a:ext cx="137160" cy="137160"/>
              </a:xfrm>
              <a:prstGeom prst="rect">
                <a:avLst/>
              </a:prstGeom>
              <a:solidFill>
                <a:schemeClr val="bg1">
                  <a:lumMod val="95000"/>
                </a:schemeClr>
              </a:solid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8" name="Rectangle 37"/>
              <p:cNvSpPr>
                <a:spLocks noChangeAspect="1"/>
              </p:cNvSpPr>
              <p:nvPr/>
            </p:nvSpPr>
            <p:spPr>
              <a:xfrm>
                <a:off x="8446169" y="8654713"/>
                <a:ext cx="137160" cy="137160"/>
              </a:xfrm>
              <a:prstGeom prst="rect">
                <a:avLst/>
              </a:prstGeom>
              <a:solidFill>
                <a:srgbClr val="FF0000"/>
              </a:solid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9" name="Rectangle 38"/>
              <p:cNvSpPr>
                <a:spLocks noChangeAspect="1"/>
              </p:cNvSpPr>
              <p:nvPr/>
            </p:nvSpPr>
            <p:spPr>
              <a:xfrm>
                <a:off x="10844454" y="8309811"/>
                <a:ext cx="137160" cy="137160"/>
              </a:xfrm>
              <a:prstGeom prst="rect">
                <a:avLst/>
              </a:prstGeom>
              <a:solidFill>
                <a:srgbClr val="92D04F"/>
              </a:solid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0" name="Rectangle 39"/>
              <p:cNvSpPr>
                <a:spLocks noChangeAspect="1"/>
              </p:cNvSpPr>
              <p:nvPr/>
            </p:nvSpPr>
            <p:spPr>
              <a:xfrm>
                <a:off x="10836434" y="8654715"/>
                <a:ext cx="137160" cy="137160"/>
              </a:xfrm>
              <a:prstGeom prst="rect">
                <a:avLst/>
              </a:prstGeom>
              <a:solidFill>
                <a:schemeClr val="tx1"/>
              </a:solid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Rounded Rectangle 40"/>
              <p:cNvSpPr/>
              <p:nvPr/>
            </p:nvSpPr>
            <p:spPr>
              <a:xfrm>
                <a:off x="8237621" y="8093241"/>
                <a:ext cx="3745832" cy="930442"/>
              </a:xfrm>
              <a:prstGeom prst="roundRect">
                <a:avLst/>
              </a:prstGeom>
              <a:noFill/>
              <a:ln w="1905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lIns="100785" tIns="50393" rIns="100785" bIns="50393" rtlCol="0" anchor="ctr"/>
              <a:lstStyle/>
              <a:p>
                <a:pPr algn="ctr"/>
                <a:endParaRPr lang="en-IN" dirty="0">
                  <a:latin typeface="Helvetica" charset="0"/>
                  <a:ea typeface="Helvetica" charset="0"/>
                  <a:cs typeface="Helvetica" charset="0"/>
                </a:endParaRPr>
              </a:p>
            </p:txBody>
          </p:sp>
        </p:grpSp>
      </p:grpSp>
    </p:spTree>
    <p:extLst>
      <p:ext uri="{BB962C8B-B14F-4D97-AF65-F5344CB8AC3E}">
        <p14:creationId xmlns:p14="http://schemas.microsoft.com/office/powerpoint/2010/main" val="67860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990000"/>
                </a:solidFill>
                <a:latin typeface="Helvetica" charset="0"/>
                <a:ea typeface="Helvetica" charset="0"/>
                <a:cs typeface="Helvetica" charset="0"/>
              </a:rPr>
              <a:t>WHY DOES GAME THEORY PERFORM </a:t>
            </a:r>
            <a:r>
              <a:rPr lang="en-US" b="1" dirty="0" smtClean="0">
                <a:solidFill>
                  <a:srgbClr val="990000"/>
                </a:solidFill>
                <a:latin typeface="Helvetica" charset="0"/>
                <a:ea typeface="Helvetica" charset="0"/>
                <a:cs typeface="Helvetica" charset="0"/>
              </a:rPr>
              <a:t>BETTER HERE?</a:t>
            </a:r>
            <a:endParaRPr lang="he-IL" dirty="0"/>
          </a:p>
        </p:txBody>
      </p:sp>
      <p:sp>
        <p:nvSpPr>
          <p:cNvPr id="3" name="Slide Number Placeholder 2"/>
          <p:cNvSpPr>
            <a:spLocks noGrp="1"/>
          </p:cNvSpPr>
          <p:nvPr>
            <p:ph type="sldNum" sz="quarter" idx="12"/>
          </p:nvPr>
        </p:nvSpPr>
        <p:spPr>
          <a:prstGeom prst="rect">
            <a:avLst/>
          </a:prstGeom>
        </p:spPr>
        <p:txBody>
          <a:bodyPr/>
          <a:lstStyle/>
          <a:p>
            <a:fld id="{CEDEB3A6-B2BD-4BCB-BED2-32B50535D09B}" type="slidenum">
              <a:rPr lang="en-US" smtClean="0"/>
              <a:pPr/>
              <a:t>66</a:t>
            </a:fld>
            <a:r>
              <a:rPr lang="en-US"/>
              <a:t>/64</a:t>
            </a:r>
            <a:endParaRPr lang="en-US" dirty="0"/>
          </a:p>
        </p:txBody>
      </p:sp>
      <p:sp>
        <p:nvSpPr>
          <p:cNvPr id="4" name="Rectangle 3"/>
          <p:cNvSpPr/>
          <p:nvPr/>
        </p:nvSpPr>
        <p:spPr>
          <a:xfrm>
            <a:off x="0" y="1967471"/>
            <a:ext cx="9144000" cy="333742"/>
          </a:xfrm>
          <a:prstGeom prst="rect">
            <a:avLst/>
          </a:prstGeom>
          <a:solidFill>
            <a:srgbClr val="FFF54F">
              <a:alpha val="40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410751" fontAlgn="auto" latinLnBrk="1" hangingPunct="0">
              <a:spcBef>
                <a:spcPts val="0"/>
              </a:spcBef>
              <a:spcAft>
                <a:spcPts val="0"/>
              </a:spcAft>
            </a:pPr>
            <a:endParaRPr lang="en-US" sz="1700">
              <a:solidFill>
                <a:srgbClr val="FFFFFF"/>
              </a:solidFill>
              <a:latin typeface="+mn-lt"/>
              <a:cs typeface="+mn-cs"/>
              <a:sym typeface="Helvetica Light"/>
            </a:endParaRPr>
          </a:p>
        </p:txBody>
      </p:sp>
      <p:sp>
        <p:nvSpPr>
          <p:cNvPr id="6" name="Shape 345"/>
          <p:cNvSpPr/>
          <p:nvPr/>
        </p:nvSpPr>
        <p:spPr>
          <a:xfrm>
            <a:off x="1450749" y="2922953"/>
            <a:ext cx="6072579" cy="88726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a:defRPr sz="2000">
                <a:solidFill>
                  <a:srgbClr val="53585F"/>
                </a:solidFill>
                <a:latin typeface="Helvetica"/>
                <a:ea typeface="Helvetica"/>
                <a:cs typeface="Helvetica"/>
                <a:sym typeface="Helvetica"/>
              </a:defRPr>
            </a:lvl1pPr>
          </a:lstStyle>
          <a:p>
            <a:pPr>
              <a:spcBef>
                <a:spcPts val="844"/>
              </a:spcBef>
              <a:defRPr sz="1800">
                <a:solidFill>
                  <a:srgbClr val="000000"/>
                </a:solidFill>
              </a:defRPr>
            </a:pPr>
            <a:r>
              <a:rPr lang="en-US" sz="1700" dirty="0">
                <a:solidFill>
                  <a:schemeClr val="tx1"/>
                </a:solidFill>
              </a:rPr>
              <a:t>Predictable patterns, e.g., LAX, US Coast Guard</a:t>
            </a:r>
          </a:p>
          <a:p>
            <a:pPr>
              <a:spcBef>
                <a:spcPts val="844"/>
              </a:spcBef>
              <a:defRPr sz="1800">
                <a:solidFill>
                  <a:srgbClr val="000000"/>
                </a:solidFill>
              </a:defRPr>
            </a:pPr>
            <a:r>
              <a:rPr lang="en-US" sz="1700" dirty="0">
                <a:solidFill>
                  <a:schemeClr val="tx1"/>
                </a:solidFill>
              </a:rPr>
              <a:t>Scheduling efforts and cognitive burden</a:t>
            </a:r>
          </a:p>
          <a:p>
            <a:pPr>
              <a:defRPr sz="1800">
                <a:solidFill>
                  <a:srgbClr val="000000"/>
                </a:solidFill>
              </a:defRPr>
            </a:pPr>
            <a:endParaRPr sz="1700" dirty="0"/>
          </a:p>
        </p:txBody>
      </p:sp>
      <p:sp>
        <p:nvSpPr>
          <p:cNvPr id="7" name="Shape 350"/>
          <p:cNvSpPr/>
          <p:nvPr/>
        </p:nvSpPr>
        <p:spPr>
          <a:xfrm>
            <a:off x="1247628" y="2590800"/>
            <a:ext cx="1930012" cy="333742"/>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defRPr sz="2000" b="1">
                <a:solidFill>
                  <a:srgbClr val="164F86"/>
                </a:solidFill>
                <a:latin typeface="Helvetica"/>
                <a:ea typeface="Helvetica"/>
                <a:cs typeface="Helvetica"/>
                <a:sym typeface="Helvetica"/>
              </a:defRPr>
            </a:lvl1pPr>
          </a:lstStyle>
          <a:p>
            <a:pPr lvl="0">
              <a:defRPr sz="1800" b="0">
                <a:solidFill>
                  <a:srgbClr val="000000"/>
                </a:solidFill>
              </a:defRPr>
            </a:pPr>
            <a:r>
              <a:rPr lang="en-US" sz="1700" dirty="0">
                <a:solidFill>
                  <a:srgbClr val="990000"/>
                </a:solidFill>
              </a:rPr>
              <a:t>Human Schedulers</a:t>
            </a:r>
            <a:endParaRPr sz="1700" dirty="0">
              <a:solidFill>
                <a:srgbClr val="990000"/>
              </a:solidFill>
            </a:endParaRPr>
          </a:p>
        </p:txBody>
      </p:sp>
      <p:grpSp>
        <p:nvGrpSpPr>
          <p:cNvPr id="13" name="Group 12"/>
          <p:cNvGrpSpPr/>
          <p:nvPr/>
        </p:nvGrpSpPr>
        <p:grpSpPr>
          <a:xfrm>
            <a:off x="-1070" y="3922822"/>
            <a:ext cx="9145070" cy="2489284"/>
            <a:chOff x="-1522" y="4472867"/>
            <a:chExt cx="13006322" cy="3540315"/>
          </a:xfrm>
        </p:grpSpPr>
        <p:sp>
          <p:nvSpPr>
            <p:cNvPr id="14" name="Shape 323"/>
            <p:cNvSpPr/>
            <p:nvPr/>
          </p:nvSpPr>
          <p:spPr>
            <a:xfrm>
              <a:off x="-1522" y="4472867"/>
              <a:ext cx="13006322" cy="3540315"/>
            </a:xfrm>
            <a:prstGeom prst="rect">
              <a:avLst/>
            </a:prstGeom>
            <a:solidFill>
              <a:schemeClr val="accent5">
                <a:lumMod val="20000"/>
                <a:lumOff val="80000"/>
                <a:alpha val="25000"/>
              </a:schemeClr>
            </a:solidFill>
            <a:ln w="12700">
              <a:miter lim="400000"/>
            </a:ln>
          </p:spPr>
          <p:txBody>
            <a:bodyPr lIns="0" tIns="0" rIns="0" bIns="0" anchor="ctr"/>
            <a:lstStyle/>
            <a:p>
              <a:pPr lvl="0">
                <a:defRPr sz="2400">
                  <a:solidFill>
                    <a:srgbClr val="FFFFFF"/>
                  </a:solidFill>
                </a:defRPr>
              </a:pPr>
              <a:endParaRPr sz="1700"/>
            </a:p>
          </p:txBody>
        </p:sp>
        <p:sp>
          <p:nvSpPr>
            <p:cNvPr id="15" name="Shape 344"/>
            <p:cNvSpPr/>
            <p:nvPr/>
          </p:nvSpPr>
          <p:spPr>
            <a:xfrm>
              <a:off x="2063288" y="5208215"/>
              <a:ext cx="10357575" cy="24622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a:defRPr sz="2000">
                  <a:solidFill>
                    <a:srgbClr val="53585F"/>
                  </a:solidFill>
                  <a:latin typeface="Helvetica"/>
                  <a:ea typeface="Helvetica"/>
                  <a:cs typeface="Helvetica"/>
                  <a:sym typeface="Helvetica"/>
                </a:defRPr>
              </a:lvl1pPr>
            </a:lstStyle>
            <a:p>
              <a:pPr>
                <a:spcBef>
                  <a:spcPts val="844"/>
                </a:spcBef>
                <a:defRPr sz="1800">
                  <a:solidFill>
                    <a:srgbClr val="000000"/>
                  </a:solidFill>
                </a:defRPr>
              </a:pPr>
              <a:r>
                <a:rPr lang="en-US" sz="1700" dirty="0">
                  <a:solidFill>
                    <a:schemeClr val="tx1"/>
                  </a:solidFill>
                </a:rPr>
                <a:t>Repeatedly fails in deployments, e.g., officers to sparsely crowded terminals </a:t>
              </a:r>
            </a:p>
            <a:p>
              <a:pPr>
                <a:spcBef>
                  <a:spcPts val="844"/>
                </a:spcBef>
                <a:defRPr sz="1800">
                  <a:solidFill>
                    <a:srgbClr val="000000"/>
                  </a:solidFill>
                </a:defRPr>
              </a:pPr>
              <a:endParaRPr lang="en-US" sz="1700" dirty="0">
                <a:solidFill>
                  <a:schemeClr val="tx1"/>
                </a:solidFill>
              </a:endParaRPr>
            </a:p>
            <a:p>
              <a:pPr>
                <a:spcBef>
                  <a:spcPts val="844"/>
                </a:spcBef>
                <a:defRPr sz="1800">
                  <a:solidFill>
                    <a:srgbClr val="000000"/>
                  </a:solidFill>
                </a:defRPr>
              </a:pPr>
              <a:r>
                <a:rPr lang="en-US" sz="1700" dirty="0">
                  <a:solidFill>
                    <a:schemeClr val="tx1"/>
                  </a:solidFill>
                </a:rPr>
                <a:t>Trillions of patrolling strategies, selecting important ones?</a:t>
              </a:r>
            </a:p>
            <a:p>
              <a:pPr>
                <a:spcBef>
                  <a:spcPts val="844"/>
                </a:spcBef>
                <a:defRPr sz="1800">
                  <a:solidFill>
                    <a:srgbClr val="000000"/>
                  </a:solidFill>
                </a:defRPr>
              </a:pPr>
              <a:r>
                <a:rPr lang="en-US" sz="1700" dirty="0">
                  <a:solidFill>
                    <a:schemeClr val="tx1"/>
                  </a:solidFill>
                </a:rPr>
                <a:t>Incorporating learned adversary models, planning?</a:t>
              </a:r>
            </a:p>
            <a:p>
              <a:pPr>
                <a:spcBef>
                  <a:spcPts val="844"/>
                </a:spcBef>
                <a:defRPr sz="1800">
                  <a:solidFill>
                    <a:srgbClr val="000000"/>
                  </a:solidFill>
                </a:defRPr>
              </a:pPr>
              <a:endParaRPr sz="1700" dirty="0">
                <a:solidFill>
                  <a:schemeClr val="tx1"/>
                </a:solidFill>
              </a:endParaRPr>
            </a:p>
          </p:txBody>
        </p:sp>
        <p:sp>
          <p:nvSpPr>
            <p:cNvPr id="16" name="Shape 349"/>
            <p:cNvSpPr/>
            <p:nvPr/>
          </p:nvSpPr>
          <p:spPr>
            <a:xfrm>
              <a:off x="1709808" y="4746666"/>
              <a:ext cx="4685045" cy="43772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b="1">
                  <a:solidFill>
                    <a:srgbClr val="164F86"/>
                  </a:solidFill>
                  <a:latin typeface="Helvetica"/>
                  <a:ea typeface="Helvetica"/>
                  <a:cs typeface="Helvetica"/>
                  <a:sym typeface="Helvetica"/>
                </a:defRPr>
              </a:lvl1pPr>
            </a:lstStyle>
            <a:p>
              <a:pPr>
                <a:lnSpc>
                  <a:spcPts val="1595"/>
                </a:lnSpc>
              </a:pPr>
              <a:r>
                <a:rPr lang="en-US" sz="1700" dirty="0">
                  <a:solidFill>
                    <a:srgbClr val="990000"/>
                  </a:solidFill>
                </a:rPr>
                <a:t>Simple random (e.g., dice roll):</a:t>
              </a:r>
            </a:p>
          </p:txBody>
        </p:sp>
        <p:grpSp>
          <p:nvGrpSpPr>
            <p:cNvPr id="17" name="Group 16"/>
            <p:cNvGrpSpPr/>
            <p:nvPr/>
          </p:nvGrpSpPr>
          <p:grpSpPr>
            <a:xfrm>
              <a:off x="727956" y="5454502"/>
              <a:ext cx="800102" cy="800103"/>
              <a:chOff x="727956" y="5454502"/>
              <a:chExt cx="800102" cy="800103"/>
            </a:xfrm>
          </p:grpSpPr>
          <p:sp>
            <p:nvSpPr>
              <p:cNvPr id="18" name="Shape 355"/>
              <p:cNvSpPr/>
              <p:nvPr/>
            </p:nvSpPr>
            <p:spPr>
              <a:xfrm>
                <a:off x="727956" y="5454502"/>
                <a:ext cx="800102" cy="8001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1D1F23"/>
                </a:solidFill>
                <a:prstDash val="solid"/>
                <a:miter lim="400000"/>
              </a:ln>
              <a:effectLst/>
            </p:spPr>
            <p:txBody>
              <a:bodyPr wrap="square" lIns="0" tIns="0" rIns="0" bIns="0" numCol="1" anchor="ctr">
                <a:noAutofit/>
              </a:bodyPr>
              <a:lstStyle/>
              <a:p>
                <a:pPr lvl="0">
                  <a:defRPr sz="2400">
                    <a:solidFill>
                      <a:srgbClr val="FFFFFF"/>
                    </a:solidFill>
                  </a:defRPr>
                </a:pPr>
                <a:endParaRPr sz="1700"/>
              </a:p>
            </p:txBody>
          </p:sp>
          <p:pic>
            <p:nvPicPr>
              <p:cNvPr id="19" name="pasted-image.pdf"/>
              <p:cNvPicPr/>
              <p:nvPr/>
            </p:nvPicPr>
            <p:blipFill>
              <a:blip r:embed="rId2" cstate="print">
                <a:extLst>
                  <a:ext uri="{28A0092B-C50C-407E-A947-70E740481C1C}">
                    <a14:useLocalDpi xmlns:a14="http://schemas.microsoft.com/office/drawing/2010/main"/>
                  </a:ext>
                </a:extLst>
              </a:blip>
              <a:stretch>
                <a:fillRect/>
              </a:stretch>
            </p:blipFill>
            <p:spPr>
              <a:xfrm>
                <a:off x="874481" y="5720813"/>
                <a:ext cx="433996" cy="356380"/>
              </a:xfrm>
              <a:prstGeom prst="rect">
                <a:avLst/>
              </a:prstGeom>
              <a:ln w="12700" cap="flat">
                <a:noFill/>
                <a:miter lim="400000"/>
              </a:ln>
              <a:effectLst/>
            </p:spPr>
          </p:pic>
        </p:grpSp>
      </p:grpSp>
      <p:grpSp>
        <p:nvGrpSpPr>
          <p:cNvPr id="23" name="Group 22"/>
          <p:cNvGrpSpPr/>
          <p:nvPr/>
        </p:nvGrpSpPr>
        <p:grpSpPr>
          <a:xfrm>
            <a:off x="462240" y="2641668"/>
            <a:ext cx="562571" cy="562571"/>
            <a:chOff x="657408" y="2650781"/>
            <a:chExt cx="800101" cy="800101"/>
          </a:xfrm>
        </p:grpSpPr>
        <p:sp>
          <p:nvSpPr>
            <p:cNvPr id="5" name="Shape 338"/>
            <p:cNvSpPr/>
            <p:nvPr/>
          </p:nvSpPr>
          <p:spPr>
            <a:xfrm>
              <a:off x="657408" y="2650781"/>
              <a:ext cx="800101" cy="8001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1D1F23"/>
              </a:solidFill>
              <a:prstDash val="solid"/>
              <a:miter lim="400000"/>
            </a:ln>
            <a:effectLst/>
          </p:spPr>
          <p:txBody>
            <a:bodyPr wrap="square" lIns="0" tIns="0" rIns="0" bIns="0" numCol="1" anchor="ctr">
              <a:noAutofit/>
            </a:bodyPr>
            <a:lstStyle/>
            <a:p>
              <a:pPr lvl="0">
                <a:defRPr sz="2400">
                  <a:solidFill>
                    <a:srgbClr val="FFFFFF"/>
                  </a:solidFill>
                </a:defRPr>
              </a:pPr>
              <a:endParaRPr sz="1700"/>
            </a:p>
          </p:txBody>
        </p:sp>
        <p:pic>
          <p:nvPicPr>
            <p:cNvPr id="20" name="Picture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1779" y="2779061"/>
              <a:ext cx="533631" cy="533631"/>
            </a:xfrm>
            <a:prstGeom prst="rect">
              <a:avLst/>
            </a:prstGeom>
          </p:spPr>
        </p:pic>
      </p:grpSp>
      <p:sp>
        <p:nvSpPr>
          <p:cNvPr id="22" name="TextBox 21"/>
          <p:cNvSpPr txBox="1"/>
          <p:nvPr/>
        </p:nvSpPr>
        <p:spPr>
          <a:xfrm>
            <a:off x="2243297" y="1905000"/>
            <a:ext cx="4727252" cy="4414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defTabSz="410751" fontAlgn="auto" latinLnBrk="1" hangingPunct="0">
              <a:spcBef>
                <a:spcPts val="0"/>
              </a:spcBef>
              <a:spcAft>
                <a:spcPts val="0"/>
              </a:spcAft>
            </a:pPr>
            <a:r>
              <a:rPr lang="en-US" sz="2400" dirty="0">
                <a:latin typeface="Helvetica" charset="0"/>
                <a:ea typeface="Helvetica" charset="0"/>
                <a:cs typeface="Helvetica" charset="0"/>
              </a:rPr>
              <a:t>Weaknesses of Previous Methods</a:t>
            </a:r>
            <a:endParaRPr lang="en-US" sz="2400" dirty="0">
              <a:latin typeface="Helvetica" charset="0"/>
              <a:ea typeface="Helvetica" charset="0"/>
              <a:cs typeface="Helvetica" charset="0"/>
              <a:sym typeface="Helvetica Light"/>
            </a:endParaRPr>
          </a:p>
        </p:txBody>
      </p:sp>
    </p:spTree>
    <p:extLst>
      <p:ext uri="{BB962C8B-B14F-4D97-AF65-F5344CB8AC3E}">
        <p14:creationId xmlns:p14="http://schemas.microsoft.com/office/powerpoint/2010/main" val="1579158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Negotiations</a:t>
            </a:r>
            <a:endParaRPr lang="he-IL" dirty="0"/>
          </a:p>
        </p:txBody>
      </p:sp>
      <p:sp>
        <p:nvSpPr>
          <p:cNvPr id="3" name="Content Placeholder 2"/>
          <p:cNvSpPr>
            <a:spLocks noGrp="1"/>
          </p:cNvSpPr>
          <p:nvPr>
            <p:ph idx="1"/>
          </p:nvPr>
        </p:nvSpPr>
        <p:spPr/>
        <p:txBody>
          <a:bodyPr/>
          <a:lstStyle/>
          <a:p>
            <a:pPr algn="l" rtl="0"/>
            <a:r>
              <a:rPr lang="en-US" dirty="0" smtClean="0"/>
              <a:t>Partial success for GT</a:t>
            </a:r>
            <a:endParaRPr lang="he-IL" dirty="0"/>
          </a:p>
        </p:txBody>
      </p:sp>
    </p:spTree>
    <p:extLst>
      <p:ext uri="{BB962C8B-B14F-4D97-AF65-F5344CB8AC3E}">
        <p14:creationId xmlns:p14="http://schemas.microsoft.com/office/powerpoint/2010/main" val="33547415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2" name="Rectangle 3"/>
          <p:cNvSpPr>
            <a:spLocks noGrp="1" noChangeArrowheads="1"/>
          </p:cNvSpPr>
          <p:nvPr>
            <p:ph type="title"/>
          </p:nvPr>
        </p:nvSpPr>
        <p:spPr>
          <a:xfrm>
            <a:off x="304800" y="457200"/>
            <a:ext cx="4724400" cy="762000"/>
          </a:xfrm>
        </p:spPr>
        <p:txBody>
          <a:bodyPr>
            <a:normAutofit/>
          </a:bodyPr>
          <a:lstStyle/>
          <a:p>
            <a:pPr algn="ctr" eaLnBrk="1" hangingPunct="1"/>
            <a:r>
              <a:rPr lang="en-US" sz="4500" b="1" dirty="0" smtClean="0">
                <a:solidFill>
                  <a:srgbClr val="0070C0"/>
                </a:solidFill>
              </a:rPr>
              <a:t>CT Game</a:t>
            </a:r>
          </a:p>
        </p:txBody>
      </p:sp>
      <p:sp>
        <p:nvSpPr>
          <p:cNvPr id="201730" name="Rectangle 1"/>
          <p:cNvSpPr>
            <a:spLocks noGrp="1" noChangeArrowheads="1"/>
          </p:cNvSpPr>
          <p:nvPr>
            <p:ph idx="1"/>
          </p:nvPr>
        </p:nvSpPr>
        <p:spPr>
          <a:xfrm>
            <a:off x="304800" y="1371600"/>
            <a:ext cx="4495800" cy="4648200"/>
          </a:xfrm>
        </p:spPr>
        <p:txBody>
          <a:bodyPr>
            <a:normAutofit/>
          </a:bodyPr>
          <a:lstStyle/>
          <a:p>
            <a:pPr marL="403593" algn="l" rtl="0" eaLnBrk="1" hangingPunct="1"/>
            <a:r>
              <a:rPr lang="en-US" sz="2800" dirty="0" smtClean="0"/>
              <a:t>100 point bonus for </a:t>
            </a:r>
            <a:br>
              <a:rPr lang="en-US" sz="2800" dirty="0" smtClean="0"/>
            </a:br>
            <a:r>
              <a:rPr lang="en-US" sz="2800" dirty="0" smtClean="0"/>
              <a:t>getting to goal</a:t>
            </a:r>
          </a:p>
          <a:p>
            <a:pPr marL="403593" algn="l" rtl="0" eaLnBrk="1" hangingPunct="1"/>
            <a:r>
              <a:rPr lang="en-US" sz="2800" dirty="0" smtClean="0"/>
              <a:t>10 point bonus for each chip left at end of game</a:t>
            </a:r>
          </a:p>
          <a:p>
            <a:pPr marL="403593" algn="l" rtl="0" eaLnBrk="1" hangingPunct="1"/>
            <a:r>
              <a:rPr lang="en-US" sz="2800" b="1" dirty="0" smtClean="0"/>
              <a:t>Agreement are not enforceable</a:t>
            </a:r>
          </a:p>
        </p:txBody>
      </p:sp>
      <p:sp>
        <p:nvSpPr>
          <p:cNvPr id="3" name="Slide Number Placeholder 2"/>
          <p:cNvSpPr>
            <a:spLocks noGrp="1"/>
          </p:cNvSpPr>
          <p:nvPr>
            <p:ph type="sldNum" sz="quarter" idx="12"/>
          </p:nvPr>
        </p:nvSpPr>
        <p:spPr/>
        <p:txBody>
          <a:bodyPr/>
          <a:lstStyle/>
          <a:p>
            <a:fld id="{70976B79-0DD0-4D71-841F-0C38EA70C66A}" type="slidenum">
              <a:rPr lang="he-IL" smtClean="0"/>
              <a:pPr/>
              <a:t>68</a:t>
            </a:fld>
            <a:endParaRPr lang="en-US"/>
          </a:p>
        </p:txBody>
      </p:sp>
      <p:sp>
        <p:nvSpPr>
          <p:cNvPr id="201731" name="Text Box 2"/>
          <p:cNvSpPr txBox="1">
            <a:spLocks noChangeArrowheads="1"/>
          </p:cNvSpPr>
          <p:nvPr/>
        </p:nvSpPr>
        <p:spPr bwMode="auto">
          <a:xfrm>
            <a:off x="258932" y="6357958"/>
            <a:ext cx="312540" cy="258961"/>
          </a:xfrm>
          <a:prstGeom prst="rect">
            <a:avLst/>
          </a:prstGeom>
          <a:noFill/>
          <a:ln w="12700">
            <a:noFill/>
            <a:miter lim="800000"/>
            <a:headEnd/>
            <a:tailEnd/>
          </a:ln>
        </p:spPr>
        <p:txBody>
          <a:bodyPr wrap="none" lIns="64291" tIns="32146" rIns="64291" bIns="32146"/>
          <a:lstStyle/>
          <a:p>
            <a:fld id="{94DBAA0F-6AD7-4155-8863-E5C9B692A8B6}" type="slidenum">
              <a:rPr lang="en-US" sz="2400">
                <a:solidFill>
                  <a:schemeClr val="bg1"/>
                </a:solidFill>
              </a:rPr>
              <a:pPr/>
              <a:t>68</a:t>
            </a:fld>
            <a:endParaRPr lang="en-US" sz="2400" dirty="0">
              <a:solidFill>
                <a:schemeClr val="bg1"/>
              </a:solidFill>
            </a:endParaRPr>
          </a:p>
        </p:txBody>
      </p:sp>
      <p:sp>
        <p:nvSpPr>
          <p:cNvPr id="8" name="Rectangle 7"/>
          <p:cNvSpPr/>
          <p:nvPr/>
        </p:nvSpPr>
        <p:spPr>
          <a:xfrm>
            <a:off x="415202" y="5591629"/>
            <a:ext cx="4953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Collaborators: Gal, Haim, Gelfand</a:t>
            </a:r>
            <a:endParaRPr lang="en-US" sz="3200" dirty="0"/>
          </a:p>
        </p:txBody>
      </p:sp>
      <p:pic>
        <p:nvPicPr>
          <p:cNvPr id="14" name="Picture 1"/>
          <p:cNvPicPr>
            <a:picLocks noChangeAspect="1" noChangeArrowheads="1"/>
          </p:cNvPicPr>
          <p:nvPr/>
        </p:nvPicPr>
        <p:blipFill>
          <a:blip r:embed="rId3" cstate="print"/>
          <a:srcRect t="31510"/>
          <a:stretch>
            <a:fillRect/>
          </a:stretch>
        </p:blipFill>
        <p:spPr bwMode="auto">
          <a:xfrm>
            <a:off x="4495800" y="838200"/>
            <a:ext cx="4429156" cy="4749712"/>
          </a:xfrm>
          <a:prstGeom prst="rect">
            <a:avLst/>
          </a:prstGeom>
          <a:noFill/>
          <a:ln w="9525">
            <a:noFill/>
            <a:miter lim="800000"/>
            <a:headEnd/>
            <a:tailEnd/>
          </a:ln>
          <a:effectLst/>
        </p:spPr>
      </p:pic>
    </p:spTree>
    <p:extLst>
      <p:ext uri="{BB962C8B-B14F-4D97-AF65-F5344CB8AC3E}">
        <p14:creationId xmlns:p14="http://schemas.microsoft.com/office/powerpoint/2010/main" val="2323531877"/>
      </p:ext>
    </p:extLst>
  </p:cSld>
  <p:clrMapOvr>
    <a:masterClrMapping/>
  </p:clrMapOvr>
  <p:transition spd="med">
    <p:dissolv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28600" y="1143000"/>
            <a:ext cx="8229600" cy="990600"/>
          </a:xfrm>
        </p:spPr>
        <p:txBody>
          <a:bodyPr>
            <a:normAutofit fontScale="90000"/>
          </a:bodyPr>
          <a:lstStyle/>
          <a:p>
            <a:pPr algn="ctr" rtl="0"/>
            <a:r>
              <a:rPr lang="en-US" b="1" dirty="0" smtClean="0"/>
              <a:t>  </a:t>
            </a:r>
            <a:r>
              <a:rPr lang="en-US" sz="4400" b="1" dirty="0" smtClean="0"/>
              <a:t>The Contract Game </a:t>
            </a:r>
            <a:r>
              <a:rPr lang="en-US" b="1" dirty="0" smtClean="0"/>
              <a:t/>
            </a:r>
            <a:br>
              <a:rPr lang="en-US" b="1" dirty="0" smtClean="0"/>
            </a:br>
            <a:endParaRPr lang="he-IL" b="1" dirty="0"/>
          </a:p>
        </p:txBody>
      </p:sp>
      <p:sp>
        <p:nvSpPr>
          <p:cNvPr id="7" name="Content Placeholder 2"/>
          <p:cNvSpPr>
            <a:spLocks noGrp="1"/>
          </p:cNvSpPr>
          <p:nvPr>
            <p:ph idx="1"/>
          </p:nvPr>
        </p:nvSpPr>
        <p:spPr>
          <a:xfrm>
            <a:off x="152400" y="1752600"/>
            <a:ext cx="4495800" cy="4419600"/>
          </a:xfrm>
        </p:spPr>
        <p:txBody>
          <a:bodyPr>
            <a:normAutofit/>
          </a:bodyPr>
          <a:lstStyle/>
          <a:p>
            <a:pPr algn="l" rtl="0"/>
            <a:r>
              <a:rPr lang="en-US" sz="2400" dirty="0" smtClean="0"/>
              <a:t>Main parts:</a:t>
            </a:r>
            <a:endParaRPr lang="en-US" dirty="0" smtClean="0"/>
          </a:p>
          <a:p>
            <a:pPr lvl="1" algn="l" rtl="0"/>
            <a:r>
              <a:rPr lang="en-US" sz="2200" dirty="0" smtClean="0"/>
              <a:t>negotiation</a:t>
            </a:r>
          </a:p>
          <a:p>
            <a:pPr lvl="1" algn="l" rtl="0"/>
            <a:r>
              <a:rPr lang="en-US" sz="2200" dirty="0" smtClean="0"/>
              <a:t>movement</a:t>
            </a:r>
            <a:endParaRPr lang="en-US" sz="2400" dirty="0" smtClean="0"/>
          </a:p>
          <a:p>
            <a:pPr algn="l" rtl="0"/>
            <a:r>
              <a:rPr lang="en-US" sz="2400" dirty="0" smtClean="0"/>
              <a:t>Incomplete information</a:t>
            </a:r>
          </a:p>
          <a:p>
            <a:pPr algn="l" rtl="0"/>
            <a:r>
              <a:rPr lang="en-US" sz="2400" dirty="0" smtClean="0"/>
              <a:t>Automatically exchange</a:t>
            </a:r>
          </a:p>
          <a:p>
            <a:pPr algn="l" rtl="0"/>
            <a:r>
              <a:rPr lang="en-US" sz="2400" dirty="0" smtClean="0"/>
              <a:t>Game ends:</a:t>
            </a:r>
          </a:p>
          <a:p>
            <a:pPr lvl="1" algn="l" rtl="0"/>
            <a:r>
              <a:rPr lang="en-US" sz="2200" dirty="0" smtClean="0"/>
              <a:t> </a:t>
            </a:r>
            <a:r>
              <a:rPr lang="en-US" sz="2000" dirty="0" smtClean="0"/>
              <a:t>The CS reached one of the SPs</a:t>
            </a:r>
          </a:p>
          <a:p>
            <a:pPr lvl="1" algn="l" rtl="0"/>
            <a:r>
              <a:rPr lang="en-US" sz="2000" dirty="0" smtClean="0"/>
              <a:t>Did not move for two </a:t>
            </a:r>
          </a:p>
          <a:p>
            <a:pPr lvl="1" algn="l" rtl="0">
              <a:buNone/>
            </a:pPr>
            <a:r>
              <a:rPr lang="en-US" sz="2000" dirty="0" smtClean="0"/>
              <a:t>consecutive rounds</a:t>
            </a:r>
            <a:endParaRPr lang="he-IL" dirty="0" smtClean="0"/>
          </a:p>
          <a:p>
            <a:pPr algn="l" rtl="0"/>
            <a:endParaRPr lang="he-IL" dirty="0"/>
          </a:p>
        </p:txBody>
      </p:sp>
      <p:pic>
        <p:nvPicPr>
          <p:cNvPr id="5" name="Picture 4" descr="ctBoardClearer.jpg"/>
          <p:cNvPicPr>
            <a:picLocks noChangeAspect="1"/>
          </p:cNvPicPr>
          <p:nvPr/>
        </p:nvPicPr>
        <p:blipFill>
          <a:blip r:embed="rId2" cstate="print"/>
          <a:stretch>
            <a:fillRect/>
          </a:stretch>
        </p:blipFill>
        <p:spPr>
          <a:xfrm>
            <a:off x="4343400" y="1752600"/>
            <a:ext cx="4775139" cy="4876799"/>
          </a:xfrm>
          <a:prstGeom prst="rect">
            <a:avLst/>
          </a:prstGeom>
        </p:spPr>
      </p:pic>
      <p:sp>
        <p:nvSpPr>
          <p:cNvPr id="8" name="Rectangle 7"/>
          <p:cNvSpPr/>
          <p:nvPr/>
        </p:nvSpPr>
        <p:spPr>
          <a:xfrm>
            <a:off x="152400" y="5867400"/>
            <a:ext cx="4953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Collaborators: Gal, Haim, An</a:t>
            </a:r>
            <a:endParaRPr lang="en-US" sz="3200" dirty="0"/>
          </a:p>
        </p:txBody>
      </p:sp>
    </p:spTree>
    <p:extLst>
      <p:ext uri="{BB962C8B-B14F-4D97-AF65-F5344CB8AC3E}">
        <p14:creationId xmlns:p14="http://schemas.microsoft.com/office/powerpoint/2010/main" val="13342957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Introduction to Human Decision Making</a:t>
            </a:r>
            <a:endParaRPr lang="he-IL" dirty="0"/>
          </a:p>
        </p:txBody>
      </p:sp>
      <p:sp>
        <p:nvSpPr>
          <p:cNvPr id="5" name="Text Placeholder 4"/>
          <p:cNvSpPr>
            <a:spLocks noGrp="1"/>
          </p:cNvSpPr>
          <p:nvPr>
            <p:ph type="body" idx="1"/>
          </p:nvPr>
        </p:nvSpPr>
        <p:spPr/>
        <p:txBody>
          <a:bodyPr/>
          <a:lstStyle/>
          <a:p>
            <a:pPr algn="l" rtl="0"/>
            <a:r>
              <a:rPr lang="en-US" dirty="0" smtClean="0"/>
              <a:t>What are exactly are we talking about?</a:t>
            </a:r>
            <a:endParaRPr lang="he-IL" dirty="0"/>
          </a:p>
        </p:txBody>
      </p:sp>
    </p:spTree>
    <p:extLst>
      <p:ext uri="{BB962C8B-B14F-4D97-AF65-F5344CB8AC3E}">
        <p14:creationId xmlns:p14="http://schemas.microsoft.com/office/powerpoint/2010/main" val="188911370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304800"/>
            <a:ext cx="8229600" cy="932688"/>
          </a:xfrm>
        </p:spPr>
        <p:txBody>
          <a:bodyPr>
            <a:normAutofit/>
          </a:bodyPr>
          <a:lstStyle/>
          <a:p>
            <a:pPr algn="ctr"/>
            <a:r>
              <a:rPr lang="en-US" b="1" dirty="0" smtClean="0"/>
              <a:t>Negotiation</a:t>
            </a:r>
            <a:endParaRPr lang="he-IL" b="1" dirty="0"/>
          </a:p>
        </p:txBody>
      </p:sp>
      <p:pic>
        <p:nvPicPr>
          <p:cNvPr id="5" name="Content Placeholder 3" descr="customer.jpg"/>
          <p:cNvPicPr>
            <a:picLocks noChangeAspect="1"/>
          </p:cNvPicPr>
          <p:nvPr/>
        </p:nvPicPr>
        <p:blipFill>
          <a:blip r:embed="rId2" cstate="print"/>
          <a:stretch>
            <a:fillRect/>
          </a:stretch>
        </p:blipFill>
        <p:spPr>
          <a:xfrm>
            <a:off x="5207464" y="3086100"/>
            <a:ext cx="1447800" cy="1790700"/>
          </a:xfrm>
          <a:prstGeom prst="rect">
            <a:avLst/>
          </a:prstGeom>
        </p:spPr>
      </p:pic>
      <p:pic>
        <p:nvPicPr>
          <p:cNvPr id="6" name="Picture 5" descr="013.jpg"/>
          <p:cNvPicPr>
            <a:picLocks noChangeAspect="1"/>
          </p:cNvPicPr>
          <p:nvPr/>
        </p:nvPicPr>
        <p:blipFill>
          <a:blip r:embed="rId3" cstate="print"/>
          <a:stretch>
            <a:fillRect/>
          </a:stretch>
        </p:blipFill>
        <p:spPr>
          <a:xfrm>
            <a:off x="2992090" y="1257301"/>
            <a:ext cx="1681974" cy="1326172"/>
          </a:xfrm>
          <a:prstGeom prst="rect">
            <a:avLst/>
          </a:prstGeom>
        </p:spPr>
      </p:pic>
      <p:pic>
        <p:nvPicPr>
          <p:cNvPr id="7" name="Picture 6" descr="012.jpg"/>
          <p:cNvPicPr>
            <a:picLocks noChangeAspect="1"/>
          </p:cNvPicPr>
          <p:nvPr/>
        </p:nvPicPr>
        <p:blipFill>
          <a:blip r:embed="rId4" cstate="print"/>
          <a:stretch>
            <a:fillRect/>
          </a:stretch>
        </p:blipFill>
        <p:spPr>
          <a:xfrm>
            <a:off x="7112464" y="1181100"/>
            <a:ext cx="1574336" cy="1457325"/>
          </a:xfrm>
          <a:prstGeom prst="rect">
            <a:avLst/>
          </a:prstGeom>
        </p:spPr>
      </p:pic>
      <p:cxnSp>
        <p:nvCxnSpPr>
          <p:cNvPr id="8" name="Shape 7"/>
          <p:cNvCxnSpPr>
            <a:stCxn id="6" idx="2"/>
          </p:cNvCxnSpPr>
          <p:nvPr/>
        </p:nvCxnSpPr>
        <p:spPr>
          <a:xfrm rot="16200000" flipH="1">
            <a:off x="3894075" y="2522474"/>
            <a:ext cx="1378927" cy="1500923"/>
          </a:xfrm>
          <a:prstGeom prst="bentConnector2">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Shape 8"/>
          <p:cNvCxnSpPr>
            <a:stCxn id="7" idx="2"/>
          </p:cNvCxnSpPr>
          <p:nvPr/>
        </p:nvCxnSpPr>
        <p:spPr>
          <a:xfrm rot="5400000">
            <a:off x="6564429" y="2627196"/>
            <a:ext cx="1323975" cy="1346432"/>
          </a:xfrm>
          <a:prstGeom prst="bentConnector2">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4419600" y="2819400"/>
            <a:ext cx="3048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t>Accept/Reject????</a:t>
            </a:r>
            <a:endParaRPr lang="he-IL" b="1" dirty="0"/>
          </a:p>
        </p:txBody>
      </p:sp>
      <p:pic>
        <p:nvPicPr>
          <p:cNvPr id="17" name="Content Placeholder 3" descr="customer.jpg"/>
          <p:cNvPicPr>
            <a:picLocks noGrp="1" noChangeAspect="1"/>
          </p:cNvPicPr>
          <p:nvPr>
            <p:ph idx="1"/>
          </p:nvPr>
        </p:nvPicPr>
        <p:blipFill>
          <a:blip r:embed="rId2" cstate="print"/>
          <a:stretch>
            <a:fillRect/>
          </a:stretch>
        </p:blipFill>
        <p:spPr>
          <a:xfrm>
            <a:off x="457200" y="5067300"/>
            <a:ext cx="1447800" cy="1790700"/>
          </a:xfrm>
          <a:prstGeom prst="rect">
            <a:avLst/>
          </a:prstGeom>
        </p:spPr>
      </p:pic>
      <p:sp>
        <p:nvSpPr>
          <p:cNvPr id="18" name="Freeform 17"/>
          <p:cNvSpPr/>
          <p:nvPr/>
        </p:nvSpPr>
        <p:spPr>
          <a:xfrm>
            <a:off x="228600" y="3581400"/>
            <a:ext cx="3124200" cy="2133599"/>
          </a:xfrm>
          <a:custGeom>
            <a:avLst/>
            <a:gdLst>
              <a:gd name="connsiteX0" fmla="*/ 130629 w 2056491"/>
              <a:gd name="connsiteY0" fmla="*/ 174171 h 1640114"/>
              <a:gd name="connsiteX1" fmla="*/ 275771 w 2056491"/>
              <a:gd name="connsiteY1" fmla="*/ 101600 h 1640114"/>
              <a:gd name="connsiteX2" fmla="*/ 333829 w 2056491"/>
              <a:gd name="connsiteY2" fmla="*/ 58057 h 1640114"/>
              <a:gd name="connsiteX3" fmla="*/ 537029 w 2056491"/>
              <a:gd name="connsiteY3" fmla="*/ 43542 h 1640114"/>
              <a:gd name="connsiteX4" fmla="*/ 653143 w 2056491"/>
              <a:gd name="connsiteY4" fmla="*/ 29028 h 1640114"/>
              <a:gd name="connsiteX5" fmla="*/ 798286 w 2056491"/>
              <a:gd name="connsiteY5" fmla="*/ 0 h 1640114"/>
              <a:gd name="connsiteX6" fmla="*/ 972457 w 2056491"/>
              <a:gd name="connsiteY6" fmla="*/ 14514 h 1640114"/>
              <a:gd name="connsiteX7" fmla="*/ 1611086 w 2056491"/>
              <a:gd name="connsiteY7" fmla="*/ 43542 h 1640114"/>
              <a:gd name="connsiteX8" fmla="*/ 1698171 w 2056491"/>
              <a:gd name="connsiteY8" fmla="*/ 72571 h 1640114"/>
              <a:gd name="connsiteX9" fmla="*/ 1741714 w 2056491"/>
              <a:gd name="connsiteY9" fmla="*/ 87085 h 1640114"/>
              <a:gd name="connsiteX10" fmla="*/ 1785257 w 2056491"/>
              <a:gd name="connsiteY10" fmla="*/ 116114 h 1640114"/>
              <a:gd name="connsiteX11" fmla="*/ 1843314 w 2056491"/>
              <a:gd name="connsiteY11" fmla="*/ 203200 h 1640114"/>
              <a:gd name="connsiteX12" fmla="*/ 1872343 w 2056491"/>
              <a:gd name="connsiteY12" fmla="*/ 246742 h 1640114"/>
              <a:gd name="connsiteX13" fmla="*/ 1930400 w 2056491"/>
              <a:gd name="connsiteY13" fmla="*/ 333828 h 1640114"/>
              <a:gd name="connsiteX14" fmla="*/ 1973943 w 2056491"/>
              <a:gd name="connsiteY14" fmla="*/ 348342 h 1640114"/>
              <a:gd name="connsiteX15" fmla="*/ 1988457 w 2056491"/>
              <a:gd name="connsiteY15" fmla="*/ 725714 h 1640114"/>
              <a:gd name="connsiteX16" fmla="*/ 1915886 w 2056491"/>
              <a:gd name="connsiteY16" fmla="*/ 740228 h 1640114"/>
              <a:gd name="connsiteX17" fmla="*/ 1872343 w 2056491"/>
              <a:gd name="connsiteY17" fmla="*/ 754742 h 1640114"/>
              <a:gd name="connsiteX18" fmla="*/ 1785257 w 2056491"/>
              <a:gd name="connsiteY18" fmla="*/ 798285 h 1640114"/>
              <a:gd name="connsiteX19" fmla="*/ 1741714 w 2056491"/>
              <a:gd name="connsiteY19" fmla="*/ 827314 h 1640114"/>
              <a:gd name="connsiteX20" fmla="*/ 1611086 w 2056491"/>
              <a:gd name="connsiteY20" fmla="*/ 841828 h 1640114"/>
              <a:gd name="connsiteX21" fmla="*/ 1553029 w 2056491"/>
              <a:gd name="connsiteY21" fmla="*/ 856342 h 1640114"/>
              <a:gd name="connsiteX22" fmla="*/ 1465943 w 2056491"/>
              <a:gd name="connsiteY22" fmla="*/ 870857 h 1640114"/>
              <a:gd name="connsiteX23" fmla="*/ 1422400 w 2056491"/>
              <a:gd name="connsiteY23" fmla="*/ 885371 h 1640114"/>
              <a:gd name="connsiteX24" fmla="*/ 1364343 w 2056491"/>
              <a:gd name="connsiteY24" fmla="*/ 943428 h 1640114"/>
              <a:gd name="connsiteX25" fmla="*/ 1262743 w 2056491"/>
              <a:gd name="connsiteY25" fmla="*/ 1088571 h 1640114"/>
              <a:gd name="connsiteX26" fmla="*/ 1204686 w 2056491"/>
              <a:gd name="connsiteY26" fmla="*/ 1175657 h 1640114"/>
              <a:gd name="connsiteX27" fmla="*/ 1175657 w 2056491"/>
              <a:gd name="connsiteY27" fmla="*/ 1219200 h 1640114"/>
              <a:gd name="connsiteX28" fmla="*/ 1132114 w 2056491"/>
              <a:gd name="connsiteY28" fmla="*/ 1320800 h 1640114"/>
              <a:gd name="connsiteX29" fmla="*/ 1088571 w 2056491"/>
              <a:gd name="connsiteY29" fmla="*/ 1407885 h 1640114"/>
              <a:gd name="connsiteX30" fmla="*/ 1045029 w 2056491"/>
              <a:gd name="connsiteY30" fmla="*/ 1494971 h 1640114"/>
              <a:gd name="connsiteX31" fmla="*/ 1001486 w 2056491"/>
              <a:gd name="connsiteY31" fmla="*/ 1640114 h 1640114"/>
              <a:gd name="connsiteX32" fmla="*/ 1001486 w 2056491"/>
              <a:gd name="connsiteY32" fmla="*/ 1393371 h 1640114"/>
              <a:gd name="connsiteX33" fmla="*/ 1016000 w 2056491"/>
              <a:gd name="connsiteY33" fmla="*/ 1349828 h 1640114"/>
              <a:gd name="connsiteX34" fmla="*/ 1030514 w 2056491"/>
              <a:gd name="connsiteY34" fmla="*/ 1291771 h 1640114"/>
              <a:gd name="connsiteX35" fmla="*/ 1059543 w 2056491"/>
              <a:gd name="connsiteY35" fmla="*/ 1132114 h 1640114"/>
              <a:gd name="connsiteX36" fmla="*/ 1074057 w 2056491"/>
              <a:gd name="connsiteY36" fmla="*/ 1088571 h 1640114"/>
              <a:gd name="connsiteX37" fmla="*/ 290286 w 2056491"/>
              <a:gd name="connsiteY37" fmla="*/ 986971 h 1640114"/>
              <a:gd name="connsiteX38" fmla="*/ 159657 w 2056491"/>
              <a:gd name="connsiteY38" fmla="*/ 885371 h 1640114"/>
              <a:gd name="connsiteX39" fmla="*/ 116114 w 2056491"/>
              <a:gd name="connsiteY39" fmla="*/ 856342 h 1640114"/>
              <a:gd name="connsiteX40" fmla="*/ 72571 w 2056491"/>
              <a:gd name="connsiteY40" fmla="*/ 754742 h 1640114"/>
              <a:gd name="connsiteX41" fmla="*/ 14514 w 2056491"/>
              <a:gd name="connsiteY41" fmla="*/ 653142 h 1640114"/>
              <a:gd name="connsiteX42" fmla="*/ 0 w 2056491"/>
              <a:gd name="connsiteY42" fmla="*/ 609600 h 1640114"/>
              <a:gd name="connsiteX43" fmla="*/ 14514 w 2056491"/>
              <a:gd name="connsiteY43" fmla="*/ 478971 h 1640114"/>
              <a:gd name="connsiteX44" fmla="*/ 43543 w 2056491"/>
              <a:gd name="connsiteY44" fmla="*/ 391885 h 1640114"/>
              <a:gd name="connsiteX45" fmla="*/ 58057 w 2056491"/>
              <a:gd name="connsiteY45" fmla="*/ 348342 h 1640114"/>
              <a:gd name="connsiteX46" fmla="*/ 87086 w 2056491"/>
              <a:gd name="connsiteY46" fmla="*/ 261257 h 1640114"/>
              <a:gd name="connsiteX47" fmla="*/ 130629 w 2056491"/>
              <a:gd name="connsiteY47" fmla="*/ 174171 h 16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056491" h="1640114">
                <a:moveTo>
                  <a:pt x="130629" y="174171"/>
                </a:moveTo>
                <a:cubicBezTo>
                  <a:pt x="162076" y="147562"/>
                  <a:pt x="228807" y="128437"/>
                  <a:pt x="275771" y="101600"/>
                </a:cubicBezTo>
                <a:cubicBezTo>
                  <a:pt x="296774" y="89598"/>
                  <a:pt x="310214" y="63305"/>
                  <a:pt x="333829" y="58057"/>
                </a:cubicBezTo>
                <a:cubicBezTo>
                  <a:pt x="400118" y="43326"/>
                  <a:pt x="469402" y="49690"/>
                  <a:pt x="537029" y="43542"/>
                </a:cubicBezTo>
                <a:cubicBezTo>
                  <a:pt x="575875" y="40011"/>
                  <a:pt x="614668" y="35440"/>
                  <a:pt x="653143" y="29028"/>
                </a:cubicBezTo>
                <a:cubicBezTo>
                  <a:pt x="701811" y="20917"/>
                  <a:pt x="798286" y="0"/>
                  <a:pt x="798286" y="0"/>
                </a:cubicBezTo>
                <a:cubicBezTo>
                  <a:pt x="856343" y="4838"/>
                  <a:pt x="914282" y="11398"/>
                  <a:pt x="972457" y="14514"/>
                </a:cubicBezTo>
                <a:cubicBezTo>
                  <a:pt x="1185248" y="25913"/>
                  <a:pt x="1398669" y="26549"/>
                  <a:pt x="1611086" y="43542"/>
                </a:cubicBezTo>
                <a:cubicBezTo>
                  <a:pt x="1641587" y="45982"/>
                  <a:pt x="1669143" y="62895"/>
                  <a:pt x="1698171" y="72571"/>
                </a:cubicBezTo>
                <a:lnTo>
                  <a:pt x="1741714" y="87085"/>
                </a:lnTo>
                <a:cubicBezTo>
                  <a:pt x="1756228" y="96761"/>
                  <a:pt x="1773770" y="102986"/>
                  <a:pt x="1785257" y="116114"/>
                </a:cubicBezTo>
                <a:cubicBezTo>
                  <a:pt x="1808231" y="142370"/>
                  <a:pt x="1823961" y="174171"/>
                  <a:pt x="1843314" y="203200"/>
                </a:cubicBezTo>
                <a:lnTo>
                  <a:pt x="1872343" y="246742"/>
                </a:lnTo>
                <a:lnTo>
                  <a:pt x="1930400" y="333828"/>
                </a:lnTo>
                <a:cubicBezTo>
                  <a:pt x="1938887" y="346558"/>
                  <a:pt x="1959429" y="343504"/>
                  <a:pt x="1973943" y="348342"/>
                </a:cubicBezTo>
                <a:cubicBezTo>
                  <a:pt x="2056491" y="472167"/>
                  <a:pt x="2056486" y="453595"/>
                  <a:pt x="1988457" y="725714"/>
                </a:cubicBezTo>
                <a:cubicBezTo>
                  <a:pt x="1982474" y="749647"/>
                  <a:pt x="1939819" y="734245"/>
                  <a:pt x="1915886" y="740228"/>
                </a:cubicBezTo>
                <a:cubicBezTo>
                  <a:pt x="1901043" y="743939"/>
                  <a:pt x="1886857" y="749904"/>
                  <a:pt x="1872343" y="754742"/>
                </a:cubicBezTo>
                <a:cubicBezTo>
                  <a:pt x="1747554" y="837935"/>
                  <a:pt x="1905441" y="738193"/>
                  <a:pt x="1785257" y="798285"/>
                </a:cubicBezTo>
                <a:cubicBezTo>
                  <a:pt x="1769655" y="806086"/>
                  <a:pt x="1758637" y="823083"/>
                  <a:pt x="1741714" y="827314"/>
                </a:cubicBezTo>
                <a:cubicBezTo>
                  <a:pt x="1699211" y="837940"/>
                  <a:pt x="1654629" y="836990"/>
                  <a:pt x="1611086" y="841828"/>
                </a:cubicBezTo>
                <a:cubicBezTo>
                  <a:pt x="1591734" y="846666"/>
                  <a:pt x="1572590" y="852430"/>
                  <a:pt x="1553029" y="856342"/>
                </a:cubicBezTo>
                <a:cubicBezTo>
                  <a:pt x="1524171" y="862114"/>
                  <a:pt x="1494671" y="864473"/>
                  <a:pt x="1465943" y="870857"/>
                </a:cubicBezTo>
                <a:cubicBezTo>
                  <a:pt x="1451008" y="874176"/>
                  <a:pt x="1436914" y="880533"/>
                  <a:pt x="1422400" y="885371"/>
                </a:cubicBezTo>
                <a:cubicBezTo>
                  <a:pt x="1403048" y="904723"/>
                  <a:pt x="1382365" y="922831"/>
                  <a:pt x="1364343" y="943428"/>
                </a:cubicBezTo>
                <a:cubicBezTo>
                  <a:pt x="1334252" y="977818"/>
                  <a:pt x="1284628" y="1055744"/>
                  <a:pt x="1262743" y="1088571"/>
                </a:cubicBezTo>
                <a:lnTo>
                  <a:pt x="1204686" y="1175657"/>
                </a:lnTo>
                <a:lnTo>
                  <a:pt x="1175657" y="1219200"/>
                </a:lnTo>
                <a:cubicBezTo>
                  <a:pt x="1141619" y="1321313"/>
                  <a:pt x="1185920" y="1195253"/>
                  <a:pt x="1132114" y="1320800"/>
                </a:cubicBezTo>
                <a:cubicBezTo>
                  <a:pt x="1096059" y="1404927"/>
                  <a:pt x="1144357" y="1324206"/>
                  <a:pt x="1088571" y="1407885"/>
                </a:cubicBezTo>
                <a:cubicBezTo>
                  <a:pt x="1035642" y="1566676"/>
                  <a:pt x="1120054" y="1326164"/>
                  <a:pt x="1045029" y="1494971"/>
                </a:cubicBezTo>
                <a:cubicBezTo>
                  <a:pt x="1024835" y="1540408"/>
                  <a:pt x="1013549" y="1591860"/>
                  <a:pt x="1001486" y="1640114"/>
                </a:cubicBezTo>
                <a:cubicBezTo>
                  <a:pt x="967178" y="1537194"/>
                  <a:pt x="978418" y="1589445"/>
                  <a:pt x="1001486" y="1393371"/>
                </a:cubicBezTo>
                <a:cubicBezTo>
                  <a:pt x="1003274" y="1378176"/>
                  <a:pt x="1011797" y="1364539"/>
                  <a:pt x="1016000" y="1349828"/>
                </a:cubicBezTo>
                <a:cubicBezTo>
                  <a:pt x="1021480" y="1330648"/>
                  <a:pt x="1026602" y="1311332"/>
                  <a:pt x="1030514" y="1291771"/>
                </a:cubicBezTo>
                <a:cubicBezTo>
                  <a:pt x="1043452" y="1227084"/>
                  <a:pt x="1043980" y="1194369"/>
                  <a:pt x="1059543" y="1132114"/>
                </a:cubicBezTo>
                <a:cubicBezTo>
                  <a:pt x="1063254" y="1117271"/>
                  <a:pt x="1069219" y="1103085"/>
                  <a:pt x="1074057" y="1088571"/>
                </a:cubicBezTo>
                <a:cubicBezTo>
                  <a:pt x="1016361" y="742386"/>
                  <a:pt x="1097861" y="1055409"/>
                  <a:pt x="290286" y="986971"/>
                </a:cubicBezTo>
                <a:cubicBezTo>
                  <a:pt x="241282" y="982818"/>
                  <a:pt x="195416" y="915170"/>
                  <a:pt x="159657" y="885371"/>
                </a:cubicBezTo>
                <a:cubicBezTo>
                  <a:pt x="146256" y="874204"/>
                  <a:pt x="130628" y="866018"/>
                  <a:pt x="116114" y="856342"/>
                </a:cubicBezTo>
                <a:cubicBezTo>
                  <a:pt x="57289" y="768104"/>
                  <a:pt x="112738" y="861855"/>
                  <a:pt x="72571" y="754742"/>
                </a:cubicBezTo>
                <a:cubicBezTo>
                  <a:pt x="56786" y="712648"/>
                  <a:pt x="38578" y="689238"/>
                  <a:pt x="14514" y="653142"/>
                </a:cubicBezTo>
                <a:cubicBezTo>
                  <a:pt x="9676" y="638628"/>
                  <a:pt x="0" y="624899"/>
                  <a:pt x="0" y="609600"/>
                </a:cubicBezTo>
                <a:cubicBezTo>
                  <a:pt x="0" y="565789"/>
                  <a:pt x="5922" y="521931"/>
                  <a:pt x="14514" y="478971"/>
                </a:cubicBezTo>
                <a:cubicBezTo>
                  <a:pt x="20515" y="448966"/>
                  <a:pt x="33867" y="420914"/>
                  <a:pt x="43543" y="391885"/>
                </a:cubicBezTo>
                <a:lnTo>
                  <a:pt x="58057" y="348342"/>
                </a:lnTo>
                <a:cubicBezTo>
                  <a:pt x="58058" y="348340"/>
                  <a:pt x="87085" y="261258"/>
                  <a:pt x="87086" y="261257"/>
                </a:cubicBezTo>
                <a:cubicBezTo>
                  <a:pt x="137471" y="210872"/>
                  <a:pt x="99182" y="200780"/>
                  <a:pt x="130629" y="174171"/>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TextBox 18"/>
          <p:cNvSpPr txBox="1"/>
          <p:nvPr/>
        </p:nvSpPr>
        <p:spPr>
          <a:xfrm>
            <a:off x="533400" y="3657600"/>
            <a:ext cx="2819400" cy="1200329"/>
          </a:xfrm>
          <a:prstGeom prst="rect">
            <a:avLst/>
          </a:prstGeom>
          <a:noFill/>
        </p:spPr>
        <p:txBody>
          <a:bodyPr wrap="square" rtlCol="1">
            <a:spAutoFit/>
          </a:bodyPr>
          <a:lstStyle/>
          <a:p>
            <a:pPr>
              <a:buFont typeface="Arial" pitchFamily="34" charset="0"/>
              <a:buChar char="•"/>
            </a:pPr>
            <a:r>
              <a:rPr lang="en-US" b="1" dirty="0" smtClean="0">
                <a:latin typeface="+mn-lt"/>
              </a:rPr>
              <a:t> To which SP to propose??? </a:t>
            </a:r>
          </a:p>
          <a:p>
            <a:pPr>
              <a:buFont typeface="Arial" pitchFamily="34" charset="0"/>
              <a:buChar char="•"/>
            </a:pPr>
            <a:r>
              <a:rPr lang="en-US" b="1" dirty="0" smtClean="0">
                <a:latin typeface="+mn-lt"/>
              </a:rPr>
              <a:t> Which proposal to propose???</a:t>
            </a:r>
            <a:endParaRPr lang="he-IL" b="1" dirty="0">
              <a:latin typeface="+mn-lt"/>
            </a:endParaRPr>
          </a:p>
        </p:txBody>
      </p:sp>
      <p:cxnSp>
        <p:nvCxnSpPr>
          <p:cNvPr id="21" name="Straight Connector 20"/>
          <p:cNvCxnSpPr/>
          <p:nvPr/>
        </p:nvCxnSpPr>
        <p:spPr>
          <a:xfrm>
            <a:off x="4724400" y="1600200"/>
            <a:ext cx="2362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5715000" y="1219200"/>
            <a:ext cx="533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5867400" y="1219200"/>
            <a:ext cx="533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0" y="1371600"/>
            <a:ext cx="3276600" cy="523220"/>
          </a:xfrm>
          <a:prstGeom prst="rect">
            <a:avLst/>
          </a:prstGeom>
          <a:noFill/>
        </p:spPr>
        <p:txBody>
          <a:bodyPr wrap="square" rtlCol="1">
            <a:spAutoFit/>
          </a:bodyPr>
          <a:lstStyle/>
          <a:p>
            <a:r>
              <a:rPr lang="en-US" sz="2800" dirty="0" smtClean="0">
                <a:latin typeface="+mn-lt"/>
              </a:rPr>
              <a:t>Odd Rounds </a:t>
            </a:r>
            <a:r>
              <a:rPr lang="en-US" sz="2800" dirty="0" smtClean="0">
                <a:sym typeface="Wingdings" pitchFamily="2" charset="2"/>
              </a:rPr>
              <a:t></a:t>
            </a:r>
            <a:endParaRPr lang="he-IL" sz="2800" dirty="0"/>
          </a:p>
        </p:txBody>
      </p:sp>
      <p:sp>
        <p:nvSpPr>
          <p:cNvPr id="26" name="TextBox 25"/>
          <p:cNvSpPr txBox="1"/>
          <p:nvPr/>
        </p:nvSpPr>
        <p:spPr>
          <a:xfrm>
            <a:off x="2590800" y="5115580"/>
            <a:ext cx="3276600" cy="523220"/>
          </a:xfrm>
          <a:prstGeom prst="rect">
            <a:avLst/>
          </a:prstGeom>
          <a:noFill/>
        </p:spPr>
        <p:txBody>
          <a:bodyPr wrap="square" rtlCol="1">
            <a:spAutoFit/>
          </a:bodyPr>
          <a:lstStyle/>
          <a:p>
            <a:r>
              <a:rPr lang="en-US" sz="2800" dirty="0" smtClean="0">
                <a:latin typeface="+mn-lt"/>
                <a:sym typeface="Wingdings" pitchFamily="2" charset="2"/>
              </a:rPr>
              <a:t> </a:t>
            </a:r>
            <a:r>
              <a:rPr lang="en-US" sz="2800" dirty="0" smtClean="0">
                <a:latin typeface="+mn-lt"/>
              </a:rPr>
              <a:t>Even Rounds</a:t>
            </a:r>
            <a:endParaRPr lang="he-IL" sz="2800" dirty="0">
              <a:latin typeface="+mn-lt"/>
            </a:endParaRPr>
          </a:p>
        </p:txBody>
      </p:sp>
    </p:spTree>
    <p:extLst>
      <p:ext uri="{BB962C8B-B14F-4D97-AF65-F5344CB8AC3E}">
        <p14:creationId xmlns:p14="http://schemas.microsoft.com/office/powerpoint/2010/main" val="38653210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80288"/>
          </a:xfrm>
        </p:spPr>
        <p:txBody>
          <a:bodyPr>
            <a:normAutofit fontScale="90000"/>
          </a:bodyPr>
          <a:lstStyle/>
          <a:p>
            <a:pPr algn="ctr"/>
            <a:r>
              <a:rPr lang="en-US" b="1" dirty="0" smtClean="0"/>
              <a:t>Movement </a:t>
            </a:r>
            <a:endParaRPr lang="he-IL" b="1" dirty="0"/>
          </a:p>
        </p:txBody>
      </p:sp>
      <p:pic>
        <p:nvPicPr>
          <p:cNvPr id="4" name="Content Placeholder 3" descr="ctBoard.jpg"/>
          <p:cNvPicPr>
            <a:picLocks noGrp="1" noChangeAspect="1"/>
          </p:cNvPicPr>
          <p:nvPr>
            <p:ph idx="1"/>
          </p:nvPr>
        </p:nvPicPr>
        <p:blipFill>
          <a:blip r:embed="rId2" cstate="print"/>
          <a:stretch>
            <a:fillRect/>
          </a:stretch>
        </p:blipFill>
        <p:spPr>
          <a:xfrm>
            <a:off x="457200" y="1010502"/>
            <a:ext cx="5501768" cy="5618898"/>
          </a:xfrm>
        </p:spPr>
      </p:pic>
      <p:sp>
        <p:nvSpPr>
          <p:cNvPr id="10" name="Rectangle 9"/>
          <p:cNvSpPr/>
          <p:nvPr/>
        </p:nvSpPr>
        <p:spPr>
          <a:xfrm>
            <a:off x="609600" y="4648200"/>
            <a:ext cx="5257800" cy="17961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buFont typeface="Arial" pitchFamily="34" charset="0"/>
              <a:buChar char="•"/>
            </a:pPr>
            <a:r>
              <a:rPr lang="en-US" sz="2000" dirty="0" smtClean="0">
                <a:solidFill>
                  <a:schemeClr val="tx1"/>
                </a:solidFill>
              </a:rPr>
              <a:t> Only the CS can move </a:t>
            </a:r>
          </a:p>
          <a:p>
            <a:pPr>
              <a:buFont typeface="Arial" pitchFamily="34" charset="0"/>
              <a:buChar char="•"/>
            </a:pPr>
            <a:r>
              <a:rPr lang="en-US" sz="2000" dirty="0" smtClean="0">
                <a:solidFill>
                  <a:schemeClr val="tx1"/>
                </a:solidFill>
              </a:rPr>
              <a:t> Chip with the same square-color</a:t>
            </a:r>
          </a:p>
          <a:p>
            <a:pPr>
              <a:buFont typeface="Arial" pitchFamily="34" charset="0"/>
              <a:buChar char="•"/>
            </a:pPr>
            <a:r>
              <a:rPr lang="en-US" sz="2000" dirty="0" smtClean="0">
                <a:solidFill>
                  <a:schemeClr val="tx1"/>
                </a:solidFill>
              </a:rPr>
              <a:t> Visible movements</a:t>
            </a:r>
          </a:p>
          <a:p>
            <a:pPr>
              <a:buFont typeface="Arial" pitchFamily="34" charset="0"/>
              <a:buChar char="•"/>
            </a:pPr>
            <a:r>
              <a:rPr lang="en-US" sz="2000" dirty="0" smtClean="0">
                <a:solidFill>
                  <a:schemeClr val="tx1"/>
                </a:solidFill>
              </a:rPr>
              <a:t> Path to goal</a:t>
            </a:r>
          </a:p>
          <a:p>
            <a:pPr>
              <a:buFont typeface="Arial" pitchFamily="34" charset="0"/>
              <a:buChar char="•"/>
            </a:pPr>
            <a:r>
              <a:rPr lang="en-US" sz="2000" dirty="0" smtClean="0">
                <a:solidFill>
                  <a:schemeClr val="tx1"/>
                </a:solidFill>
              </a:rPr>
              <a:t> More than one square</a:t>
            </a:r>
            <a:endParaRPr lang="he-IL" sz="2000" dirty="0">
              <a:solidFill>
                <a:schemeClr val="tx1"/>
              </a:solidFill>
            </a:endParaRPr>
          </a:p>
        </p:txBody>
      </p:sp>
      <p:sp>
        <p:nvSpPr>
          <p:cNvPr id="3" name="TextBox 2"/>
          <p:cNvSpPr txBox="1"/>
          <p:nvPr/>
        </p:nvSpPr>
        <p:spPr>
          <a:xfrm>
            <a:off x="5867399" y="2590800"/>
            <a:ext cx="3200401" cy="1200329"/>
          </a:xfrm>
          <a:prstGeom prst="rect">
            <a:avLst/>
          </a:prstGeom>
          <a:solidFill>
            <a:schemeClr val="bg1">
              <a:lumMod val="85000"/>
            </a:schemeClr>
          </a:solidFill>
        </p:spPr>
        <p:txBody>
          <a:bodyPr wrap="square" rtlCol="0">
            <a:spAutoFit/>
          </a:bodyPr>
          <a:lstStyle/>
          <a:p>
            <a:pPr>
              <a:buFont typeface="Arial" pitchFamily="34" charset="0"/>
              <a:buChar char="•"/>
            </a:pPr>
            <a:r>
              <a:rPr lang="en-US" b="1" dirty="0" smtClean="0"/>
              <a:t> 150 </a:t>
            </a:r>
            <a:r>
              <a:rPr lang="en-US" b="1" dirty="0"/>
              <a:t>points bonus: </a:t>
            </a:r>
            <a:endParaRPr lang="en-US" b="1" dirty="0" smtClean="0"/>
          </a:p>
          <a:p>
            <a:r>
              <a:rPr lang="en-US" dirty="0" smtClean="0"/>
              <a:t>both </a:t>
            </a:r>
            <a:r>
              <a:rPr lang="en-US" dirty="0"/>
              <a:t>the CS and </a:t>
            </a:r>
            <a:r>
              <a:rPr lang="en-US" dirty="0" smtClean="0"/>
              <a:t> the </a:t>
            </a:r>
            <a:r>
              <a:rPr lang="en-US" dirty="0" err="1" smtClean="0"/>
              <a:t>SPg</a:t>
            </a:r>
            <a:endParaRPr lang="he-IL" dirty="0"/>
          </a:p>
          <a:p>
            <a:pPr>
              <a:buFont typeface="Arial" pitchFamily="34" charset="0"/>
              <a:buChar char="•"/>
            </a:pPr>
            <a:r>
              <a:rPr lang="en-US" b="1" dirty="0" smtClean="0"/>
              <a:t> 5 </a:t>
            </a:r>
            <a:r>
              <a:rPr lang="en-US" b="1" dirty="0"/>
              <a:t>points: </a:t>
            </a:r>
            <a:r>
              <a:rPr lang="en-US" dirty="0"/>
              <a:t>for each chip left </a:t>
            </a:r>
          </a:p>
          <a:p>
            <a:endParaRPr lang="en-US" dirty="0"/>
          </a:p>
        </p:txBody>
      </p:sp>
    </p:spTree>
    <p:extLst>
      <p:ext uri="{BB962C8B-B14F-4D97-AF65-F5344CB8AC3E}">
        <p14:creationId xmlns:p14="http://schemas.microsoft.com/office/powerpoint/2010/main" val="110372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905000"/>
          </a:xfrm>
        </p:spPr>
        <p:txBody>
          <a:bodyPr>
            <a:normAutofit/>
          </a:bodyPr>
          <a:lstStyle/>
          <a:p>
            <a:pPr algn="ctr"/>
            <a:r>
              <a:rPr lang="en-US" sz="4000" b="1" dirty="0" smtClean="0"/>
              <a:t>The Challenge: </a:t>
            </a:r>
            <a:br>
              <a:rPr lang="en-US" sz="4000" b="1" dirty="0" smtClean="0"/>
            </a:br>
            <a:r>
              <a:rPr lang="en-US" sz="4000" b="1" dirty="0" smtClean="0"/>
              <a:t>Building an Agent that Can Play One of the Roles with People</a:t>
            </a:r>
            <a:endParaRPr lang="en-US" sz="4000" b="1" dirty="0"/>
          </a:p>
        </p:txBody>
      </p:sp>
      <p:sp>
        <p:nvSpPr>
          <p:cNvPr id="3" name="Content Placeholder 2"/>
          <p:cNvSpPr>
            <a:spLocks noGrp="1"/>
          </p:cNvSpPr>
          <p:nvPr>
            <p:ph idx="1"/>
          </p:nvPr>
        </p:nvSpPr>
        <p:spPr>
          <a:xfrm>
            <a:off x="457200" y="2895600"/>
            <a:ext cx="8229600" cy="3429000"/>
          </a:xfrm>
        </p:spPr>
        <p:txBody>
          <a:bodyPr>
            <a:normAutofit/>
          </a:bodyPr>
          <a:lstStyle/>
          <a:p>
            <a:pPr algn="l" rtl="0"/>
            <a:r>
              <a:rPr lang="en-US" sz="3600" dirty="0" smtClean="0"/>
              <a:t>Sub-Game Perfect Equilibrium</a:t>
            </a:r>
          </a:p>
          <a:p>
            <a:pPr algn="l" rtl="0"/>
            <a:r>
              <a:rPr lang="en-US" sz="3600" dirty="0" smtClean="0"/>
              <a:t>Machine Learning + Human Behavior</a:t>
            </a:r>
          </a:p>
          <a:p>
            <a:pPr algn="l" rtl="0"/>
            <a:endParaRPr lang="en-US" sz="3600" dirty="0"/>
          </a:p>
        </p:txBody>
      </p:sp>
    </p:spTree>
    <p:extLst>
      <p:ext uri="{BB962C8B-B14F-4D97-AF65-F5344CB8AC3E}">
        <p14:creationId xmlns:p14="http://schemas.microsoft.com/office/powerpoint/2010/main" val="23611355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381000"/>
            <a:ext cx="8229600" cy="1371600"/>
          </a:xfrm>
        </p:spPr>
        <p:txBody>
          <a:bodyPr>
            <a:normAutofit fontScale="90000"/>
          </a:bodyPr>
          <a:lstStyle/>
          <a:p>
            <a:pPr algn="ctr" rtl="0"/>
            <a:r>
              <a:rPr lang="en-US" b="1" dirty="0" smtClean="0"/>
              <a:t>Sub-Game-Perfect-Equilibrium Agent</a:t>
            </a:r>
            <a:endParaRPr lang="en-US" b="1" dirty="0"/>
          </a:p>
        </p:txBody>
      </p:sp>
      <p:sp>
        <p:nvSpPr>
          <p:cNvPr id="2" name="Content Placeholder 1"/>
          <p:cNvSpPr>
            <a:spLocks noGrp="1"/>
          </p:cNvSpPr>
          <p:nvPr>
            <p:ph idx="1"/>
          </p:nvPr>
        </p:nvSpPr>
        <p:spPr>
          <a:xfrm>
            <a:off x="0" y="1633538"/>
            <a:ext cx="4495800" cy="4995862"/>
          </a:xfrm>
        </p:spPr>
        <p:txBody>
          <a:bodyPr/>
          <a:lstStyle/>
          <a:p>
            <a:pPr algn="l" rtl="0"/>
            <a:r>
              <a:rPr lang="en-US" b="1" dirty="0"/>
              <a:t>Commitment offer:  </a:t>
            </a:r>
            <a:r>
              <a:rPr lang="en-US" dirty="0"/>
              <a:t>bind the customer to one of the </a:t>
            </a:r>
            <a:r>
              <a:rPr lang="en-US" dirty="0" smtClean="0"/>
              <a:t>SP for the duration </a:t>
            </a:r>
            <a:r>
              <a:rPr lang="en-US" dirty="0"/>
              <a:t>of the </a:t>
            </a:r>
            <a:r>
              <a:rPr lang="en-US" dirty="0" smtClean="0"/>
              <a:t>game</a:t>
            </a:r>
          </a:p>
          <a:p>
            <a:pPr algn="l" rtl="0">
              <a:buNone/>
            </a:pPr>
            <a:endParaRPr lang="en-US" dirty="0" smtClean="0"/>
          </a:p>
          <a:p>
            <a:pPr algn="l" rtl="0"/>
            <a:r>
              <a:rPr lang="en-US" dirty="0" smtClean="0"/>
              <a:t>Example: </a:t>
            </a:r>
          </a:p>
          <a:p>
            <a:pPr algn="l" rtl="0">
              <a:buNone/>
            </a:pPr>
            <a:r>
              <a:rPr lang="en-US" dirty="0" smtClean="0"/>
              <a:t>   CS proposes 11 grays for </a:t>
            </a:r>
          </a:p>
          <a:p>
            <a:pPr algn="l" rtl="0">
              <a:buNone/>
            </a:pPr>
            <a:r>
              <a:rPr lang="en-US" dirty="0" smtClean="0"/>
              <a:t>   33 red and 7 purple chips</a:t>
            </a:r>
            <a:endParaRPr lang="en-US" dirty="0"/>
          </a:p>
        </p:txBody>
      </p:sp>
      <p:pic>
        <p:nvPicPr>
          <p:cNvPr id="5" name="Picture 4" descr="ctBoardClearer.jpg"/>
          <p:cNvPicPr>
            <a:picLocks noChangeAspect="1"/>
          </p:cNvPicPr>
          <p:nvPr/>
        </p:nvPicPr>
        <p:blipFill>
          <a:blip r:embed="rId2" cstate="print"/>
          <a:stretch>
            <a:fillRect/>
          </a:stretch>
        </p:blipFill>
        <p:spPr>
          <a:xfrm>
            <a:off x="4267200" y="1676400"/>
            <a:ext cx="4881520" cy="4985445"/>
          </a:xfrm>
          <a:prstGeom prst="rect">
            <a:avLst/>
          </a:prstGeom>
        </p:spPr>
      </p:pic>
    </p:spTree>
    <p:extLst>
      <p:ext uri="{BB962C8B-B14F-4D97-AF65-F5344CB8AC3E}">
        <p14:creationId xmlns:p14="http://schemas.microsoft.com/office/powerpoint/2010/main" val="35081760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229600" cy="1466088"/>
          </a:xfrm>
        </p:spPr>
        <p:txBody>
          <a:bodyPr>
            <a:normAutofit fontScale="90000"/>
          </a:bodyPr>
          <a:lstStyle/>
          <a:p>
            <a:pPr algn="ctr"/>
            <a:r>
              <a:rPr lang="en-US" b="1" dirty="0" smtClean="0"/>
              <a:t>Extensive Empirical Study: </a:t>
            </a:r>
            <a:br>
              <a:rPr lang="en-US" b="1" dirty="0" smtClean="0"/>
            </a:br>
            <a:r>
              <a:rPr lang="en-US" b="1" dirty="0" smtClean="0"/>
              <a:t>Israel, U.S.A and China</a:t>
            </a:r>
            <a:endParaRPr lang="he-IL" b="1" dirty="0"/>
          </a:p>
        </p:txBody>
      </p:sp>
      <p:pic>
        <p:nvPicPr>
          <p:cNvPr id="10" name="Picture 9" descr="empiricalStudy.jpg"/>
          <p:cNvPicPr>
            <a:picLocks noChangeAspect="1"/>
          </p:cNvPicPr>
          <p:nvPr/>
        </p:nvPicPr>
        <p:blipFill>
          <a:blip r:embed="rId2" cstate="print"/>
          <a:stretch>
            <a:fillRect/>
          </a:stretch>
        </p:blipFill>
        <p:spPr>
          <a:xfrm>
            <a:off x="0" y="5324475"/>
            <a:ext cx="1533525" cy="1533525"/>
          </a:xfrm>
          <a:prstGeom prst="rect">
            <a:avLst/>
          </a:prstGeom>
        </p:spPr>
      </p:pic>
      <p:sp>
        <p:nvSpPr>
          <p:cNvPr id="6" name="Content Placeholder 5"/>
          <p:cNvSpPr>
            <a:spLocks noGrp="1"/>
          </p:cNvSpPr>
          <p:nvPr>
            <p:ph idx="1"/>
          </p:nvPr>
        </p:nvSpPr>
        <p:spPr>
          <a:xfrm>
            <a:off x="1600200" y="1981200"/>
            <a:ext cx="7086600" cy="4343400"/>
          </a:xfrm>
        </p:spPr>
        <p:txBody>
          <a:bodyPr>
            <a:normAutofit lnSpcReduction="10000"/>
          </a:bodyPr>
          <a:lstStyle/>
          <a:p>
            <a:pPr algn="l" rtl="0"/>
            <a:r>
              <a:rPr lang="en-US" sz="2800" dirty="0" smtClean="0"/>
              <a:t>530 students:</a:t>
            </a:r>
          </a:p>
          <a:p>
            <a:pPr lvl="1" algn="l" rtl="0"/>
            <a:r>
              <a:rPr lang="en-US" sz="2800" dirty="0" smtClean="0"/>
              <a:t> Israel: 238 students</a:t>
            </a:r>
          </a:p>
          <a:p>
            <a:pPr lvl="1" algn="l" rtl="0"/>
            <a:r>
              <a:rPr lang="en-US" sz="2800" dirty="0" smtClean="0"/>
              <a:t>U.S.A: 149 students</a:t>
            </a:r>
          </a:p>
          <a:p>
            <a:pPr lvl="1" algn="l" rtl="0"/>
            <a:r>
              <a:rPr lang="en-US" sz="2800" dirty="0" smtClean="0"/>
              <a:t>China: 143 students</a:t>
            </a:r>
          </a:p>
          <a:p>
            <a:pPr algn="l" rtl="0"/>
            <a:r>
              <a:rPr lang="en-US" sz="3000" dirty="0" smtClean="0"/>
              <a:t>Baseline: 3 human players</a:t>
            </a:r>
          </a:p>
          <a:p>
            <a:pPr algn="l" rtl="0"/>
            <a:r>
              <a:rPr lang="en-US" sz="3000" dirty="0" smtClean="0"/>
              <a:t>One agent vs 2 human players</a:t>
            </a:r>
          </a:p>
          <a:p>
            <a:pPr algn="l" rtl="0"/>
            <a:r>
              <a:rPr lang="en-US" sz="2800" dirty="0" smtClean="0"/>
              <a:t>Lab conditions</a:t>
            </a:r>
          </a:p>
          <a:p>
            <a:pPr algn="l" rtl="0"/>
            <a:r>
              <a:rPr lang="en-US" sz="2800" dirty="0" smtClean="0"/>
              <a:t>Instructions in the local language:</a:t>
            </a:r>
          </a:p>
          <a:p>
            <a:pPr lvl="1" algn="l" rtl="0"/>
            <a:r>
              <a:rPr lang="en-US" dirty="0" smtClean="0"/>
              <a:t>Hebrew, English and Chinese</a:t>
            </a:r>
          </a:p>
        </p:txBody>
      </p:sp>
    </p:spTree>
    <p:extLst>
      <p:ext uri="{BB962C8B-B14F-4D97-AF65-F5344CB8AC3E}">
        <p14:creationId xmlns:p14="http://schemas.microsoft.com/office/powerpoint/2010/main" val="44617544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89888"/>
          </a:xfrm>
        </p:spPr>
        <p:txBody>
          <a:bodyPr>
            <a:normAutofit/>
          </a:bodyPr>
          <a:lstStyle/>
          <a:p>
            <a:pPr algn="ctr"/>
            <a:r>
              <a:rPr lang="en-US" b="1" dirty="0" smtClean="0"/>
              <a:t>EQ CS Player’s Performance</a:t>
            </a:r>
            <a:endParaRPr lang="he-IL" dirty="0"/>
          </a:p>
        </p:txBody>
      </p:sp>
      <p:graphicFrame>
        <p:nvGraphicFramePr>
          <p:cNvPr id="5" name="Content Placeholder 4"/>
          <p:cNvGraphicFramePr>
            <a:graphicFrameLocks noGrp="1"/>
          </p:cNvGraphicFramePr>
          <p:nvPr>
            <p:ph idx="1"/>
          </p:nvPr>
        </p:nvGraphicFramePr>
        <p:xfrm>
          <a:off x="457200" y="1935163"/>
          <a:ext cx="8229600" cy="43894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0405549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685800"/>
            <a:ext cx="8991600" cy="990600"/>
          </a:xfrm>
        </p:spPr>
        <p:txBody>
          <a:bodyPr>
            <a:normAutofit fontScale="90000"/>
          </a:bodyPr>
          <a:lstStyle/>
          <a:p>
            <a:pPr algn="ctr" rtl="0"/>
            <a:r>
              <a:rPr lang="en-US" b="1" dirty="0" smtClean="0"/>
              <a:t/>
            </a:r>
            <a:br>
              <a:rPr lang="en-US" b="1" dirty="0" smtClean="0"/>
            </a:br>
            <a:r>
              <a:rPr lang="en-US" b="1" dirty="0" smtClean="0"/>
              <a:t> EQ </a:t>
            </a:r>
            <a:r>
              <a:rPr lang="en-US" b="1" dirty="0" err="1" smtClean="0"/>
              <a:t>SPy</a:t>
            </a:r>
            <a:r>
              <a:rPr lang="en-US" b="1" dirty="0" smtClean="0"/>
              <a:t> Player’s Performance</a:t>
            </a:r>
            <a:endParaRPr lang="en-US" b="1" dirty="0"/>
          </a:p>
        </p:txBody>
      </p:sp>
      <p:sp>
        <p:nvSpPr>
          <p:cNvPr id="2" name="Content Placeholder 1"/>
          <p:cNvSpPr>
            <a:spLocks noGrp="1"/>
          </p:cNvSpPr>
          <p:nvPr>
            <p:ph idx="1"/>
          </p:nvPr>
        </p:nvSpPr>
        <p:spPr/>
        <p:txBody>
          <a:bodyPr/>
          <a:lstStyle/>
          <a:p>
            <a:pPr algn="l" rtl="0">
              <a:buNone/>
            </a:pPr>
            <a:endParaRPr lang="en-US" dirty="0"/>
          </a:p>
        </p:txBody>
      </p:sp>
      <p:pic>
        <p:nvPicPr>
          <p:cNvPr id="434178" name="Picture 2" descr="C:\Users\user\AppData\Local\Microsoft\Windows\Temporary Internet Files\Content.Outlook\G2I95GG6\avgScoreSPhvsSP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2006660"/>
            <a:ext cx="7924800" cy="4698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9719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685800"/>
            <a:ext cx="7315200" cy="1143000"/>
          </a:xfrm>
        </p:spPr>
        <p:txBody>
          <a:bodyPr>
            <a:normAutofit fontScale="90000"/>
          </a:bodyPr>
          <a:lstStyle/>
          <a:p>
            <a:pPr algn="ctr" rtl="0"/>
            <a:r>
              <a:rPr lang="en-US" b="1" dirty="0" smtClean="0"/>
              <a:t>Human are Bounded Rational: </a:t>
            </a:r>
            <a:br>
              <a:rPr lang="en-US" b="1" dirty="0" smtClean="0"/>
            </a:br>
            <a:r>
              <a:rPr lang="en-US" b="1" dirty="0" smtClean="0"/>
              <a:t>Do not Reach the Goal</a:t>
            </a:r>
            <a:endParaRPr lang="en-US" b="1" dirty="0"/>
          </a:p>
        </p:txBody>
      </p:sp>
      <p:sp>
        <p:nvSpPr>
          <p:cNvPr id="2" name="Content Placeholder 1"/>
          <p:cNvSpPr>
            <a:spLocks noGrp="1"/>
          </p:cNvSpPr>
          <p:nvPr>
            <p:ph idx="1"/>
          </p:nvPr>
        </p:nvSpPr>
        <p:spPr/>
        <p:txBody>
          <a:bodyPr/>
          <a:lstStyle/>
          <a:p>
            <a:endParaRPr lang="en-US" dirty="0"/>
          </a:p>
        </p:txBody>
      </p:sp>
      <p:graphicFrame>
        <p:nvGraphicFramePr>
          <p:cNvPr id="5" name="Chart 4"/>
          <p:cNvGraphicFramePr/>
          <p:nvPr/>
        </p:nvGraphicFramePr>
        <p:xfrm>
          <a:off x="609600" y="1890712"/>
          <a:ext cx="8077199" cy="46624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7095440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85800"/>
            <a:ext cx="8229600" cy="856488"/>
          </a:xfrm>
        </p:spPr>
        <p:txBody>
          <a:bodyPr>
            <a:normAutofit/>
          </a:bodyPr>
          <a:lstStyle/>
          <a:p>
            <a:pPr algn="ctr"/>
            <a:r>
              <a:rPr lang="en-US" b="1" dirty="0" err="1" smtClean="0"/>
              <a:t>SPy</a:t>
            </a:r>
            <a:r>
              <a:rPr lang="en-US" b="1" dirty="0" smtClean="0"/>
              <a:t> EQ Agent Improvement</a:t>
            </a:r>
            <a:endParaRPr lang="en-US" b="1" dirty="0"/>
          </a:p>
        </p:txBody>
      </p:sp>
      <p:sp>
        <p:nvSpPr>
          <p:cNvPr id="2" name="Content Placeholder 1"/>
          <p:cNvSpPr>
            <a:spLocks noGrp="1"/>
          </p:cNvSpPr>
          <p:nvPr>
            <p:ph idx="1"/>
          </p:nvPr>
        </p:nvSpPr>
        <p:spPr>
          <a:xfrm>
            <a:off x="762000" y="1752600"/>
            <a:ext cx="7467600" cy="4572000"/>
          </a:xfrm>
        </p:spPr>
        <p:txBody>
          <a:bodyPr/>
          <a:lstStyle/>
          <a:p>
            <a:pPr algn="l" rtl="0"/>
            <a:r>
              <a:rPr lang="en-US" sz="2800" dirty="0" smtClean="0"/>
              <a:t>Assumption </a:t>
            </a:r>
            <a:br>
              <a:rPr lang="en-US" sz="2800" dirty="0" smtClean="0"/>
            </a:br>
            <a:r>
              <a:rPr lang="en-US" sz="2800" dirty="0" smtClean="0"/>
              <a:t>– When a human player attempt to go to the goal, there is some probability p that he will fail</a:t>
            </a:r>
          </a:p>
          <a:p>
            <a:pPr algn="l" rtl="0"/>
            <a:r>
              <a:rPr lang="en-US" sz="2800" dirty="0" smtClean="0"/>
              <a:t>Risk-Averse Agent  </a:t>
            </a:r>
            <a:br>
              <a:rPr lang="en-US" sz="2800" dirty="0" smtClean="0"/>
            </a:br>
            <a:r>
              <a:rPr lang="en-US" sz="2800" dirty="0" smtClean="0"/>
              <a:t>– With respect  to probability  failure</a:t>
            </a:r>
            <a:endParaRPr lang="en-US" dirty="0"/>
          </a:p>
        </p:txBody>
      </p:sp>
      <p:pic>
        <p:nvPicPr>
          <p:cNvPr id="5" name="Picture 4" descr="riskProbRG.jpg"/>
          <p:cNvPicPr>
            <a:picLocks noChangeAspect="1"/>
          </p:cNvPicPr>
          <p:nvPr/>
        </p:nvPicPr>
        <p:blipFill>
          <a:blip r:embed="rId2" cstate="print"/>
          <a:stretch>
            <a:fillRect/>
          </a:stretch>
        </p:blipFill>
        <p:spPr>
          <a:xfrm>
            <a:off x="5354172" y="4648200"/>
            <a:ext cx="3494554" cy="2000250"/>
          </a:xfrm>
          <a:prstGeom prst="rect">
            <a:avLst/>
          </a:prstGeom>
        </p:spPr>
      </p:pic>
    </p:spTree>
    <p:extLst>
      <p:ext uri="{BB962C8B-B14F-4D97-AF65-F5344CB8AC3E}">
        <p14:creationId xmlns:p14="http://schemas.microsoft.com/office/powerpoint/2010/main" val="2008809410"/>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33400"/>
            <a:ext cx="8229600" cy="762000"/>
          </a:xfrm>
        </p:spPr>
        <p:txBody>
          <a:bodyPr>
            <a:normAutofit fontScale="90000"/>
          </a:bodyPr>
          <a:lstStyle/>
          <a:p>
            <a:pPr algn="ctr" rtl="0"/>
            <a:r>
              <a:rPr lang="en-US" b="1" dirty="0" smtClean="0"/>
              <a:t>Risk Averse Agent Results</a:t>
            </a:r>
            <a:endParaRPr lang="en-US" b="1" dirty="0"/>
          </a:p>
        </p:txBody>
      </p:sp>
      <p:graphicFrame>
        <p:nvGraphicFramePr>
          <p:cNvPr id="6" name="Chart 5"/>
          <p:cNvGraphicFramePr/>
          <p:nvPr/>
        </p:nvGraphicFramePr>
        <p:xfrm>
          <a:off x="381000" y="1890712"/>
          <a:ext cx="8077200" cy="45862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51406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Decision-Making</a:t>
            </a:r>
            <a:endParaRPr lang="he-IL" dirty="0"/>
          </a:p>
        </p:txBody>
      </p:sp>
      <p:sp>
        <p:nvSpPr>
          <p:cNvPr id="3" name="Content Placeholder 2"/>
          <p:cNvSpPr>
            <a:spLocks noGrp="1"/>
          </p:cNvSpPr>
          <p:nvPr>
            <p:ph idx="1"/>
          </p:nvPr>
        </p:nvSpPr>
        <p:spPr/>
        <p:txBody>
          <a:bodyPr/>
          <a:lstStyle/>
          <a:p>
            <a:pPr algn="l" rtl="0"/>
            <a:endParaRPr lang="en-US" dirty="0" smtClean="0"/>
          </a:p>
          <a:p>
            <a:pPr algn="l" rtl="0"/>
            <a:r>
              <a:rPr lang="en-US" dirty="0" smtClean="0"/>
              <a:t>Complex Cognitive process.</a:t>
            </a:r>
          </a:p>
          <a:p>
            <a:pPr algn="l" rtl="0"/>
            <a:r>
              <a:rPr lang="en-US" dirty="0" smtClean="0"/>
              <a:t>A lot of theoretical questions</a:t>
            </a:r>
          </a:p>
          <a:p>
            <a:pPr algn="l" rtl="0"/>
            <a:r>
              <a:rPr lang="en-US" dirty="0" smtClean="0"/>
              <a:t>A lot of practical implications</a:t>
            </a:r>
          </a:p>
          <a:p>
            <a:pPr algn="l" rtl="0"/>
            <a:endParaRPr lang="en-US" dirty="0"/>
          </a:p>
          <a:p>
            <a:pPr algn="l" rtl="0"/>
            <a:endParaRPr lang="en-US" dirty="0" smtClean="0"/>
          </a:p>
          <a:p>
            <a:pPr algn="l" rtl="0"/>
            <a:r>
              <a:rPr lang="en-US" dirty="0" smtClean="0"/>
              <a:t>Should we try and </a:t>
            </a:r>
            <a:r>
              <a:rPr lang="en-US" u="sng" dirty="0" smtClean="0"/>
              <a:t>Understand</a:t>
            </a:r>
            <a:r>
              <a:rPr lang="en-US" dirty="0" smtClean="0"/>
              <a:t> or </a:t>
            </a:r>
            <a:r>
              <a:rPr lang="en-US" u="sng" dirty="0" smtClean="0"/>
              <a:t>Predict</a:t>
            </a:r>
            <a:r>
              <a:rPr lang="en-US" dirty="0" smtClean="0"/>
              <a:t>?</a:t>
            </a:r>
          </a:p>
          <a:p>
            <a:pPr algn="l" rtl="0"/>
            <a:endParaRPr lang="en-US" dirty="0" smtClean="0"/>
          </a:p>
          <a:p>
            <a:pPr algn="l" rtl="0"/>
            <a:endParaRPr lang="he-IL" dirty="0"/>
          </a:p>
        </p:txBody>
      </p:sp>
      <p:pic>
        <p:nvPicPr>
          <p:cNvPr id="4" name="Picture 2" descr="תוצאת תמונה עבור ‪ratio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2438400"/>
            <a:ext cx="2990850" cy="1683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84556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a:xfrm>
            <a:off x="484012" y="323850"/>
            <a:ext cx="7871178" cy="1143000"/>
          </a:xfrm>
        </p:spPr>
        <p:txBody>
          <a:bodyPr/>
          <a:lstStyle/>
          <a:p>
            <a:r>
              <a:rPr lang="en-US" altLang="en-US" sz="4400">
                <a:solidFill>
                  <a:srgbClr val="990000"/>
                </a:solidFill>
              </a:rPr>
              <a:t>		 </a:t>
            </a:r>
            <a:r>
              <a:rPr lang="en-US" altLang="en-US" sz="4400">
                <a:solidFill>
                  <a:schemeClr val="tx1"/>
                </a:solidFill>
              </a:rPr>
              <a:t>Fishing Dispute</a:t>
            </a:r>
          </a:p>
        </p:txBody>
      </p:sp>
      <p:sp>
        <p:nvSpPr>
          <p:cNvPr id="401411" name="Text Box 3"/>
          <p:cNvSpPr txBox="1">
            <a:spLocks noChangeArrowheads="1"/>
          </p:cNvSpPr>
          <p:nvPr/>
        </p:nvSpPr>
        <p:spPr bwMode="auto">
          <a:xfrm>
            <a:off x="3429000" y="1549013"/>
            <a:ext cx="3962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pPr>
            <a:r>
              <a:rPr lang="en-US" altLang="en-US" sz="3000" dirty="0">
                <a:latin typeface="Times New Roman" pitchFamily="18" charset="0"/>
                <a:cs typeface="Times New Roman (Hebrew)" pitchFamily="26" charset="0"/>
              </a:rPr>
              <a:t>Outcomes</a:t>
            </a:r>
            <a:endParaRPr lang="en-US" altLang="en-US" sz="2400" dirty="0">
              <a:latin typeface="Times New Roman" pitchFamily="18" charset="0"/>
              <a:cs typeface="Times New Roman (Hebrew)" pitchFamily="26" charset="0"/>
            </a:endParaRPr>
          </a:p>
        </p:txBody>
      </p:sp>
      <p:sp>
        <p:nvSpPr>
          <p:cNvPr id="401412" name="Oval 4"/>
          <p:cNvSpPr>
            <a:spLocks noChangeArrowheads="1"/>
          </p:cNvSpPr>
          <p:nvPr/>
        </p:nvSpPr>
        <p:spPr bwMode="auto">
          <a:xfrm>
            <a:off x="3124200" y="1447800"/>
            <a:ext cx="2514600" cy="8382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1413" name="Line 5"/>
          <p:cNvSpPr>
            <a:spLocks noChangeShapeType="1"/>
          </p:cNvSpPr>
          <p:nvPr/>
        </p:nvSpPr>
        <p:spPr bwMode="auto">
          <a:xfrm flipH="1">
            <a:off x="1905000" y="2133600"/>
            <a:ext cx="1524000" cy="762000"/>
          </a:xfrm>
          <a:prstGeom prst="line">
            <a:avLst/>
          </a:prstGeom>
          <a:noFill/>
          <a:ln w="3810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1414" name="Line 6"/>
          <p:cNvSpPr>
            <a:spLocks noChangeShapeType="1"/>
          </p:cNvSpPr>
          <p:nvPr/>
        </p:nvSpPr>
        <p:spPr bwMode="auto">
          <a:xfrm flipH="1">
            <a:off x="3429000" y="2286000"/>
            <a:ext cx="533400" cy="609600"/>
          </a:xfrm>
          <a:prstGeom prst="line">
            <a:avLst/>
          </a:prstGeom>
          <a:noFill/>
          <a:ln w="3810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1415" name="Line 7"/>
          <p:cNvSpPr>
            <a:spLocks noChangeShapeType="1"/>
          </p:cNvSpPr>
          <p:nvPr/>
        </p:nvSpPr>
        <p:spPr bwMode="auto">
          <a:xfrm>
            <a:off x="4724400" y="2286000"/>
            <a:ext cx="533400" cy="609600"/>
          </a:xfrm>
          <a:prstGeom prst="line">
            <a:avLst/>
          </a:prstGeom>
          <a:noFill/>
          <a:ln w="3810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1416" name="Line 8"/>
          <p:cNvSpPr>
            <a:spLocks noChangeShapeType="1"/>
          </p:cNvSpPr>
          <p:nvPr/>
        </p:nvSpPr>
        <p:spPr bwMode="auto">
          <a:xfrm>
            <a:off x="5410200" y="2133600"/>
            <a:ext cx="1295400" cy="762000"/>
          </a:xfrm>
          <a:prstGeom prst="line">
            <a:avLst/>
          </a:prstGeom>
          <a:noFill/>
          <a:ln w="3810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1417" name="Text Box 9"/>
          <p:cNvSpPr txBox="1">
            <a:spLocks noChangeArrowheads="1"/>
          </p:cNvSpPr>
          <p:nvPr/>
        </p:nvSpPr>
        <p:spPr bwMode="auto">
          <a:xfrm>
            <a:off x="1219200" y="2819400"/>
            <a:ext cx="7162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00000"/>
              </a:lnSpc>
              <a:spcBef>
                <a:spcPct val="50000"/>
              </a:spcBef>
            </a:pPr>
            <a:r>
              <a:rPr lang="en-US" altLang="en-US" sz="2400" dirty="0">
                <a:latin typeface="Times New Roman" pitchFamily="18" charset="0"/>
                <a:cs typeface="Times New Roman (Hebrew)" pitchFamily="26" charset="0"/>
              </a:rPr>
              <a:t>TAC         </a:t>
            </a:r>
            <a:r>
              <a:rPr lang="en-US" altLang="en-US" sz="2400" dirty="0" smtClean="0">
                <a:latin typeface="Times New Roman" pitchFamily="18" charset="0"/>
                <a:cs typeface="Times New Roman (Hebrew)" pitchFamily="26" charset="0"/>
              </a:rPr>
              <a:t>Limit </a:t>
            </a:r>
            <a:r>
              <a:rPr lang="en-US" altLang="en-US" sz="2400" dirty="0">
                <a:latin typeface="Times New Roman" pitchFamily="18" charset="0"/>
                <a:cs typeface="Times New Roman (Hebrew)" pitchFamily="26" charset="0"/>
              </a:rPr>
              <a:t>Season      Opt Out     </a:t>
            </a:r>
            <a:r>
              <a:rPr lang="en-US" altLang="en-US" sz="2400" dirty="0" smtClean="0">
                <a:latin typeface="Times New Roman" pitchFamily="18" charset="0"/>
                <a:cs typeface="Times New Roman (Hebrew)" pitchFamily="26" charset="0"/>
              </a:rPr>
              <a:t>Status Quo          </a:t>
            </a:r>
            <a:endParaRPr lang="en-US" altLang="en-US" sz="2400" dirty="0">
              <a:latin typeface="Times New Roman" pitchFamily="18" charset="0"/>
              <a:cs typeface="Times New Roman (Hebrew)" pitchFamily="26" charset="0"/>
            </a:endParaRPr>
          </a:p>
        </p:txBody>
      </p:sp>
      <p:sp>
        <p:nvSpPr>
          <p:cNvPr id="401418" name="Rectangle 10"/>
          <p:cNvSpPr>
            <a:spLocks noChangeArrowheads="1"/>
          </p:cNvSpPr>
          <p:nvPr/>
        </p:nvSpPr>
        <p:spPr bwMode="auto">
          <a:xfrm>
            <a:off x="990600" y="2895600"/>
            <a:ext cx="1295400" cy="381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1419" name="Rectangle 11"/>
          <p:cNvSpPr>
            <a:spLocks noChangeArrowheads="1"/>
          </p:cNvSpPr>
          <p:nvPr/>
        </p:nvSpPr>
        <p:spPr bwMode="auto">
          <a:xfrm>
            <a:off x="2514600" y="2895600"/>
            <a:ext cx="1752600" cy="381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1420" name="Rectangle 12"/>
          <p:cNvSpPr>
            <a:spLocks noChangeArrowheads="1"/>
          </p:cNvSpPr>
          <p:nvPr/>
        </p:nvSpPr>
        <p:spPr bwMode="auto">
          <a:xfrm>
            <a:off x="4495800" y="2895600"/>
            <a:ext cx="1295400" cy="381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1421" name="Rectangle 13"/>
          <p:cNvSpPr>
            <a:spLocks noChangeArrowheads="1"/>
          </p:cNvSpPr>
          <p:nvPr/>
        </p:nvSpPr>
        <p:spPr bwMode="auto">
          <a:xfrm>
            <a:off x="5943600" y="2895600"/>
            <a:ext cx="1524000" cy="381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1422" name="Text Box 14"/>
          <p:cNvSpPr txBox="1">
            <a:spLocks noChangeArrowheads="1"/>
          </p:cNvSpPr>
          <p:nvPr/>
        </p:nvSpPr>
        <p:spPr bwMode="auto">
          <a:xfrm>
            <a:off x="2514600" y="3810001"/>
            <a:ext cx="41148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rtl="1">
              <a:lnSpc>
                <a:spcPct val="100000"/>
              </a:lnSpc>
              <a:spcBef>
                <a:spcPct val="50000"/>
              </a:spcBef>
            </a:pPr>
            <a:r>
              <a:rPr lang="en-US" altLang="en-US" sz="3000">
                <a:latin typeface="Times New Roman" pitchFamily="18" charset="0"/>
                <a:cs typeface="Times New Roman (Hebrew)" pitchFamily="26" charset="0"/>
              </a:rPr>
              <a:t>World State Parameters</a:t>
            </a:r>
            <a:endParaRPr lang="en-US" altLang="en-US" sz="2400">
              <a:latin typeface="Times New Roman" pitchFamily="18" charset="0"/>
              <a:cs typeface="Times New Roman (Hebrew)" pitchFamily="26" charset="0"/>
            </a:endParaRPr>
          </a:p>
        </p:txBody>
      </p:sp>
      <p:sp>
        <p:nvSpPr>
          <p:cNvPr id="401423" name="Oval 15"/>
          <p:cNvSpPr>
            <a:spLocks noChangeArrowheads="1"/>
          </p:cNvSpPr>
          <p:nvPr/>
        </p:nvSpPr>
        <p:spPr bwMode="auto">
          <a:xfrm>
            <a:off x="2362200" y="3657600"/>
            <a:ext cx="4343400" cy="8382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1424" name="Text Box 16"/>
          <p:cNvSpPr txBox="1">
            <a:spLocks noChangeArrowheads="1"/>
          </p:cNvSpPr>
          <p:nvPr/>
        </p:nvSpPr>
        <p:spPr bwMode="auto">
          <a:xfrm>
            <a:off x="228600" y="4953001"/>
            <a:ext cx="9067800" cy="61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70000"/>
              </a:lnSpc>
              <a:spcBef>
                <a:spcPct val="50000"/>
              </a:spcBef>
            </a:pPr>
            <a:r>
              <a:rPr lang="en-US" altLang="en-US" sz="2400" dirty="0">
                <a:latin typeface="Times New Roman" pitchFamily="18" charset="0"/>
                <a:cs typeface="Times New Roman (Hebrew)" pitchFamily="26" charset="0"/>
              </a:rPr>
              <a:t>Canada </a:t>
            </a:r>
            <a:r>
              <a:rPr lang="en-US" altLang="en-US" sz="2400" dirty="0" smtClean="0">
                <a:latin typeface="Times New Roman" pitchFamily="18" charset="0"/>
                <a:cs typeface="Times New Roman (Hebrew)" pitchFamily="26" charset="0"/>
              </a:rPr>
              <a:t>subsidizes  Spain </a:t>
            </a:r>
            <a:r>
              <a:rPr lang="en-US" altLang="en-US" sz="2400" dirty="0">
                <a:latin typeface="Times New Roman" pitchFamily="18" charset="0"/>
                <a:cs typeface="Times New Roman (Hebrew)" pitchFamily="26" charset="0"/>
              </a:rPr>
              <a:t>reduces   Canada imposes     </a:t>
            </a:r>
            <a:r>
              <a:rPr lang="en-US" altLang="en-US" sz="2400" dirty="0" smtClean="0">
                <a:latin typeface="Times New Roman" pitchFamily="18" charset="0"/>
                <a:cs typeface="Times New Roman (Hebrew)" pitchFamily="26" charset="0"/>
              </a:rPr>
              <a:t>Spain imposes  </a:t>
            </a:r>
            <a:r>
              <a:rPr lang="en-US" altLang="en-US" sz="2400" dirty="0">
                <a:latin typeface="Times New Roman" pitchFamily="18" charset="0"/>
                <a:cs typeface="Times New Roman (Hebrew)" pitchFamily="26" charset="0"/>
              </a:rPr>
              <a:t>ships     	</a:t>
            </a:r>
            <a:r>
              <a:rPr lang="en-US" altLang="en-US" sz="2400" dirty="0" smtClean="0">
                <a:latin typeface="Times New Roman" pitchFamily="18" charset="0"/>
                <a:cs typeface="Times New Roman (Hebrew)" pitchFamily="26" charset="0"/>
              </a:rPr>
              <a:t>         Pollution         Trade </a:t>
            </a:r>
            <a:r>
              <a:rPr lang="en-US" altLang="en-US" sz="2400" dirty="0">
                <a:latin typeface="Times New Roman" pitchFamily="18" charset="0"/>
                <a:cs typeface="Times New Roman (Hebrew)" pitchFamily="26" charset="0"/>
              </a:rPr>
              <a:t>Sanctions  Trade Sanctions</a:t>
            </a:r>
          </a:p>
        </p:txBody>
      </p:sp>
      <p:sp>
        <p:nvSpPr>
          <p:cNvPr id="401425" name="Rectangle 17"/>
          <p:cNvSpPr>
            <a:spLocks noChangeArrowheads="1"/>
          </p:cNvSpPr>
          <p:nvPr/>
        </p:nvSpPr>
        <p:spPr bwMode="auto">
          <a:xfrm>
            <a:off x="2667000" y="4876800"/>
            <a:ext cx="1752600" cy="990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1426" name="Rectangle 18"/>
          <p:cNvSpPr>
            <a:spLocks noChangeArrowheads="1"/>
          </p:cNvSpPr>
          <p:nvPr/>
        </p:nvSpPr>
        <p:spPr bwMode="auto">
          <a:xfrm>
            <a:off x="304800" y="4876800"/>
            <a:ext cx="2286000" cy="990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1427" name="Rectangle 19"/>
          <p:cNvSpPr>
            <a:spLocks noChangeArrowheads="1"/>
          </p:cNvSpPr>
          <p:nvPr/>
        </p:nvSpPr>
        <p:spPr bwMode="auto">
          <a:xfrm>
            <a:off x="4572000" y="4876800"/>
            <a:ext cx="2057400" cy="990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1428" name="Rectangle 20"/>
          <p:cNvSpPr>
            <a:spLocks noChangeArrowheads="1"/>
          </p:cNvSpPr>
          <p:nvPr/>
        </p:nvSpPr>
        <p:spPr bwMode="auto">
          <a:xfrm>
            <a:off x="6705600" y="4876800"/>
            <a:ext cx="2133600" cy="990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1429" name="Line 21"/>
          <p:cNvSpPr>
            <a:spLocks noChangeShapeType="1"/>
          </p:cNvSpPr>
          <p:nvPr/>
        </p:nvSpPr>
        <p:spPr bwMode="auto">
          <a:xfrm flipH="1">
            <a:off x="1524000" y="4267200"/>
            <a:ext cx="1066800" cy="609600"/>
          </a:xfrm>
          <a:prstGeom prst="line">
            <a:avLst/>
          </a:prstGeom>
          <a:noFill/>
          <a:ln w="3810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1430" name="Line 22"/>
          <p:cNvSpPr>
            <a:spLocks noChangeShapeType="1"/>
          </p:cNvSpPr>
          <p:nvPr/>
        </p:nvSpPr>
        <p:spPr bwMode="auto">
          <a:xfrm flipH="1">
            <a:off x="3429000" y="4495800"/>
            <a:ext cx="304800" cy="381000"/>
          </a:xfrm>
          <a:prstGeom prst="line">
            <a:avLst/>
          </a:prstGeom>
          <a:noFill/>
          <a:ln w="3810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1431" name="Line 23"/>
          <p:cNvSpPr>
            <a:spLocks noChangeShapeType="1"/>
          </p:cNvSpPr>
          <p:nvPr/>
        </p:nvSpPr>
        <p:spPr bwMode="auto">
          <a:xfrm>
            <a:off x="5257800" y="4495800"/>
            <a:ext cx="228600" cy="381000"/>
          </a:xfrm>
          <a:prstGeom prst="line">
            <a:avLst/>
          </a:prstGeom>
          <a:noFill/>
          <a:ln w="3810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1432" name="Line 24"/>
          <p:cNvSpPr>
            <a:spLocks noChangeShapeType="1"/>
          </p:cNvSpPr>
          <p:nvPr/>
        </p:nvSpPr>
        <p:spPr bwMode="auto">
          <a:xfrm>
            <a:off x="6477000" y="4267200"/>
            <a:ext cx="1219200" cy="609600"/>
          </a:xfrm>
          <a:prstGeom prst="line">
            <a:avLst/>
          </a:prstGeom>
          <a:noFill/>
          <a:ln w="3810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01433" name="Picture 25" descr="http://www.adobemotel.com/fish.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227438"/>
            <a:ext cx="1577622" cy="200025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
          <p:cNvSpPr txBox="1">
            <a:spLocks noChangeArrowheads="1"/>
          </p:cNvSpPr>
          <p:nvPr/>
        </p:nvSpPr>
        <p:spPr>
          <a:xfrm>
            <a:off x="457200" y="573061"/>
            <a:ext cx="8229600" cy="1143000"/>
          </a:xfrm>
          <a:prstGeom prst="rect">
            <a:avLst/>
          </a:prstGeom>
        </p:spPr>
        <p:txBody>
          <a:bodyPr vert="horz" lIns="0" tIns="45720" rIns="0" bIns="0" anchor="b">
            <a:norm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fontAlgn="auto">
              <a:spcAft>
                <a:spcPts val="0"/>
              </a:spcAft>
            </a:pPr>
            <a:endParaRPr lang="en-US" altLang="en-US" dirty="0">
              <a:solidFill>
                <a:schemeClr val="tx1"/>
              </a:solidFill>
            </a:endParaRPr>
          </a:p>
        </p:txBody>
      </p:sp>
      <p:pic>
        <p:nvPicPr>
          <p:cNvPr id="27" name="Picture 4" descr="http://www.flags.net/elements/small_gifs/SPAN00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5044" y="808463"/>
            <a:ext cx="11430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descr="http://www.flags.net/elements/small_gifs/CANA00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116" y="876300"/>
            <a:ext cx="1265767" cy="762000"/>
          </a:xfrm>
          <a:prstGeom prst="rect">
            <a:avLst/>
          </a:prstGeom>
          <a:noFill/>
          <a:extLst>
            <a:ext uri="{909E8E84-426E-40DD-AFC4-6F175D3DCCD1}">
              <a14:hiddenFill xmlns:a14="http://schemas.microsoft.com/office/drawing/2010/main">
                <a:solidFill>
                  <a:srgbClr val="FFFFFF"/>
                </a:solidFill>
              </a14:hiddenFill>
            </a:ext>
          </a:extLst>
        </p:spPr>
      </p:pic>
      <p:sp>
        <p:nvSpPr>
          <p:cNvPr id="29" name="Title 1"/>
          <p:cNvSpPr txBox="1">
            <a:spLocks/>
          </p:cNvSpPr>
          <p:nvPr/>
        </p:nvSpPr>
        <p:spPr>
          <a:xfrm>
            <a:off x="129116" y="-255549"/>
            <a:ext cx="8229600" cy="1143000"/>
          </a:xfrm>
          <a:prstGeom prst="rect">
            <a:avLst/>
          </a:prstGeom>
        </p:spPr>
        <p:txBody>
          <a:bodyPr vert="horz" lIns="0" rIns="0" bIns="0" anchor="b">
            <a:normAutofit/>
          </a:bodyPr>
          <a:lstStyle>
            <a:lvl1pPr algn="l" rtl="1" eaLnBrk="1" latinLnBrk="0" hangingPunct="1">
              <a:spcBef>
                <a:spcPct val="0"/>
              </a:spcBef>
              <a:buNone/>
              <a:defRPr kumimoji="0" sz="5000" b="0" kern="1200">
                <a:ln>
                  <a:noFill/>
                </a:ln>
                <a:solidFill>
                  <a:schemeClr val="tx2"/>
                </a:solidFill>
                <a:effectLst/>
                <a:latin typeface="+mj-lt"/>
                <a:ea typeface="+mj-ea"/>
                <a:cs typeface="+mj-cs"/>
              </a:defRPr>
            </a:lvl1pPr>
          </a:lstStyle>
          <a:p>
            <a:pPr algn="ctr" fontAlgn="auto">
              <a:spcAft>
                <a:spcPts val="0"/>
              </a:spcAft>
            </a:pPr>
            <a:r>
              <a:rPr lang="en-US" b="1" dirty="0" smtClean="0">
                <a:solidFill>
                  <a:srgbClr val="0070C0"/>
                </a:solidFill>
              </a:rPr>
              <a:t>Multi-issue Negotiation</a:t>
            </a:r>
            <a:endParaRPr lang="en-US" b="1" dirty="0">
              <a:solidFill>
                <a:srgbClr val="0070C0"/>
              </a:solidFill>
            </a:endParaRPr>
          </a:p>
        </p:txBody>
      </p:sp>
      <p:sp>
        <p:nvSpPr>
          <p:cNvPr id="2" name="TextBox 1"/>
          <p:cNvSpPr txBox="1"/>
          <p:nvPr/>
        </p:nvSpPr>
        <p:spPr>
          <a:xfrm>
            <a:off x="923947" y="5867400"/>
            <a:ext cx="8067653" cy="523220"/>
          </a:xfrm>
          <a:prstGeom prst="rect">
            <a:avLst/>
          </a:prstGeom>
          <a:noFill/>
        </p:spPr>
        <p:txBody>
          <a:bodyPr wrap="square" rtlCol="0">
            <a:spAutoFit/>
          </a:bodyPr>
          <a:lstStyle/>
          <a:p>
            <a:r>
              <a:rPr lang="en-US" sz="2800" dirty="0" err="1" smtClean="0"/>
              <a:t>Hoz</a:t>
            </a:r>
            <a:r>
              <a:rPr lang="en-US" sz="2800" dirty="0" smtClean="0"/>
              <a:t>-Weiss, Wilkenfeld, Andersen, Pate</a:t>
            </a:r>
            <a:endParaRPr lang="en-US" sz="2800" dirty="0"/>
          </a:p>
        </p:txBody>
      </p:sp>
    </p:spTree>
    <p:extLst>
      <p:ext uri="{BB962C8B-B14F-4D97-AF65-F5344CB8AC3E}">
        <p14:creationId xmlns:p14="http://schemas.microsoft.com/office/powerpoint/2010/main" val="265342740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667000" y="1453356"/>
            <a:ext cx="3810000" cy="519113"/>
          </a:xfrm>
        </p:spPr>
        <p:txBody>
          <a:bodyPr/>
          <a:lstStyle/>
          <a:p>
            <a:r>
              <a:rPr lang="en-US" altLang="en-US" sz="3000" dirty="0"/>
              <a:t>Any </a:t>
            </a:r>
            <a:r>
              <a:rPr lang="en-US" altLang="en-US" sz="3000" dirty="0" smtClean="0"/>
              <a:t>Player </a:t>
            </a:r>
            <a:r>
              <a:rPr lang="en-US" altLang="en-US" sz="3000" dirty="0"/>
              <a:t>gives an offer</a:t>
            </a:r>
          </a:p>
        </p:txBody>
      </p:sp>
      <p:sp>
        <p:nvSpPr>
          <p:cNvPr id="5123" name="Rectangle 3"/>
          <p:cNvSpPr>
            <a:spLocks noChangeArrowheads="1"/>
          </p:cNvSpPr>
          <p:nvPr/>
        </p:nvSpPr>
        <p:spPr bwMode="auto">
          <a:xfrm>
            <a:off x="2438400" y="1293813"/>
            <a:ext cx="4191000" cy="838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4" name="Line 4"/>
          <p:cNvSpPr>
            <a:spLocks noChangeShapeType="1"/>
          </p:cNvSpPr>
          <p:nvPr/>
        </p:nvSpPr>
        <p:spPr bwMode="auto">
          <a:xfrm>
            <a:off x="4343400" y="2132013"/>
            <a:ext cx="0" cy="609600"/>
          </a:xfrm>
          <a:prstGeom prst="line">
            <a:avLst/>
          </a:prstGeom>
          <a:noFill/>
          <a:ln w="3810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5" name="Text Box 5"/>
          <p:cNvSpPr txBox="1">
            <a:spLocks noChangeArrowheads="1"/>
          </p:cNvSpPr>
          <p:nvPr/>
        </p:nvSpPr>
        <p:spPr bwMode="auto">
          <a:xfrm>
            <a:off x="2438400" y="2798492"/>
            <a:ext cx="4191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rtl="0">
              <a:spcBef>
                <a:spcPct val="50000"/>
              </a:spcBef>
            </a:pPr>
            <a:r>
              <a:rPr lang="en-US" altLang="en-US" sz="3000" dirty="0"/>
              <a:t>Other </a:t>
            </a:r>
            <a:r>
              <a:rPr lang="en-US" altLang="en-US" sz="3000" dirty="0" smtClean="0"/>
              <a:t>Player </a:t>
            </a:r>
            <a:r>
              <a:rPr lang="en-US" altLang="en-US" sz="3000" dirty="0"/>
              <a:t>respond</a:t>
            </a:r>
            <a:endParaRPr lang="en-US" altLang="en-US" dirty="0"/>
          </a:p>
        </p:txBody>
      </p:sp>
      <p:sp>
        <p:nvSpPr>
          <p:cNvPr id="5126" name="Rectangle 6"/>
          <p:cNvSpPr>
            <a:spLocks noChangeArrowheads="1"/>
          </p:cNvSpPr>
          <p:nvPr/>
        </p:nvSpPr>
        <p:spPr bwMode="auto">
          <a:xfrm>
            <a:off x="2438400" y="2741613"/>
            <a:ext cx="3886200" cy="609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8" name="Line 8"/>
          <p:cNvSpPr>
            <a:spLocks noChangeShapeType="1"/>
          </p:cNvSpPr>
          <p:nvPr/>
        </p:nvSpPr>
        <p:spPr bwMode="auto">
          <a:xfrm flipH="1">
            <a:off x="2133600" y="3351213"/>
            <a:ext cx="914400" cy="1295400"/>
          </a:xfrm>
          <a:prstGeom prst="line">
            <a:avLst/>
          </a:prstGeom>
          <a:noFill/>
          <a:ln w="3810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9" name="Line 9"/>
          <p:cNvSpPr>
            <a:spLocks noChangeShapeType="1"/>
          </p:cNvSpPr>
          <p:nvPr/>
        </p:nvSpPr>
        <p:spPr bwMode="auto">
          <a:xfrm>
            <a:off x="4495800" y="3351213"/>
            <a:ext cx="0" cy="1295400"/>
          </a:xfrm>
          <a:prstGeom prst="line">
            <a:avLst/>
          </a:prstGeom>
          <a:noFill/>
          <a:ln w="3810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0" name="Line 10"/>
          <p:cNvSpPr>
            <a:spLocks noChangeShapeType="1"/>
          </p:cNvSpPr>
          <p:nvPr/>
        </p:nvSpPr>
        <p:spPr bwMode="auto">
          <a:xfrm>
            <a:off x="5791200" y="3351213"/>
            <a:ext cx="1066800" cy="1295400"/>
          </a:xfrm>
          <a:prstGeom prst="line">
            <a:avLst/>
          </a:prstGeom>
          <a:noFill/>
          <a:ln w="3810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1" name="Text Box 11"/>
          <p:cNvSpPr txBox="1">
            <a:spLocks noChangeArrowheads="1"/>
          </p:cNvSpPr>
          <p:nvPr/>
        </p:nvSpPr>
        <p:spPr bwMode="auto">
          <a:xfrm>
            <a:off x="838200" y="3581400"/>
            <a:ext cx="6477000" cy="75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rtl="0">
              <a:lnSpc>
                <a:spcPct val="65000"/>
              </a:lnSpc>
              <a:spcBef>
                <a:spcPct val="50000"/>
              </a:spcBef>
            </a:pPr>
            <a:r>
              <a:rPr lang="en-US" altLang="en-US" sz="1800" dirty="0"/>
              <a:t> </a:t>
            </a:r>
            <a:r>
              <a:rPr lang="en-US" altLang="en-US" dirty="0"/>
              <a:t>One rejects,	        one opts 	  All accept</a:t>
            </a:r>
          </a:p>
          <a:p>
            <a:pPr algn="l" rtl="0">
              <a:lnSpc>
                <a:spcPct val="65000"/>
              </a:lnSpc>
              <a:spcBef>
                <a:spcPct val="50000"/>
              </a:spcBef>
            </a:pPr>
            <a:r>
              <a:rPr lang="en-US" altLang="en-US" dirty="0"/>
              <a:t>no one opts                     out	</a:t>
            </a:r>
          </a:p>
        </p:txBody>
      </p:sp>
      <p:sp>
        <p:nvSpPr>
          <p:cNvPr id="5132" name="Text Box 12"/>
          <p:cNvSpPr txBox="1">
            <a:spLocks noChangeArrowheads="1"/>
          </p:cNvSpPr>
          <p:nvPr/>
        </p:nvSpPr>
        <p:spPr bwMode="auto">
          <a:xfrm>
            <a:off x="1143000" y="4747418"/>
            <a:ext cx="7543800" cy="91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rtl="0">
              <a:lnSpc>
                <a:spcPct val="65000"/>
              </a:lnSpc>
              <a:spcBef>
                <a:spcPct val="50000"/>
              </a:spcBef>
            </a:pPr>
            <a:r>
              <a:rPr lang="en-US" altLang="en-US" dirty="0"/>
              <a:t>Negotiation moves	      </a:t>
            </a:r>
            <a:r>
              <a:rPr lang="en-US" altLang="en-US" b="1" dirty="0"/>
              <a:t>END</a:t>
            </a:r>
            <a:r>
              <a:rPr lang="en-US" altLang="en-US" dirty="0"/>
              <a:t>	              </a:t>
            </a:r>
            <a:r>
              <a:rPr lang="en-US" altLang="en-US" dirty="0" smtClean="0"/>
              <a:t>   </a:t>
            </a:r>
            <a:r>
              <a:rPr lang="en-US" altLang="en-US" b="1" dirty="0" smtClean="0"/>
              <a:t>END</a:t>
            </a:r>
            <a:endParaRPr lang="en-US" altLang="en-US" b="1" dirty="0"/>
          </a:p>
          <a:p>
            <a:pPr algn="l" rtl="0">
              <a:lnSpc>
                <a:spcPct val="65000"/>
              </a:lnSpc>
              <a:spcBef>
                <a:spcPct val="50000"/>
              </a:spcBef>
            </a:pPr>
            <a:r>
              <a:rPr lang="en-US" altLang="en-US" dirty="0"/>
              <a:t>to next time period  	 Conflicting 	  Offer Implemented</a:t>
            </a:r>
          </a:p>
          <a:p>
            <a:pPr algn="l" rtl="0">
              <a:lnSpc>
                <a:spcPct val="65000"/>
              </a:lnSpc>
              <a:spcBef>
                <a:spcPct val="50000"/>
              </a:spcBef>
            </a:pPr>
            <a:r>
              <a:rPr lang="en-US" altLang="en-US" dirty="0"/>
              <a:t>		          outcome results</a:t>
            </a:r>
          </a:p>
        </p:txBody>
      </p:sp>
      <p:sp>
        <p:nvSpPr>
          <p:cNvPr id="5133" name="Rectangle 13"/>
          <p:cNvSpPr>
            <a:spLocks noChangeArrowheads="1"/>
          </p:cNvSpPr>
          <p:nvPr/>
        </p:nvSpPr>
        <p:spPr bwMode="auto">
          <a:xfrm>
            <a:off x="5715000" y="4646613"/>
            <a:ext cx="2590800" cy="990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4" name="Rectangle 14"/>
          <p:cNvSpPr>
            <a:spLocks noChangeArrowheads="1"/>
          </p:cNvSpPr>
          <p:nvPr/>
        </p:nvSpPr>
        <p:spPr bwMode="auto">
          <a:xfrm>
            <a:off x="3657600" y="4646613"/>
            <a:ext cx="1905000" cy="13731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5" name="Rectangle 15"/>
          <p:cNvSpPr>
            <a:spLocks noChangeArrowheads="1"/>
          </p:cNvSpPr>
          <p:nvPr/>
        </p:nvSpPr>
        <p:spPr bwMode="auto">
          <a:xfrm>
            <a:off x="914400" y="4646613"/>
            <a:ext cx="2514600" cy="12207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6" name="Line 16"/>
          <p:cNvSpPr>
            <a:spLocks noChangeShapeType="1"/>
          </p:cNvSpPr>
          <p:nvPr/>
        </p:nvSpPr>
        <p:spPr bwMode="auto">
          <a:xfrm flipH="1">
            <a:off x="609600" y="5180013"/>
            <a:ext cx="304800" cy="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7" name="Line 17"/>
          <p:cNvSpPr>
            <a:spLocks noChangeShapeType="1"/>
          </p:cNvSpPr>
          <p:nvPr/>
        </p:nvSpPr>
        <p:spPr bwMode="auto">
          <a:xfrm flipV="1">
            <a:off x="609600" y="1674813"/>
            <a:ext cx="0" cy="350520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8" name="Line 18"/>
          <p:cNvSpPr>
            <a:spLocks noChangeShapeType="1"/>
          </p:cNvSpPr>
          <p:nvPr/>
        </p:nvSpPr>
        <p:spPr bwMode="auto">
          <a:xfrm>
            <a:off x="609600" y="1674813"/>
            <a:ext cx="1828800" cy="0"/>
          </a:xfrm>
          <a:prstGeom prst="line">
            <a:avLst/>
          </a:prstGeom>
          <a:noFill/>
          <a:ln w="3810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9" name="Text Box 19"/>
          <p:cNvSpPr txBox="1">
            <a:spLocks noChangeArrowheads="1"/>
          </p:cNvSpPr>
          <p:nvPr/>
        </p:nvSpPr>
        <p:spPr bwMode="auto">
          <a:xfrm>
            <a:off x="304800" y="471487"/>
            <a:ext cx="830580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rtl="0">
              <a:spcBef>
                <a:spcPct val="50000"/>
              </a:spcBef>
            </a:pPr>
            <a:r>
              <a:rPr lang="en-US" altLang="en-US" sz="3300" b="1" dirty="0" smtClean="0">
                <a:solidFill>
                  <a:srgbClr val="0070C0"/>
                </a:solidFill>
              </a:rPr>
              <a:t>Alternating </a:t>
            </a:r>
            <a:r>
              <a:rPr lang="en-US" altLang="en-US" sz="3300" b="1" dirty="0">
                <a:solidFill>
                  <a:srgbClr val="0070C0"/>
                </a:solidFill>
              </a:rPr>
              <a:t>offers negotiation model</a:t>
            </a:r>
          </a:p>
        </p:txBody>
      </p:sp>
      <p:sp>
        <p:nvSpPr>
          <p:cNvPr id="2" name="TextBox 1"/>
          <p:cNvSpPr txBox="1"/>
          <p:nvPr/>
        </p:nvSpPr>
        <p:spPr>
          <a:xfrm>
            <a:off x="2171700" y="10668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3598269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a:xfrm>
            <a:off x="152400" y="152400"/>
            <a:ext cx="7948788" cy="1143000"/>
          </a:xfrm>
        </p:spPr>
        <p:txBody>
          <a:bodyPr>
            <a:normAutofit fontScale="90000"/>
          </a:bodyPr>
          <a:lstStyle/>
          <a:p>
            <a:pPr algn="ctr"/>
            <a:r>
              <a:rPr lang="en-US" altLang="en-US" sz="4400" dirty="0">
                <a:solidFill>
                  <a:srgbClr val="800000"/>
                </a:solidFill>
              </a:rPr>
              <a:t>	</a:t>
            </a:r>
            <a:r>
              <a:rPr lang="en-US" altLang="en-US" sz="4400" b="1" dirty="0">
                <a:solidFill>
                  <a:srgbClr val="0070C0"/>
                </a:solidFill>
              </a:rPr>
              <a:t>The Automated Negotiator Agent</a:t>
            </a:r>
          </a:p>
        </p:txBody>
      </p:sp>
      <p:sp>
        <p:nvSpPr>
          <p:cNvPr id="412675" name="Text Box 3"/>
          <p:cNvSpPr txBox="1">
            <a:spLocks noChangeArrowheads="1"/>
          </p:cNvSpPr>
          <p:nvPr/>
        </p:nvSpPr>
        <p:spPr bwMode="auto">
          <a:xfrm>
            <a:off x="626327" y="1295400"/>
            <a:ext cx="7772400"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buFontTx/>
              <a:buChar char="•"/>
            </a:pPr>
            <a:r>
              <a:rPr lang="en-US" altLang="en-US" sz="2800" dirty="0">
                <a:latin typeface="+mn-lt"/>
                <a:cs typeface="Times New Roman (Hebrew)" pitchFamily="26" charset="0"/>
              </a:rPr>
              <a:t>The agent plays the role of one of the </a:t>
            </a:r>
            <a:r>
              <a:rPr lang="en-US" altLang="en-US" sz="2800" dirty="0" smtClean="0">
                <a:latin typeface="+mn-lt"/>
                <a:cs typeface="Times New Roman (Hebrew)" pitchFamily="26" charset="0"/>
              </a:rPr>
              <a:t>countries.</a:t>
            </a:r>
          </a:p>
          <a:p>
            <a:pPr algn="l">
              <a:spcBef>
                <a:spcPct val="50000"/>
              </a:spcBef>
              <a:buFontTx/>
              <a:buChar char="•"/>
            </a:pPr>
            <a:r>
              <a:rPr lang="en-US" altLang="en-US" sz="2800" dirty="0" smtClean="0">
                <a:latin typeface="+mn-lt"/>
                <a:cs typeface="Times New Roman (Hebrew)" pitchFamily="26" charset="0"/>
              </a:rPr>
              <a:t>During </a:t>
            </a:r>
            <a:r>
              <a:rPr lang="en-US" altLang="en-US" sz="2800" dirty="0">
                <a:latin typeface="+mn-lt"/>
                <a:cs typeface="Times New Roman (Hebrew)" pitchFamily="26" charset="0"/>
              </a:rPr>
              <a:t>the negotiation the agent </a:t>
            </a:r>
            <a:endParaRPr lang="en-US" altLang="en-US" sz="2800" dirty="0" smtClean="0">
              <a:latin typeface="+mn-lt"/>
              <a:cs typeface="Times New Roman (Hebrew)" pitchFamily="26" charset="0"/>
            </a:endParaRPr>
          </a:p>
          <a:p>
            <a:pPr lvl="1">
              <a:spcBef>
                <a:spcPct val="50000"/>
              </a:spcBef>
              <a:buFontTx/>
              <a:buChar char="•"/>
            </a:pPr>
            <a:r>
              <a:rPr lang="en-US" altLang="en-US" sz="2800" dirty="0" smtClean="0">
                <a:latin typeface="+mn-lt"/>
                <a:cs typeface="Times New Roman (Hebrew)" pitchFamily="26" charset="0"/>
              </a:rPr>
              <a:t>receives </a:t>
            </a:r>
            <a:r>
              <a:rPr lang="en-US" altLang="en-US" sz="2800" dirty="0">
                <a:latin typeface="+mn-lt"/>
                <a:cs typeface="Times New Roman (Hebrew)" pitchFamily="26" charset="0"/>
              </a:rPr>
              <a:t>messages, </a:t>
            </a:r>
            <a:endParaRPr lang="en-US" altLang="en-US" sz="2800" dirty="0" smtClean="0">
              <a:latin typeface="+mn-lt"/>
              <a:cs typeface="Times New Roman (Hebrew)" pitchFamily="26" charset="0"/>
            </a:endParaRPr>
          </a:p>
          <a:p>
            <a:pPr lvl="1">
              <a:spcBef>
                <a:spcPct val="50000"/>
              </a:spcBef>
              <a:buFontTx/>
              <a:buChar char="•"/>
            </a:pPr>
            <a:r>
              <a:rPr lang="en-US" altLang="en-US" sz="2800" dirty="0" smtClean="0">
                <a:latin typeface="+mn-lt"/>
                <a:cs typeface="Times New Roman (Hebrew)" pitchFamily="26" charset="0"/>
              </a:rPr>
              <a:t>analyzes them</a:t>
            </a:r>
          </a:p>
          <a:p>
            <a:pPr lvl="1">
              <a:spcBef>
                <a:spcPct val="50000"/>
              </a:spcBef>
              <a:buFontTx/>
              <a:buChar char="•"/>
            </a:pPr>
            <a:r>
              <a:rPr lang="en-US" altLang="en-US" sz="2800" dirty="0" smtClean="0">
                <a:latin typeface="+mn-lt"/>
                <a:cs typeface="Times New Roman (Hebrew)" pitchFamily="26" charset="0"/>
              </a:rPr>
              <a:t>responds</a:t>
            </a:r>
            <a:r>
              <a:rPr lang="en-US" altLang="en-US" sz="2800" dirty="0">
                <a:latin typeface="+mn-lt"/>
                <a:cs typeface="Times New Roman (Hebrew)" pitchFamily="26" charset="0"/>
              </a:rPr>
              <a:t>. </a:t>
            </a:r>
            <a:endParaRPr lang="en-US" altLang="en-US" sz="2800" dirty="0" smtClean="0">
              <a:latin typeface="+mn-lt"/>
              <a:cs typeface="Times New Roman (Hebrew)" pitchFamily="26" charset="0"/>
            </a:endParaRPr>
          </a:p>
          <a:p>
            <a:pPr lvl="1">
              <a:spcBef>
                <a:spcPct val="50000"/>
              </a:spcBef>
              <a:buFontTx/>
              <a:buChar char="•"/>
            </a:pPr>
            <a:r>
              <a:rPr lang="en-US" altLang="en-US" sz="2800" dirty="0" smtClean="0">
                <a:latin typeface="+mn-lt"/>
                <a:cs typeface="Times New Roman (Hebrew)" pitchFamily="26" charset="0"/>
              </a:rPr>
              <a:t>It </a:t>
            </a:r>
            <a:r>
              <a:rPr lang="en-US" altLang="en-US" sz="2800" dirty="0">
                <a:latin typeface="+mn-lt"/>
                <a:cs typeface="Times New Roman (Hebrew)" pitchFamily="26" charset="0"/>
              </a:rPr>
              <a:t>also initiates a discussion on one or more parameters of the agreement.</a:t>
            </a:r>
          </a:p>
          <a:p>
            <a:pPr algn="l">
              <a:spcBef>
                <a:spcPct val="50000"/>
              </a:spcBef>
              <a:buFontTx/>
              <a:buChar char="•"/>
            </a:pPr>
            <a:r>
              <a:rPr lang="en-US" altLang="en-US" sz="2800" dirty="0">
                <a:latin typeface="+mn-lt"/>
                <a:cs typeface="Times New Roman (Hebrew)" pitchFamily="26" charset="0"/>
              </a:rPr>
              <a:t>It takes actions when needed.</a:t>
            </a:r>
          </a:p>
          <a:p>
            <a:pPr algn="just">
              <a:spcBef>
                <a:spcPct val="50000"/>
              </a:spcBef>
            </a:pPr>
            <a:endParaRPr lang="en-US" altLang="en-US" sz="2800" dirty="0">
              <a:latin typeface="Times New Roman" pitchFamily="18" charset="0"/>
              <a:cs typeface="Times New Roman (Hebrew)" pitchFamily="26" charset="0"/>
            </a:endParaRPr>
          </a:p>
        </p:txBody>
      </p:sp>
      <p:pic>
        <p:nvPicPr>
          <p:cNvPr id="412676" name="Picture 4" descr="C:\MSOffice\Clipart\OFFICE\IBM_PC.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5298" y="2971800"/>
            <a:ext cx="1676400" cy="163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00186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a:xfrm>
            <a:off x="685800" y="152400"/>
            <a:ext cx="7772400" cy="1143000"/>
          </a:xfrm>
        </p:spPr>
        <p:txBody>
          <a:bodyPr/>
          <a:lstStyle/>
          <a:p>
            <a:pPr algn="ctr"/>
            <a:r>
              <a:rPr lang="en-US" altLang="en-US" sz="4400" b="1" dirty="0" smtClean="0">
                <a:solidFill>
                  <a:srgbClr val="0070C0"/>
                </a:solidFill>
              </a:rPr>
              <a:t>EQ Agent </a:t>
            </a:r>
            <a:endParaRPr lang="en-US" altLang="en-US" sz="4400" b="1" dirty="0">
              <a:solidFill>
                <a:srgbClr val="0070C0"/>
              </a:solidFill>
            </a:endParaRPr>
          </a:p>
        </p:txBody>
      </p:sp>
      <p:sp>
        <p:nvSpPr>
          <p:cNvPr id="413700" name="Text Box 4"/>
          <p:cNvSpPr txBox="1">
            <a:spLocks noChangeArrowheads="1"/>
          </p:cNvSpPr>
          <p:nvPr/>
        </p:nvSpPr>
        <p:spPr bwMode="auto">
          <a:xfrm>
            <a:off x="1371600" y="1524000"/>
            <a:ext cx="6629400" cy="3370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50000"/>
              </a:spcBef>
            </a:pPr>
            <a:r>
              <a:rPr lang="en-US" altLang="en-US" sz="3000" dirty="0" smtClean="0">
                <a:latin typeface="Times New Roman" pitchFamily="18" charset="0"/>
                <a:cs typeface="Times New Roman (Hebrew)" pitchFamily="26" charset="0"/>
              </a:rPr>
              <a:t>Formal strategic negotiation theory:</a:t>
            </a:r>
          </a:p>
          <a:p>
            <a:pPr>
              <a:lnSpc>
                <a:spcPct val="100000"/>
              </a:lnSpc>
              <a:spcBef>
                <a:spcPct val="50000"/>
              </a:spcBef>
            </a:pPr>
            <a:r>
              <a:rPr lang="en-US" altLang="en-US" sz="2400" dirty="0" smtClean="0">
                <a:latin typeface="Times New Roman" pitchFamily="18" charset="0"/>
                <a:cs typeface="Times New Roman (Hebrew)" pitchFamily="26" charset="0"/>
              </a:rPr>
              <a:t>The  agent is based on the a bargaining model. By backward  induction the agent  builds the strategy to be reached at  each time period according to the sequential equilibrium</a:t>
            </a:r>
          </a:p>
          <a:p>
            <a:pPr algn="ctr">
              <a:lnSpc>
                <a:spcPct val="100000"/>
              </a:lnSpc>
              <a:spcBef>
                <a:spcPct val="50000"/>
              </a:spcBef>
            </a:pPr>
            <a:r>
              <a:rPr lang="en-US" altLang="en-US" sz="3000" dirty="0" smtClean="0">
                <a:latin typeface="Times New Roman" pitchFamily="18" charset="0"/>
                <a:cs typeface="Times New Roman (Hebrew)" pitchFamily="26" charset="0"/>
              </a:rPr>
              <a:t>The agent played very badly against humans </a:t>
            </a:r>
            <a:endParaRPr lang="en-US" altLang="en-US" sz="3000" dirty="0">
              <a:latin typeface="Times New Roman" pitchFamily="18" charset="0"/>
              <a:cs typeface="Times New Roman (Hebrew)" pitchFamily="26" charset="0"/>
            </a:endParaRPr>
          </a:p>
        </p:txBody>
      </p:sp>
      <p:sp>
        <p:nvSpPr>
          <p:cNvPr id="413701" name="AutoShape 5"/>
          <p:cNvSpPr>
            <a:spLocks noChangeArrowheads="1"/>
          </p:cNvSpPr>
          <p:nvPr/>
        </p:nvSpPr>
        <p:spPr bwMode="auto">
          <a:xfrm>
            <a:off x="3962400" y="4892294"/>
            <a:ext cx="764788" cy="1051306"/>
          </a:xfrm>
          <a:prstGeom prst="downArrow">
            <a:avLst>
              <a:gd name="adj1" fmla="val 50000"/>
              <a:gd name="adj2" fmla="val 33333"/>
            </a:avLst>
          </a:prstGeom>
          <a:solidFill>
            <a:srgbClr val="800000"/>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rtl="1">
              <a:lnSpc>
                <a:spcPct val="100000"/>
              </a:lnSpc>
              <a:spcBef>
                <a:spcPct val="0"/>
              </a:spcBef>
            </a:pPr>
            <a:r>
              <a:rPr lang="en-US" altLang="en-US" sz="2400" dirty="0">
                <a:solidFill>
                  <a:srgbClr val="FFFFFF"/>
                </a:solidFill>
                <a:latin typeface="Times New Roman" pitchFamily="18" charset="0"/>
                <a:cs typeface="Times New Roman (Hebrew)" pitchFamily="26" charset="0"/>
              </a:rPr>
              <a:t> </a:t>
            </a:r>
          </a:p>
        </p:txBody>
      </p:sp>
      <p:sp>
        <p:nvSpPr>
          <p:cNvPr id="413702" name="Text Box 6"/>
          <p:cNvSpPr txBox="1">
            <a:spLocks noChangeArrowheads="1"/>
          </p:cNvSpPr>
          <p:nvPr/>
        </p:nvSpPr>
        <p:spPr bwMode="auto">
          <a:xfrm>
            <a:off x="3429000" y="5944452"/>
            <a:ext cx="22098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50000"/>
              </a:spcBef>
            </a:pPr>
            <a:r>
              <a:rPr lang="en-US" altLang="en-US" sz="2800" dirty="0">
                <a:latin typeface="Times New Roman" pitchFamily="18" charset="0"/>
                <a:cs typeface="Times New Roman (Hebrew)" pitchFamily="26" charset="0"/>
              </a:rPr>
              <a:t>  </a:t>
            </a:r>
            <a:r>
              <a:rPr lang="en-US" altLang="en-US" sz="3000" dirty="0">
                <a:latin typeface="Times New Roman" pitchFamily="18" charset="0"/>
                <a:cs typeface="Times New Roman (Hebrew)" pitchFamily="26" charset="0"/>
              </a:rPr>
              <a:t>Heuristics</a:t>
            </a:r>
          </a:p>
        </p:txBody>
      </p:sp>
    </p:spTree>
    <p:extLst>
      <p:ext uri="{BB962C8B-B14F-4D97-AF65-F5344CB8AC3E}">
        <p14:creationId xmlns:p14="http://schemas.microsoft.com/office/powerpoint/2010/main" val="136988534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a:xfrm>
            <a:off x="304800" y="533400"/>
            <a:ext cx="8305800" cy="1143000"/>
          </a:xfrm>
        </p:spPr>
        <p:txBody>
          <a:bodyPr/>
          <a:lstStyle/>
          <a:p>
            <a:pPr algn="ctr"/>
            <a:r>
              <a:rPr lang="en-US" altLang="en-US" sz="4400" b="1" dirty="0">
                <a:solidFill>
                  <a:srgbClr val="0070C0"/>
                </a:solidFill>
              </a:rPr>
              <a:t>Heuristics</a:t>
            </a:r>
          </a:p>
        </p:txBody>
      </p:sp>
      <p:sp>
        <p:nvSpPr>
          <p:cNvPr id="415747" name="Text Box 3"/>
          <p:cNvSpPr txBox="1">
            <a:spLocks noChangeArrowheads="1"/>
          </p:cNvSpPr>
          <p:nvPr/>
        </p:nvSpPr>
        <p:spPr bwMode="auto">
          <a:xfrm>
            <a:off x="304800" y="1981200"/>
            <a:ext cx="883920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00000"/>
              </a:lnSpc>
              <a:spcBef>
                <a:spcPct val="50000"/>
              </a:spcBef>
              <a:buFontTx/>
              <a:buChar char="•"/>
            </a:pPr>
            <a:r>
              <a:rPr lang="en-US" altLang="en-US" sz="2800" dirty="0">
                <a:latin typeface="Times New Roman" pitchFamily="18" charset="0"/>
                <a:cs typeface="Times New Roman (Hebrew)" pitchFamily="26" charset="0"/>
              </a:rPr>
              <a:t> </a:t>
            </a:r>
            <a:r>
              <a:rPr lang="en-US" altLang="en-US" sz="3600" dirty="0" smtClean="0">
                <a:latin typeface="Times New Roman" pitchFamily="18" charset="0"/>
                <a:cs typeface="Times New Roman (Hebrew)" pitchFamily="26" charset="0"/>
              </a:rPr>
              <a:t>Agreements – may agree to worse agreements than in EQ. </a:t>
            </a:r>
          </a:p>
          <a:p>
            <a:pPr algn="l">
              <a:lnSpc>
                <a:spcPct val="100000"/>
              </a:lnSpc>
              <a:spcBef>
                <a:spcPct val="50000"/>
              </a:spcBef>
              <a:buFontTx/>
              <a:buChar char="•"/>
            </a:pPr>
            <a:r>
              <a:rPr lang="en-US" altLang="en-US" sz="3600" dirty="0" smtClean="0">
                <a:latin typeface="Times New Roman" pitchFamily="18" charset="0"/>
                <a:cs typeface="Times New Roman (Hebrew)" pitchFamily="26" charset="0"/>
              </a:rPr>
              <a:t>Concession strategy.</a:t>
            </a:r>
          </a:p>
          <a:p>
            <a:pPr algn="l">
              <a:lnSpc>
                <a:spcPct val="100000"/>
              </a:lnSpc>
              <a:spcBef>
                <a:spcPct val="50000"/>
              </a:spcBef>
              <a:buFontTx/>
              <a:buChar char="•"/>
            </a:pPr>
            <a:r>
              <a:rPr lang="en-US" altLang="en-US" sz="3600" dirty="0" smtClean="0">
                <a:latin typeface="Times New Roman" pitchFamily="18" charset="0"/>
                <a:cs typeface="Times New Roman (Hebrew)" pitchFamily="26" charset="0"/>
              </a:rPr>
              <a:t> </a:t>
            </a:r>
            <a:r>
              <a:rPr lang="en-US" altLang="en-US" sz="3600" dirty="0">
                <a:latin typeface="Times New Roman" pitchFamily="18" charset="0"/>
                <a:cs typeface="Times New Roman (Hebrew)" pitchFamily="26" charset="0"/>
              </a:rPr>
              <a:t>Opting </a:t>
            </a:r>
            <a:r>
              <a:rPr lang="en-US" altLang="en-US" sz="3600" dirty="0" smtClean="0">
                <a:latin typeface="Times New Roman" pitchFamily="18" charset="0"/>
                <a:cs typeface="Times New Roman (Hebrew)" pitchFamily="26" charset="0"/>
              </a:rPr>
              <a:t>out—estimates if the opponent will opt out and may opt out. </a:t>
            </a:r>
            <a:endParaRPr lang="en-US" altLang="en-US" sz="3600" dirty="0">
              <a:latin typeface="Times New Roman" pitchFamily="18" charset="0"/>
              <a:cs typeface="Times New Roman (Hebrew)" pitchFamily="26" charset="0"/>
            </a:endParaRPr>
          </a:p>
          <a:p>
            <a:pPr algn="l">
              <a:lnSpc>
                <a:spcPct val="100000"/>
              </a:lnSpc>
              <a:spcBef>
                <a:spcPct val="50000"/>
              </a:spcBef>
              <a:buFontTx/>
              <a:buChar char="•"/>
            </a:pPr>
            <a:r>
              <a:rPr lang="en-US" altLang="en-US" sz="3600" dirty="0">
                <a:latin typeface="Times New Roman" pitchFamily="18" charset="0"/>
                <a:cs typeface="Times New Roman (Hebrew)" pitchFamily="26" charset="0"/>
              </a:rPr>
              <a:t> </a:t>
            </a:r>
            <a:r>
              <a:rPr lang="en-US" altLang="en-US" sz="3600" dirty="0" smtClean="0">
                <a:latin typeface="Times New Roman" pitchFamily="18" charset="0"/>
                <a:cs typeface="Times New Roman (Hebrew)" pitchFamily="26" charset="0"/>
              </a:rPr>
              <a:t>Full offers/partial offers; First offer?</a:t>
            </a:r>
            <a:endParaRPr lang="en-US" altLang="en-US" sz="3600" dirty="0">
              <a:latin typeface="Times New Roman" pitchFamily="18" charset="0"/>
              <a:cs typeface="Times New Roman (Hebrew)" pitchFamily="26" charset="0"/>
            </a:endParaRPr>
          </a:p>
        </p:txBody>
      </p:sp>
    </p:spTree>
    <p:extLst>
      <p:ext uri="{BB962C8B-B14F-4D97-AF65-F5344CB8AC3E}">
        <p14:creationId xmlns:p14="http://schemas.microsoft.com/office/powerpoint/2010/main" val="35958857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058" name="Object 2"/>
          <p:cNvGraphicFramePr>
            <a:graphicFrameLocks noChangeAspect="1"/>
          </p:cNvGraphicFramePr>
          <p:nvPr>
            <p:extLst>
              <p:ext uri="{D42A27DB-BD31-4B8C-83A1-F6EECF244321}">
                <p14:modId xmlns:p14="http://schemas.microsoft.com/office/powerpoint/2010/main" val="1224099579"/>
              </p:ext>
            </p:extLst>
          </p:nvPr>
        </p:nvGraphicFramePr>
        <p:xfrm>
          <a:off x="2209800" y="4114800"/>
          <a:ext cx="3928533" cy="2946400"/>
        </p:xfrm>
        <a:graphic>
          <a:graphicData uri="http://schemas.openxmlformats.org/presentationml/2006/ole">
            <mc:AlternateContent xmlns:mc="http://schemas.openxmlformats.org/markup-compatibility/2006">
              <mc:Choice xmlns:v="urn:schemas-microsoft-com:vml" Requires="v">
                <p:oleObj spid="_x0000_s5830" name="Chart" r:id="rId3" imgW="2743652" imgH="1829160" progId="MSGraph.Chart.8">
                  <p:embed/>
                </p:oleObj>
              </mc:Choice>
              <mc:Fallback>
                <p:oleObj name="Chart" r:id="rId3" imgW="2743652" imgH="1829160" progId="MSGraph.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114800"/>
                        <a:ext cx="3928533"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29059" name="Text Box 3"/>
          <p:cNvSpPr txBox="1">
            <a:spLocks noChangeArrowheads="1"/>
          </p:cNvSpPr>
          <p:nvPr/>
        </p:nvSpPr>
        <p:spPr bwMode="auto">
          <a:xfrm>
            <a:off x="1066800" y="457200"/>
            <a:ext cx="6629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50000"/>
              </a:spcBef>
            </a:pPr>
            <a:r>
              <a:rPr lang="en-US" altLang="en-US" sz="3600" b="1" dirty="0">
                <a:solidFill>
                  <a:schemeClr val="accent1"/>
                </a:solidFill>
                <a:latin typeface="Times New Roman" pitchFamily="18" charset="0"/>
                <a:cs typeface="Times New Roman (Hebrew)" pitchFamily="26" charset="0"/>
              </a:rPr>
              <a:t>	</a:t>
            </a:r>
            <a:r>
              <a:rPr lang="en-US" altLang="en-US" sz="3600" b="1" dirty="0">
                <a:solidFill>
                  <a:srgbClr val="0070C0"/>
                </a:solidFill>
                <a:latin typeface="Times New Roman" pitchFamily="18" charset="0"/>
                <a:cs typeface="Times New Roman (Hebrew)" pitchFamily="26" charset="0"/>
              </a:rPr>
              <a:t>Experiments Results</a:t>
            </a:r>
            <a:endParaRPr lang="en-US" altLang="en-US" sz="3000" dirty="0">
              <a:solidFill>
                <a:srgbClr val="0070C0"/>
              </a:solidFill>
              <a:latin typeface="Times New Roman" pitchFamily="18" charset="0"/>
              <a:cs typeface="Times New Roman (Hebrew)" pitchFamily="26" charset="0"/>
            </a:endParaRPr>
          </a:p>
        </p:txBody>
      </p:sp>
      <p:sp>
        <p:nvSpPr>
          <p:cNvPr id="429060" name="Text Box 4"/>
          <p:cNvSpPr txBox="1">
            <a:spLocks noChangeArrowheads="1"/>
          </p:cNvSpPr>
          <p:nvPr/>
        </p:nvSpPr>
        <p:spPr bwMode="auto">
          <a:xfrm>
            <a:off x="990600" y="5257801"/>
            <a:ext cx="69342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50000"/>
              </a:spcBef>
            </a:pPr>
            <a:endParaRPr lang="en-US" altLang="en-US" sz="3000">
              <a:latin typeface="Times New Roman" pitchFamily="18" charset="0"/>
              <a:cs typeface="Times New Roman (Hebrew)" pitchFamily="26" charset="0"/>
            </a:endParaRPr>
          </a:p>
        </p:txBody>
      </p:sp>
      <p:graphicFrame>
        <p:nvGraphicFramePr>
          <p:cNvPr id="429061" name="Object 5"/>
          <p:cNvGraphicFramePr>
            <a:graphicFrameLocks noChangeAspect="1"/>
          </p:cNvGraphicFramePr>
          <p:nvPr/>
        </p:nvGraphicFramePr>
        <p:xfrm>
          <a:off x="4536723" y="1404938"/>
          <a:ext cx="4607277" cy="3167062"/>
        </p:xfrm>
        <a:graphic>
          <a:graphicData uri="http://schemas.openxmlformats.org/presentationml/2006/ole">
            <mc:AlternateContent xmlns:mc="http://schemas.openxmlformats.org/markup-compatibility/2006">
              <mc:Choice xmlns:v="urn:schemas-microsoft-com:vml" Requires="v">
                <p:oleObj spid="_x0000_s5831" name="Chart" r:id="rId5" imgW="2743652" imgH="1676730" progId="MSGraph.Chart.8">
                  <p:embed/>
                </p:oleObj>
              </mc:Choice>
              <mc:Fallback>
                <p:oleObj name="Chart" r:id="rId5" imgW="2743652" imgH="1676730" progId="MSGraph.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6723" y="1404938"/>
                        <a:ext cx="4607277"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29062" name="Object 6"/>
          <p:cNvGraphicFramePr>
            <a:graphicFrameLocks noChangeAspect="1"/>
          </p:cNvGraphicFramePr>
          <p:nvPr/>
        </p:nvGraphicFramePr>
        <p:xfrm>
          <a:off x="135467" y="1447800"/>
          <a:ext cx="4199467" cy="3149600"/>
        </p:xfrm>
        <a:graphic>
          <a:graphicData uri="http://schemas.openxmlformats.org/presentationml/2006/ole">
            <mc:AlternateContent xmlns:mc="http://schemas.openxmlformats.org/markup-compatibility/2006">
              <mc:Choice xmlns:v="urn:schemas-microsoft-com:vml" Requires="v">
                <p:oleObj spid="_x0000_s5832" name="Chart" r:id="rId7" imgW="2743652" imgH="1829160" progId="MSGraph.Chart.8">
                  <p:embed/>
                </p:oleObj>
              </mc:Choice>
              <mc:Fallback>
                <p:oleObj name="Chart" r:id="rId7" imgW="2743652" imgH="1829160" progId="MSGraph.Char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5467" y="1447800"/>
                        <a:ext cx="4199467"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65213800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a:xfrm>
            <a:off x="685800" y="304800"/>
            <a:ext cx="7772400" cy="1143000"/>
          </a:xfrm>
        </p:spPr>
        <p:txBody>
          <a:bodyPr/>
          <a:lstStyle/>
          <a:p>
            <a:pPr algn="ctr"/>
            <a:r>
              <a:rPr lang="en-US" altLang="en-US" sz="4400" b="1" dirty="0">
                <a:solidFill>
                  <a:srgbClr val="0070C0"/>
                </a:solidFill>
              </a:rPr>
              <a:t>Fishing Dispute: Conclusions</a:t>
            </a:r>
          </a:p>
        </p:txBody>
      </p:sp>
      <p:sp>
        <p:nvSpPr>
          <p:cNvPr id="433155" name="Text Box 3"/>
          <p:cNvSpPr txBox="1">
            <a:spLocks noChangeArrowheads="1"/>
          </p:cNvSpPr>
          <p:nvPr/>
        </p:nvSpPr>
        <p:spPr bwMode="auto">
          <a:xfrm>
            <a:off x="609600" y="1676400"/>
            <a:ext cx="79248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457200" indent="-457200" algn="just">
              <a:lnSpc>
                <a:spcPct val="100000"/>
              </a:lnSpc>
              <a:spcBef>
                <a:spcPct val="0"/>
              </a:spcBef>
              <a:buFont typeface="Wingdings" panose="05000000000000000000" pitchFamily="2" charset="2"/>
              <a:buChar char="§"/>
            </a:pPr>
            <a:r>
              <a:rPr lang="en-US" altLang="en-US" sz="2800" dirty="0" smtClean="0">
                <a:latin typeface="Times New Roman" pitchFamily="18" charset="0"/>
                <a:cs typeface="Miriam" pitchFamily="34" charset="-79"/>
              </a:rPr>
              <a:t>EQ agents does not work.</a:t>
            </a:r>
          </a:p>
          <a:p>
            <a:pPr marL="457200" indent="-457200">
              <a:lnSpc>
                <a:spcPct val="100000"/>
              </a:lnSpc>
              <a:spcBef>
                <a:spcPct val="0"/>
              </a:spcBef>
              <a:buFont typeface="Wingdings" panose="05000000000000000000" pitchFamily="2" charset="2"/>
              <a:buChar char="§"/>
            </a:pPr>
            <a:r>
              <a:rPr lang="en-US" altLang="en-US" sz="2800" dirty="0" smtClean="0">
                <a:latin typeface="Times New Roman" pitchFamily="18" charset="0"/>
                <a:cs typeface="Miriam" pitchFamily="34" charset="-79"/>
              </a:rPr>
              <a:t>Our EQH agent played </a:t>
            </a:r>
            <a:r>
              <a:rPr lang="en-US" altLang="en-US" sz="2800" dirty="0">
                <a:latin typeface="Times New Roman" pitchFamily="18" charset="0"/>
                <a:cs typeface="Miriam" pitchFamily="34" charset="-79"/>
              </a:rPr>
              <a:t>well </a:t>
            </a:r>
            <a:r>
              <a:rPr lang="en-US" altLang="en-US" sz="2800" dirty="0" smtClean="0">
                <a:latin typeface="Times New Roman" pitchFamily="18" charset="0"/>
                <a:cs typeface="Miriam" pitchFamily="34" charset="-79"/>
              </a:rPr>
              <a:t>and fair against </a:t>
            </a:r>
            <a:r>
              <a:rPr lang="en-US" altLang="en-US" sz="2800" dirty="0">
                <a:latin typeface="Times New Roman" pitchFamily="18" charset="0"/>
                <a:cs typeface="Miriam" pitchFamily="34" charset="-79"/>
              </a:rPr>
              <a:t>a human player.</a:t>
            </a:r>
          </a:p>
          <a:p>
            <a:pPr marL="457200" indent="-457200" algn="just">
              <a:lnSpc>
                <a:spcPct val="100000"/>
              </a:lnSpc>
              <a:spcBef>
                <a:spcPct val="0"/>
              </a:spcBef>
              <a:buFont typeface="Wingdings" panose="05000000000000000000" pitchFamily="2" charset="2"/>
              <a:buChar char="§"/>
            </a:pPr>
            <a:r>
              <a:rPr lang="en-US" altLang="en-US" sz="2800" dirty="0" smtClean="0">
                <a:latin typeface="Times New Roman" pitchFamily="18" charset="0"/>
                <a:cs typeface="Miriam" pitchFamily="34" charset="-79"/>
              </a:rPr>
              <a:t>It </a:t>
            </a:r>
            <a:r>
              <a:rPr lang="en-US" altLang="en-US" sz="2800" dirty="0">
                <a:latin typeface="Times New Roman" pitchFamily="18" charset="0"/>
                <a:cs typeface="Miriam" pitchFamily="34" charset="-79"/>
              </a:rPr>
              <a:t>raised the sum of the utilities in the simulation it was involved in.</a:t>
            </a:r>
          </a:p>
          <a:p>
            <a:pPr marL="457200" indent="-457200" algn="l">
              <a:lnSpc>
                <a:spcPct val="100000"/>
              </a:lnSpc>
              <a:spcBef>
                <a:spcPct val="0"/>
              </a:spcBef>
              <a:buFont typeface="Wingdings" panose="05000000000000000000" pitchFamily="2" charset="2"/>
              <a:buChar char="§"/>
            </a:pPr>
            <a:r>
              <a:rPr lang="en-US" altLang="en-US" sz="2800" dirty="0" smtClean="0">
                <a:latin typeface="Times New Roman" pitchFamily="18" charset="0"/>
                <a:cs typeface="Miriam" pitchFamily="34" charset="-79"/>
              </a:rPr>
              <a:t>The </a:t>
            </a:r>
            <a:r>
              <a:rPr lang="en-US" altLang="en-US" sz="2800" dirty="0">
                <a:latin typeface="Times New Roman" pitchFamily="18" charset="0"/>
                <a:cs typeface="Miriam" pitchFamily="34" charset="-79"/>
              </a:rPr>
              <a:t>agent played as Spain significantly better than a human did, and just as good as a human Canada player.  </a:t>
            </a:r>
          </a:p>
          <a:p>
            <a:pPr algn="just">
              <a:lnSpc>
                <a:spcPct val="100000"/>
              </a:lnSpc>
              <a:spcBef>
                <a:spcPct val="0"/>
              </a:spcBef>
              <a:buFontTx/>
              <a:buChar char="•"/>
            </a:pPr>
            <a:endParaRPr lang="en-US" altLang="en-US" sz="2800" dirty="0">
              <a:latin typeface="Times New Roman" pitchFamily="18" charset="0"/>
              <a:cs typeface="Miriam" pitchFamily="34" charset="-79"/>
            </a:endParaRPr>
          </a:p>
        </p:txBody>
      </p:sp>
      <p:sp>
        <p:nvSpPr>
          <p:cNvPr id="3" name="TextBox 2"/>
          <p:cNvSpPr txBox="1"/>
          <p:nvPr/>
        </p:nvSpPr>
        <p:spPr>
          <a:xfrm>
            <a:off x="1371600" y="6103918"/>
            <a:ext cx="5583644" cy="369332"/>
          </a:xfrm>
          <a:prstGeom prst="rect">
            <a:avLst/>
          </a:prstGeom>
          <a:noFill/>
        </p:spPr>
        <p:txBody>
          <a:bodyPr wrap="none" rtlCol="0">
            <a:spAutoFit/>
          </a:bodyPr>
          <a:lstStyle/>
          <a:p>
            <a:r>
              <a:rPr lang="en-US" dirty="0" smtClean="0"/>
              <a:t>Submitted to AIJ in 2002; revised and accepted 2007</a:t>
            </a:r>
            <a:endParaRPr lang="en-US" dirty="0"/>
          </a:p>
        </p:txBody>
      </p:sp>
    </p:spTree>
    <p:extLst>
      <p:ext uri="{BB962C8B-B14F-4D97-AF65-F5344CB8AC3E}">
        <p14:creationId xmlns:p14="http://schemas.microsoft.com/office/powerpoint/2010/main" val="151635573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6"/>
          <p:cNvSpPr>
            <a:spLocks noGrp="1"/>
          </p:cNvSpPr>
          <p:nvPr>
            <p:ph type="sldNum" sz="quarter" idx="12"/>
          </p:nvPr>
        </p:nvSpPr>
        <p:spPr>
          <a:noFill/>
        </p:spPr>
        <p:txBody>
          <a:bodyPr/>
          <a:lstStyle/>
          <a:p>
            <a:fld id="{ED2771D2-057E-4E40-BBDD-0104AAF1FA6F}" type="slidenum">
              <a:rPr lang="he-IL"/>
              <a:pPr/>
              <a:t>87</a:t>
            </a:fld>
            <a:endParaRPr lang="he-IL"/>
          </a:p>
        </p:txBody>
      </p:sp>
      <p:sp>
        <p:nvSpPr>
          <p:cNvPr id="48131" name="AutoShape 2"/>
          <p:cNvSpPr>
            <a:spLocks noGrp="1" noChangeArrowheads="1"/>
          </p:cNvSpPr>
          <p:nvPr>
            <p:ph type="title"/>
          </p:nvPr>
        </p:nvSpPr>
        <p:spPr>
          <a:xfrm>
            <a:off x="763588" y="762000"/>
            <a:ext cx="7923212" cy="650875"/>
          </a:xfrm>
        </p:spPr>
        <p:txBody>
          <a:bodyPr>
            <a:normAutofit fontScale="90000"/>
          </a:bodyPr>
          <a:lstStyle/>
          <a:p>
            <a:pPr eaLnBrk="1" hangingPunct="1"/>
            <a:r>
              <a:rPr lang="en-US" dirty="0" smtClean="0">
                <a:solidFill>
                  <a:srgbClr val="0070C0"/>
                </a:solidFill>
              </a:rPr>
              <a:t>Multi-issue negotiation (</a:t>
            </a:r>
            <a:r>
              <a:rPr lang="en-US" dirty="0" err="1" smtClean="0">
                <a:solidFill>
                  <a:srgbClr val="0070C0"/>
                </a:solidFill>
              </a:rPr>
              <a:t>cont</a:t>
            </a:r>
            <a:r>
              <a:rPr lang="en-US" dirty="0">
                <a:solidFill>
                  <a:srgbClr val="0070C0"/>
                </a:solidFill>
              </a:rPr>
              <a:t>)</a:t>
            </a:r>
            <a:endParaRPr lang="en-US" dirty="0" smtClean="0">
              <a:solidFill>
                <a:srgbClr val="0070C0"/>
              </a:solidFill>
            </a:endParaRPr>
          </a:p>
        </p:txBody>
      </p:sp>
      <p:sp>
        <p:nvSpPr>
          <p:cNvPr id="48132" name="Rectangle 3"/>
          <p:cNvSpPr>
            <a:spLocks noGrp="1" noChangeArrowheads="1"/>
          </p:cNvSpPr>
          <p:nvPr>
            <p:ph type="body" sz="half" idx="1"/>
          </p:nvPr>
        </p:nvSpPr>
        <p:spPr>
          <a:xfrm>
            <a:off x="5238750" y="2668588"/>
            <a:ext cx="3905250" cy="4113212"/>
          </a:xfrm>
        </p:spPr>
        <p:txBody>
          <a:bodyPr/>
          <a:lstStyle/>
          <a:p>
            <a:pPr algn="l" rtl="0" eaLnBrk="1" hangingPunct="1"/>
            <a:r>
              <a:rPr lang="en-US" sz="2400" dirty="0" smtClean="0"/>
              <a:t>Employer and job candidate</a:t>
            </a:r>
          </a:p>
          <a:p>
            <a:pPr lvl="1" algn="l" rtl="0" eaLnBrk="1" hangingPunct="1"/>
            <a:r>
              <a:rPr lang="en-US" sz="2000" dirty="0" smtClean="0"/>
              <a:t>Objective: reach an agreement over hiring terms after successful interview</a:t>
            </a:r>
          </a:p>
          <a:p>
            <a:pPr lvl="1" algn="l" rtl="0" eaLnBrk="1" hangingPunct="1"/>
            <a:r>
              <a:rPr lang="en-US" sz="2000" dirty="0" smtClean="0"/>
              <a:t>Subjects could identify with this scenario</a:t>
            </a:r>
          </a:p>
          <a:p>
            <a:pPr lvl="1" algn="l" rtl="0" eaLnBrk="1" hangingPunct="1"/>
            <a:endParaRPr lang="en-US" sz="2000" dirty="0" smtClean="0"/>
          </a:p>
          <a:p>
            <a:pPr lvl="2" algn="l" rtl="0" eaLnBrk="1" hangingPunct="1"/>
            <a:endParaRPr lang="en-US" sz="1800" dirty="0" smtClean="0"/>
          </a:p>
          <a:p>
            <a:pPr algn="l" rtl="0" eaLnBrk="1" hangingPunct="1"/>
            <a:endParaRPr lang="en-US" sz="2400" dirty="0" smtClean="0"/>
          </a:p>
        </p:txBody>
      </p:sp>
      <p:pic>
        <p:nvPicPr>
          <p:cNvPr id="48133" name="Picture 4" descr="job candidate1"/>
          <p:cNvPicPr>
            <a:picLocks noGrp="1" noChangeAspect="1" noChangeArrowheads="1"/>
          </p:cNvPicPr>
          <p:nvPr>
            <p:ph sz="half" idx="2"/>
          </p:nvPr>
        </p:nvPicPr>
        <p:blipFill>
          <a:blip r:embed="rId2" cstate="print"/>
          <a:srcRect/>
          <a:stretch>
            <a:fillRect/>
          </a:stretch>
        </p:blipFill>
        <p:spPr>
          <a:xfrm>
            <a:off x="685800" y="1828800"/>
            <a:ext cx="4875213" cy="4635500"/>
          </a:xfrm>
          <a:noFill/>
        </p:spPr>
      </p:pic>
    </p:spTree>
    <p:extLst>
      <p:ext uri="{BB962C8B-B14F-4D97-AF65-F5344CB8AC3E}">
        <p14:creationId xmlns:p14="http://schemas.microsoft.com/office/powerpoint/2010/main" val="2485493607"/>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Nego</a:t>
            </a:r>
            <a:r>
              <a:rPr lang="en-US" dirty="0" smtClean="0"/>
              <a:t>-Chat</a:t>
            </a:r>
            <a:endParaRPr lang="he-IL" dirty="0"/>
          </a:p>
        </p:txBody>
      </p:sp>
      <p:sp>
        <p:nvSpPr>
          <p:cNvPr id="5" name="Content Placeholder 4"/>
          <p:cNvSpPr>
            <a:spLocks noGrp="1"/>
          </p:cNvSpPr>
          <p:nvPr>
            <p:ph idx="1"/>
          </p:nvPr>
        </p:nvSpPr>
        <p:spPr/>
        <p:txBody>
          <a:bodyPr/>
          <a:lstStyle/>
          <a:p>
            <a:pPr algn="l" rtl="0"/>
            <a:endParaRPr lang="en-US" dirty="0" smtClean="0"/>
          </a:p>
          <a:p>
            <a:pPr algn="l" rtl="0"/>
            <a:endParaRPr lang="en-US" dirty="0"/>
          </a:p>
          <a:p>
            <a:pPr algn="l" rtl="0"/>
            <a:r>
              <a:rPr lang="en-US" dirty="0" smtClean="0"/>
              <a:t>Movie </a:t>
            </a:r>
            <a:r>
              <a:rPr lang="en-US" dirty="0"/>
              <a:t>- </a:t>
            </a:r>
            <a:r>
              <a:rPr lang="en-US" dirty="0" err="1"/>
              <a:t>Nego</a:t>
            </a:r>
            <a:r>
              <a:rPr lang="en-US" dirty="0"/>
              <a:t>-Chat</a:t>
            </a:r>
            <a:endParaRPr lang="he-IL" dirty="0"/>
          </a:p>
        </p:txBody>
      </p:sp>
    </p:spTree>
    <p:extLst>
      <p:ext uri="{BB962C8B-B14F-4D97-AF65-F5344CB8AC3E}">
        <p14:creationId xmlns:p14="http://schemas.microsoft.com/office/powerpoint/2010/main" val="32442946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24843" y="40823"/>
            <a:ext cx="8228763" cy="1063362"/>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b="1" dirty="0" smtClean="0">
                <a:solidFill>
                  <a:srgbClr val="0070C0"/>
                </a:solidFill>
              </a:rPr>
              <a:t>Revelation </a:t>
            </a:r>
            <a:r>
              <a:rPr lang="en-US" b="1" dirty="0">
                <a:solidFill>
                  <a:srgbClr val="0070C0"/>
                </a:solidFill>
              </a:rPr>
              <a:t>games</a:t>
            </a:r>
          </a:p>
        </p:txBody>
      </p:sp>
      <p:sp>
        <p:nvSpPr>
          <p:cNvPr id="3" name="Text Placeholder 2"/>
          <p:cNvSpPr txBox="1">
            <a:spLocks noGrp="1"/>
          </p:cNvSpPr>
          <p:nvPr>
            <p:ph type="body" idx="4294967295"/>
          </p:nvPr>
        </p:nvSpPr>
        <p:spPr>
          <a:xfrm>
            <a:off x="-139390" y="1295400"/>
            <a:ext cx="6774366" cy="4732065"/>
          </a:xfrm>
        </p:spPr>
        <p:txBody>
          <a:bodyPr wrap="square">
            <a:spAutoFit/>
          </a:bodyPr>
          <a:lstStyle>
            <a:defPPr marL="432000" marR="0" lvl="0" indent="-324000">
              <a:spcBef>
                <a:spcPts val="0"/>
              </a:spcBef>
              <a:spcAft>
                <a:spcPts val="1417"/>
              </a:spcAft>
              <a:buClr>
                <a:srgbClr val="FF6309"/>
              </a:buClr>
              <a:buSzPct val="45000"/>
              <a:buFont typeface="StarSymbol"/>
              <a:buNone/>
              <a:defRPr lang="en-US"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FF6309"/>
              </a:buClr>
              <a:buSzPct val="45000"/>
              <a:buFont typeface="StarSymbol"/>
              <a:buChar char=""/>
              <a:defRPr lang="en-US"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FF6309"/>
              </a:buClr>
              <a:buSzPct val="45000"/>
              <a:buFont typeface="StarSymbol"/>
              <a:buChar char=""/>
              <a:defRPr lang="en-US" sz="32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FF6309"/>
              </a:buClr>
              <a:buSzPct val="45000"/>
              <a:buFont typeface="StarSymbol"/>
              <a:buChar char=""/>
              <a:defRPr lang="en-US" sz="32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FF6309"/>
              </a:buClr>
              <a:buSzPct val="45000"/>
              <a:buFont typeface="StarSymbol"/>
              <a:buChar char=""/>
              <a:defRPr lang="en-US" sz="32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FF6309"/>
              </a:buClr>
              <a:buSzPct val="45000"/>
              <a:buFont typeface="StarSymbol"/>
              <a:buChar char=""/>
              <a:defRPr lang="en-US" sz="32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FF6309"/>
              </a:buClr>
              <a:buSzPct val="45000"/>
              <a:buFont typeface="StarSymbol"/>
              <a:buChar char=""/>
              <a:defRPr lang="en-US" sz="32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FF6309"/>
              </a:buClr>
              <a:buSzPct val="45000"/>
              <a:buFont typeface="StarSymbol"/>
              <a:buChar char=""/>
              <a:defRPr lang="en-US" sz="32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FF6309"/>
              </a:buClr>
              <a:buSzPct val="45000"/>
              <a:buFont typeface="StarSymbol"/>
              <a:buChar char=""/>
              <a:defRPr lang="en-US" sz="32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FF6309"/>
              </a:buClr>
              <a:buSzPct val="45000"/>
              <a:buFont typeface="StarSymbol"/>
              <a:buChar char=""/>
              <a:defRPr lang="en-US" sz="3200" b="0" i="0" u="none" strike="noStrike">
                <a:ln>
                  <a:noFill/>
                </a:ln>
                <a:latin typeface="Arial" pitchFamily="18"/>
                <a:ea typeface="DejaVu Sans" pitchFamily="2"/>
                <a:cs typeface="DejaVu Sans" pitchFamily="2"/>
              </a:defRPr>
            </a:lvl9pPr>
          </a:lstStyle>
          <a:p>
            <a:pPr lvl="0" algn="l" rtl="0">
              <a:buClrTx/>
              <a:buSzPct val="100000"/>
              <a:buFont typeface="Arial" pitchFamily="34" charset="0"/>
              <a:buChar char="•"/>
            </a:pPr>
            <a:r>
              <a:rPr lang="fi-FI" dirty="0">
                <a:latin typeface=""/>
              </a:rPr>
              <a:t>Combine two types of interaction</a:t>
            </a:r>
          </a:p>
          <a:p>
            <a:pPr lvl="0" algn="l" rtl="0">
              <a:buClrTx/>
              <a:buSzPct val="100000"/>
              <a:buFont typeface="Arial" pitchFamily="34" charset="0"/>
              <a:buChar char="•"/>
            </a:pPr>
            <a:r>
              <a:rPr lang="fi-FI" dirty="0">
                <a:latin typeface=""/>
              </a:rPr>
              <a:t>Signaling games </a:t>
            </a:r>
            <a:r>
              <a:rPr lang="fi-FI" sz="1800" dirty="0">
                <a:latin typeface=""/>
              </a:rPr>
              <a:t>(Spence 1974)</a:t>
            </a:r>
          </a:p>
          <a:p>
            <a:pPr lvl="1" algn="l" rtl="0">
              <a:buClrTx/>
              <a:buSzPct val="100000"/>
              <a:buFont typeface="Arial" pitchFamily="34" charset="0"/>
              <a:buChar char="•"/>
            </a:pPr>
            <a:r>
              <a:rPr lang="fi-FI" sz="2500" dirty="0">
                <a:latin typeface=""/>
              </a:rPr>
              <a:t>Players choose whether to convey private information to each other</a:t>
            </a:r>
          </a:p>
          <a:p>
            <a:pPr lvl="0" algn="l" rtl="0">
              <a:buClrTx/>
              <a:buSzPct val="100000"/>
              <a:buFont typeface="Arial" pitchFamily="34" charset="0"/>
              <a:buChar char="•"/>
            </a:pPr>
            <a:r>
              <a:rPr lang="fi-FI" dirty="0">
                <a:latin typeface=""/>
              </a:rPr>
              <a:t>Bargaining games </a:t>
            </a:r>
            <a:r>
              <a:rPr lang="fi-FI" sz="1800" dirty="0" smtClean="0">
                <a:latin typeface=""/>
              </a:rPr>
              <a:t>(Osborne and Rubinstein </a:t>
            </a:r>
            <a:r>
              <a:rPr lang="fi-FI" sz="1800" dirty="0">
                <a:latin typeface=""/>
              </a:rPr>
              <a:t>1999)</a:t>
            </a:r>
          </a:p>
          <a:p>
            <a:pPr lvl="1" algn="l" rtl="0">
              <a:buClrTx/>
              <a:buSzPct val="100000"/>
              <a:buFont typeface="Arial" pitchFamily="34" charset="0"/>
              <a:buChar char="•"/>
            </a:pPr>
            <a:r>
              <a:rPr lang="fi-FI" sz="2500" dirty="0">
                <a:latin typeface=""/>
              </a:rPr>
              <a:t>Players engage in </a:t>
            </a:r>
            <a:r>
              <a:rPr lang="fi-FI" sz="2500" dirty="0" smtClean="0">
                <a:latin typeface=""/>
              </a:rPr>
              <a:t>finite horizon </a:t>
            </a:r>
            <a:br>
              <a:rPr lang="fi-FI" sz="2500" dirty="0" smtClean="0">
                <a:latin typeface=""/>
              </a:rPr>
            </a:br>
            <a:r>
              <a:rPr lang="fi-FI" sz="2500" dirty="0" smtClean="0">
                <a:latin typeface=""/>
              </a:rPr>
              <a:t>multiple </a:t>
            </a:r>
            <a:r>
              <a:rPr lang="fi-FI" sz="2500" dirty="0">
                <a:latin typeface=""/>
              </a:rPr>
              <a:t>negotiation rounds</a:t>
            </a:r>
          </a:p>
          <a:p>
            <a:pPr lvl="0" algn="l" rtl="0">
              <a:buClrTx/>
              <a:buSzPct val="100000"/>
              <a:buFont typeface="Arial" pitchFamily="34" charset="0"/>
              <a:buChar char="•"/>
            </a:pPr>
            <a:r>
              <a:rPr lang="fi-FI" sz="2500" dirty="0">
                <a:latin typeface=""/>
              </a:rPr>
              <a:t>Example: Job interview</a:t>
            </a:r>
          </a:p>
        </p:txBody>
      </p:sp>
      <p:sp>
        <p:nvSpPr>
          <p:cNvPr id="5" name="TextBox 4"/>
          <p:cNvSpPr txBox="1"/>
          <p:nvPr/>
        </p:nvSpPr>
        <p:spPr>
          <a:xfrm>
            <a:off x="76200" y="6001369"/>
            <a:ext cx="7315200" cy="495371"/>
          </a:xfrm>
          <a:prstGeom prst="rect">
            <a:avLst/>
          </a:prstGeom>
          <a:noFill/>
          <a:ln>
            <a:noFill/>
          </a:ln>
        </p:spPr>
        <p:txBody>
          <a:bodyPr vert="horz" wrap="square" lIns="81639" tIns="40820" rIns="81639" bIns="40820" anchorCtr="0" compatLnSpc="0">
            <a:spAutoFit/>
          </a:bodyPr>
          <a:lstStyle/>
          <a:p>
            <a:pPr hangingPunct="0">
              <a:spcBef>
                <a:spcPts val="0"/>
              </a:spcBef>
              <a:spcAft>
                <a:spcPts val="0"/>
              </a:spcAft>
            </a:pPr>
            <a:r>
              <a:rPr lang="fi-FI" sz="2800" dirty="0" smtClean="0">
                <a:latin typeface="Arial" pitchFamily="18"/>
                <a:ea typeface="DejaVu Sans" pitchFamily="2"/>
                <a:cs typeface="DejaVu Sans" pitchFamily="2"/>
              </a:rPr>
              <a:t>Noam</a:t>
            </a:r>
            <a:r>
              <a:rPr lang="fi-FI" sz="2800" dirty="0">
                <a:latin typeface="Arial" pitchFamily="18"/>
                <a:ea typeface="DejaVu Sans" pitchFamily="2"/>
                <a:cs typeface="DejaVu Sans" pitchFamily="2"/>
              </a:rPr>
              <a:t> </a:t>
            </a:r>
            <a:r>
              <a:rPr lang="fi-FI" sz="2800" dirty="0" smtClean="0">
                <a:latin typeface="Arial" pitchFamily="18"/>
                <a:ea typeface="DejaVu Sans" pitchFamily="2"/>
                <a:cs typeface="DejaVu Sans" pitchFamily="2"/>
              </a:rPr>
              <a:t>Peled; Kobi Gal</a:t>
            </a:r>
            <a:endParaRPr lang="fi-FI" sz="2800" dirty="0">
              <a:latin typeface="Arial" pitchFamily="18"/>
              <a:ea typeface="DejaVu Sans" pitchFamily="2"/>
              <a:cs typeface="DejaVu Sans" pitchFamily="2"/>
            </a:endParaRPr>
          </a:p>
        </p:txBody>
      </p:sp>
      <p:pic>
        <p:nvPicPr>
          <p:cNvPr id="6" name="Picture 5"/>
          <p:cNvPicPr>
            <a:picLocks noChangeAspect="1"/>
          </p:cNvPicPr>
          <p:nvPr/>
        </p:nvPicPr>
        <p:blipFill>
          <a:blip r:embed="rId3" cstate="print">
            <a:lum/>
            <a:alphaModFix/>
          </a:blip>
          <a:srcRect/>
          <a:stretch>
            <a:fillRect/>
          </a:stretch>
        </p:blipFill>
        <p:spPr>
          <a:xfrm>
            <a:off x="6324600" y="762000"/>
            <a:ext cx="2819400" cy="5983296"/>
          </a:xfrm>
          <a:prstGeom prst="rect">
            <a:avLst/>
          </a:prstGeom>
          <a:noFill/>
          <a:ln>
            <a:noFill/>
          </a:ln>
        </p:spPr>
      </p:pic>
    </p:spTree>
    <p:extLst>
      <p:ext uri="{BB962C8B-B14F-4D97-AF65-F5344CB8AC3E}">
        <p14:creationId xmlns:p14="http://schemas.microsoft.com/office/powerpoint/2010/main" val="2484068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dirty="0" smtClean="0"/>
              <a:t>Understanding DM</a:t>
            </a:r>
            <a:endParaRPr lang="he-IL" dirty="0"/>
          </a:p>
        </p:txBody>
      </p:sp>
      <p:sp>
        <p:nvSpPr>
          <p:cNvPr id="3" name="Content Placeholder 2"/>
          <p:cNvSpPr>
            <a:spLocks noGrp="1"/>
          </p:cNvSpPr>
          <p:nvPr>
            <p:ph idx="1"/>
          </p:nvPr>
        </p:nvSpPr>
        <p:spPr/>
        <p:txBody>
          <a:bodyPr/>
          <a:lstStyle/>
          <a:p>
            <a:pPr algn="l" rtl="0"/>
            <a:r>
              <a:rPr lang="en-US" dirty="0" smtClean="0"/>
              <a:t>“…much have been learned about </a:t>
            </a:r>
            <a:r>
              <a:rPr lang="en-US" dirty="0"/>
              <a:t>how and why we make </a:t>
            </a:r>
            <a:r>
              <a:rPr lang="en-US" dirty="0" smtClean="0"/>
              <a:t>decisions… yet, we are still discovering the tip of the iceberg…”</a:t>
            </a:r>
            <a:endParaRPr lang="he-IL" dirty="0"/>
          </a:p>
        </p:txBody>
      </p:sp>
      <p:sp>
        <p:nvSpPr>
          <p:cNvPr id="4" name="Rectangle 3"/>
          <p:cNvSpPr/>
          <p:nvPr/>
        </p:nvSpPr>
        <p:spPr>
          <a:xfrm>
            <a:off x="304800" y="3352800"/>
            <a:ext cx="6248400" cy="923330"/>
          </a:xfrm>
          <a:prstGeom prst="rect">
            <a:avLst/>
          </a:prstGeom>
        </p:spPr>
        <p:txBody>
          <a:bodyPr wrap="square">
            <a:spAutoFit/>
          </a:bodyPr>
          <a:lstStyle/>
          <a:p>
            <a:r>
              <a:rPr lang="en-US" dirty="0" err="1"/>
              <a:t>Rorie</a:t>
            </a:r>
            <a:r>
              <a:rPr lang="en-US" dirty="0"/>
              <a:t> </a:t>
            </a:r>
            <a:r>
              <a:rPr lang="en-US" dirty="0" smtClean="0"/>
              <a:t>AE, Newsome WT. A general mechanism </a:t>
            </a:r>
            <a:r>
              <a:rPr lang="en-US" dirty="0"/>
              <a:t>for decision-making in the human brain? TRENDS in Cognitive Sciences. 9(2):41-43 (2009).</a:t>
            </a:r>
            <a:endParaRPr lang="he-IL" dirty="0"/>
          </a:p>
        </p:txBody>
      </p:sp>
      <p:sp>
        <p:nvSpPr>
          <p:cNvPr id="6" name="Rectangle 5"/>
          <p:cNvSpPr/>
          <p:nvPr/>
        </p:nvSpPr>
        <p:spPr>
          <a:xfrm>
            <a:off x="304800" y="4230469"/>
            <a:ext cx="6248400" cy="646331"/>
          </a:xfrm>
          <a:prstGeom prst="rect">
            <a:avLst/>
          </a:prstGeom>
        </p:spPr>
        <p:txBody>
          <a:bodyPr wrap="square">
            <a:spAutoFit/>
          </a:bodyPr>
          <a:lstStyle/>
          <a:p>
            <a:r>
              <a:rPr lang="en-US" dirty="0"/>
              <a:t>Gold JI, </a:t>
            </a:r>
            <a:r>
              <a:rPr lang="en-US" dirty="0" err="1"/>
              <a:t>Shadlen</a:t>
            </a:r>
            <a:r>
              <a:rPr lang="en-US" dirty="0"/>
              <a:t> MN. The neural basis of decision making. Annual Reviews in Neuroscience. (30):535-574 (2007). </a:t>
            </a:r>
            <a:endParaRPr lang="he-IL" dirty="0"/>
          </a:p>
        </p:txBody>
      </p:sp>
      <p:sp>
        <p:nvSpPr>
          <p:cNvPr id="7" name="Rectangle 6"/>
          <p:cNvSpPr/>
          <p:nvPr/>
        </p:nvSpPr>
        <p:spPr>
          <a:xfrm>
            <a:off x="304800" y="4800600"/>
            <a:ext cx="6400800" cy="923330"/>
          </a:xfrm>
          <a:prstGeom prst="rect">
            <a:avLst/>
          </a:prstGeom>
        </p:spPr>
        <p:txBody>
          <a:bodyPr wrap="square">
            <a:spAutoFit/>
          </a:bodyPr>
          <a:lstStyle/>
          <a:p>
            <a:r>
              <a:rPr lang="en-US" dirty="0"/>
              <a:t>Feng S, Holmes P, </a:t>
            </a:r>
            <a:r>
              <a:rPr lang="en-US" dirty="0" err="1"/>
              <a:t>Rorie</a:t>
            </a:r>
            <a:r>
              <a:rPr lang="en-US" dirty="0"/>
              <a:t> A, Newsome WT. Can monkeys choose optimally when faced with noisy stimuli and unequal rewards? PLOS Computational Biology</a:t>
            </a:r>
            <a:r>
              <a:rPr lang="en-US" i="1" dirty="0"/>
              <a:t>.</a:t>
            </a:r>
            <a:r>
              <a:rPr lang="en-US" dirty="0"/>
              <a:t> 5(2</a:t>
            </a:r>
            <a:r>
              <a:rPr lang="en-US" dirty="0" smtClean="0"/>
              <a:t>): (</a:t>
            </a:r>
            <a:r>
              <a:rPr lang="en-US" dirty="0"/>
              <a:t>2009).  </a:t>
            </a:r>
            <a:endParaRPr lang="he-IL" dirty="0"/>
          </a:p>
        </p:txBody>
      </p:sp>
      <p:sp>
        <p:nvSpPr>
          <p:cNvPr id="8" name="Rectangle 7"/>
          <p:cNvSpPr/>
          <p:nvPr/>
        </p:nvSpPr>
        <p:spPr>
          <a:xfrm>
            <a:off x="304800" y="5678269"/>
            <a:ext cx="8763000" cy="646331"/>
          </a:xfrm>
          <a:prstGeom prst="rect">
            <a:avLst/>
          </a:prstGeom>
        </p:spPr>
        <p:txBody>
          <a:bodyPr wrap="square">
            <a:spAutoFit/>
          </a:bodyPr>
          <a:lstStyle/>
          <a:p>
            <a:r>
              <a:rPr lang="en-US" dirty="0" err="1"/>
              <a:t>Kiani</a:t>
            </a:r>
            <a:r>
              <a:rPr lang="en-US" dirty="0"/>
              <a:t> R, </a:t>
            </a:r>
            <a:r>
              <a:rPr lang="en-US" dirty="0" err="1"/>
              <a:t>Shadlen</a:t>
            </a:r>
            <a:r>
              <a:rPr lang="en-US" dirty="0"/>
              <a:t> MN. Representation of confidence associated with a decision by neurons in the parietal cortex. Science. 324(5928):759-764 (2009).</a:t>
            </a:r>
            <a:endParaRPr lang="he-IL" dirty="0"/>
          </a:p>
        </p:txBody>
      </p:sp>
      <p:pic>
        <p:nvPicPr>
          <p:cNvPr id="12290" name="Picture 2" descr="תוצאת תמונה עבור ‪the thinking m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2815155"/>
            <a:ext cx="2149629" cy="2884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89491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48320" y="6461493"/>
            <a:ext cx="824803" cy="265514"/>
          </a:xfrm>
          <a:prstGeom prst="rect">
            <a:avLst/>
          </a:prstGeom>
        </p:spPr>
        <p:txBody>
          <a:bodyPr lIns="82945" tIns="41473" rIns="82945" bIns="41473"/>
          <a:lstStyle/>
          <a:p>
            <a:pPr lvl="0"/>
            <a:fld id="{EC98804D-86A0-499E-B9A2-F9A994B61FD8}" type="slidenum">
              <a:rPr/>
              <a:pPr lvl="0"/>
              <a:t>90</a:t>
            </a:fld>
            <a:r>
              <a:rPr lang="fi-FI" smtClean="0"/>
              <a:t>-</a:t>
            </a:r>
            <a:endParaRPr lang="fi-FI"/>
          </a:p>
        </p:txBody>
      </p:sp>
      <p:sp>
        <p:nvSpPr>
          <p:cNvPr id="2" name="Title 1"/>
          <p:cNvSpPr txBox="1">
            <a:spLocks noGrp="1"/>
          </p:cNvSpPr>
          <p:nvPr>
            <p:ph type="title" idx="4294967295"/>
          </p:nvPr>
        </p:nvSpPr>
        <p:spPr>
          <a:xfrm>
            <a:off x="424843" y="479792"/>
            <a:ext cx="8228763" cy="815608"/>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b="1" dirty="0">
                <a:solidFill>
                  <a:srgbClr val="0070C0"/>
                </a:solidFill>
              </a:rPr>
              <a:t>Perfect Equilibrium (PE) Agent</a:t>
            </a:r>
          </a:p>
        </p:txBody>
      </p:sp>
      <p:sp>
        <p:nvSpPr>
          <p:cNvPr id="3" name="Text Placeholder 2"/>
          <p:cNvSpPr txBox="1">
            <a:spLocks noGrp="1"/>
          </p:cNvSpPr>
          <p:nvPr>
            <p:ph type="body" idx="4294967295"/>
          </p:nvPr>
        </p:nvSpPr>
        <p:spPr>
          <a:xfrm>
            <a:off x="457171" y="1143000"/>
            <a:ext cx="8228763" cy="5214248"/>
          </a:xfrm>
        </p:spPr>
        <p:txBody>
          <a:bodyPr>
            <a:spAutoFit/>
          </a:bodyPr>
          <a:lstStyle>
            <a:defPPr marL="432000" marR="0" lvl="0" indent="-324000">
              <a:spcBef>
                <a:spcPts val="0"/>
              </a:spcBef>
              <a:spcAft>
                <a:spcPts val="1417"/>
              </a:spcAft>
              <a:buClr>
                <a:srgbClr val="FF6309"/>
              </a:buClr>
              <a:buSzPct val="45000"/>
              <a:buFont typeface="StarSymbol"/>
              <a:buNone/>
              <a:defRPr lang="en-US"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FF6309"/>
              </a:buClr>
              <a:buSzPct val="45000"/>
              <a:buFont typeface="StarSymbol"/>
              <a:buChar char=""/>
              <a:defRPr lang="en-US"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FF6309"/>
              </a:buClr>
              <a:buSzPct val="45000"/>
              <a:buFont typeface="StarSymbol"/>
              <a:buChar char=""/>
              <a:defRPr lang="en-US" sz="32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FF6309"/>
              </a:buClr>
              <a:buSzPct val="45000"/>
              <a:buFont typeface="StarSymbol"/>
              <a:buChar char=""/>
              <a:defRPr lang="en-US" sz="32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FF6309"/>
              </a:buClr>
              <a:buSzPct val="45000"/>
              <a:buFont typeface="StarSymbol"/>
              <a:buChar char=""/>
              <a:defRPr lang="en-US" sz="32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FF6309"/>
              </a:buClr>
              <a:buSzPct val="45000"/>
              <a:buFont typeface="StarSymbol"/>
              <a:buChar char=""/>
              <a:defRPr lang="en-US" sz="32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FF6309"/>
              </a:buClr>
              <a:buSzPct val="45000"/>
              <a:buFont typeface="StarSymbol"/>
              <a:buChar char=""/>
              <a:defRPr lang="en-US" sz="32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FF6309"/>
              </a:buClr>
              <a:buSzPct val="45000"/>
              <a:buFont typeface="StarSymbol"/>
              <a:buChar char=""/>
              <a:defRPr lang="en-US" sz="32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FF6309"/>
              </a:buClr>
              <a:buSzPct val="45000"/>
              <a:buFont typeface="StarSymbol"/>
              <a:buChar char=""/>
              <a:defRPr lang="en-US" sz="32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FF6309"/>
              </a:buClr>
              <a:buSzPct val="45000"/>
              <a:buFont typeface="StarSymbol"/>
              <a:buChar char=""/>
              <a:defRPr lang="en-US" sz="3200" b="0" i="0" u="none" strike="noStrike">
                <a:ln>
                  <a:noFill/>
                </a:ln>
                <a:latin typeface="Arial" pitchFamily="18"/>
                <a:ea typeface="DejaVu Sans" pitchFamily="2"/>
                <a:cs typeface="DejaVu Sans" pitchFamily="2"/>
              </a:defRPr>
            </a:lvl9pPr>
          </a:lstStyle>
          <a:p>
            <a:pPr lvl="0" algn="l" rtl="0">
              <a:buClrTx/>
              <a:buSzPct val="100000"/>
              <a:buFont typeface="Arial" pitchFamily="34" charset="0"/>
              <a:buChar char="•"/>
            </a:pPr>
            <a:r>
              <a:rPr lang="fi-FI" dirty="0">
                <a:latin typeface=""/>
              </a:rPr>
              <a:t>Solved using Backward induction.</a:t>
            </a:r>
          </a:p>
          <a:p>
            <a:pPr lvl="0" algn="l" rtl="0">
              <a:buClrTx/>
              <a:buSzPct val="100000"/>
              <a:buFont typeface="Arial" pitchFamily="34" charset="0"/>
              <a:buChar char="•"/>
            </a:pPr>
            <a:r>
              <a:rPr lang="fi-FI" dirty="0">
                <a:latin typeface=""/>
              </a:rPr>
              <a:t>No signaling.</a:t>
            </a:r>
          </a:p>
          <a:p>
            <a:pPr lvl="0" algn="l" rtl="0">
              <a:buClrTx/>
              <a:buSzPct val="100000"/>
              <a:buFont typeface="Arial" pitchFamily="34" charset="0"/>
              <a:buChar char="•"/>
            </a:pPr>
            <a:r>
              <a:rPr lang="fi-FI" dirty="0">
                <a:latin typeface=""/>
              </a:rPr>
              <a:t>Counter-proposal round (selfish):</a:t>
            </a:r>
          </a:p>
          <a:p>
            <a:pPr lvl="1" algn="l" rtl="0">
              <a:buClrTx/>
              <a:buSzPct val="100000"/>
              <a:buFont typeface="Arial" pitchFamily="34" charset="0"/>
              <a:buChar char="•"/>
            </a:pPr>
            <a:r>
              <a:rPr lang="fi-FI" dirty="0">
                <a:latin typeface=""/>
              </a:rPr>
              <a:t>Second proposer: Find the most beneficial proposal while the responder benefit remains positive.</a:t>
            </a:r>
          </a:p>
          <a:p>
            <a:pPr lvl="1" algn="l" rtl="0">
              <a:buClrTx/>
              <a:buSzPct val="100000"/>
              <a:buFont typeface="Arial" pitchFamily="34" charset="0"/>
              <a:buChar char="•"/>
            </a:pPr>
            <a:r>
              <a:rPr lang="fi-FI" dirty="0">
                <a:latin typeface=""/>
              </a:rPr>
              <a:t>Second responder: Accepts any proposal which gives it a positive benefit.</a:t>
            </a:r>
          </a:p>
        </p:txBody>
      </p:sp>
    </p:spTree>
    <p:extLst>
      <p:ext uri="{BB962C8B-B14F-4D97-AF65-F5344CB8AC3E}">
        <p14:creationId xmlns:p14="http://schemas.microsoft.com/office/powerpoint/2010/main" val="892678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48320" y="6461493"/>
            <a:ext cx="824803" cy="265514"/>
          </a:xfrm>
          <a:prstGeom prst="rect">
            <a:avLst/>
          </a:prstGeom>
        </p:spPr>
        <p:txBody>
          <a:bodyPr lIns="82945" tIns="41473" rIns="82945" bIns="41473"/>
          <a:lstStyle/>
          <a:p>
            <a:pPr lvl="0"/>
            <a:fld id="{E8D7BD8D-AB2B-44AE-BFEC-BE56EC858DE8}" type="slidenum">
              <a:rPr/>
              <a:pPr lvl="0"/>
              <a:t>91</a:t>
            </a:fld>
            <a:r>
              <a:rPr lang="fi-FI" smtClean="0"/>
              <a:t>-</a:t>
            </a:r>
            <a:endParaRPr lang="fi-FI"/>
          </a:p>
        </p:txBody>
      </p:sp>
      <p:sp>
        <p:nvSpPr>
          <p:cNvPr id="2" name="Title 1"/>
          <p:cNvSpPr txBox="1">
            <a:spLocks noGrp="1"/>
          </p:cNvSpPr>
          <p:nvPr>
            <p:ph type="title" idx="4294967295"/>
          </p:nvPr>
        </p:nvSpPr>
        <p:spPr>
          <a:xfrm>
            <a:off x="381000" y="399875"/>
            <a:ext cx="8228763" cy="815608"/>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b="1" dirty="0" smtClean="0">
                <a:solidFill>
                  <a:srgbClr val="0070C0"/>
                </a:solidFill>
              </a:rPr>
              <a:t>Performance of PEQ agent</a:t>
            </a:r>
            <a:endParaRPr lang="en-US" b="1" dirty="0">
              <a:solidFill>
                <a:srgbClr val="0070C0"/>
              </a:solidFill>
            </a:endParaRPr>
          </a:p>
        </p:txBody>
      </p:sp>
      <p:sp>
        <p:nvSpPr>
          <p:cNvPr id="6" name="TextBox 5"/>
          <p:cNvSpPr txBox="1"/>
          <p:nvPr/>
        </p:nvSpPr>
        <p:spPr>
          <a:xfrm>
            <a:off x="6781800" y="2895600"/>
            <a:ext cx="1937092" cy="954107"/>
          </a:xfrm>
          <a:prstGeom prst="rect">
            <a:avLst/>
          </a:prstGeom>
          <a:noFill/>
        </p:spPr>
        <p:txBody>
          <a:bodyPr wrap="square" rtlCol="0">
            <a:spAutoFit/>
          </a:bodyPr>
          <a:lstStyle/>
          <a:p>
            <a:r>
              <a:rPr lang="en-US" sz="2800" b="1" dirty="0" smtClean="0"/>
              <a:t>130 subjects</a:t>
            </a:r>
            <a:endParaRPr lang="en-US" sz="2800" b="1" dirty="0"/>
          </a:p>
        </p:txBody>
      </p:sp>
      <p:pic>
        <p:nvPicPr>
          <p:cNvPr id="7" name="Picture 6" descr="humanVsAgent _noTitle.jpg"/>
          <p:cNvPicPr>
            <a:picLocks noChangeAspect="1"/>
          </p:cNvPicPr>
          <p:nvPr/>
        </p:nvPicPr>
        <p:blipFill>
          <a:blip r:embed="rId3" cstate="print"/>
          <a:srcRect r="59789"/>
          <a:stretch>
            <a:fillRect/>
          </a:stretch>
        </p:blipFill>
        <p:spPr>
          <a:xfrm>
            <a:off x="2362200" y="1219200"/>
            <a:ext cx="2749413" cy="5486399"/>
          </a:xfrm>
          <a:prstGeom prst="rect">
            <a:avLst/>
          </a:prstGeom>
        </p:spPr>
      </p:pic>
      <p:pic>
        <p:nvPicPr>
          <p:cNvPr id="8" name="Picture 7" descr="humanVsAgent _noTitle.jpg"/>
          <p:cNvPicPr>
            <a:picLocks noChangeAspect="1"/>
          </p:cNvPicPr>
          <p:nvPr/>
        </p:nvPicPr>
        <p:blipFill>
          <a:blip r:embed="rId3" cstate="print"/>
          <a:srcRect l="71416" b="73611"/>
          <a:stretch>
            <a:fillRect/>
          </a:stretch>
        </p:blipFill>
        <p:spPr>
          <a:xfrm>
            <a:off x="5105400" y="1219200"/>
            <a:ext cx="1954446" cy="1447800"/>
          </a:xfrm>
          <a:prstGeom prst="rect">
            <a:avLst/>
          </a:prstGeom>
        </p:spPr>
      </p:pic>
    </p:spTree>
    <p:extLst>
      <p:ext uri="{BB962C8B-B14F-4D97-AF65-F5344CB8AC3E}">
        <p14:creationId xmlns:p14="http://schemas.microsoft.com/office/powerpoint/2010/main" val="3715021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48320" y="6461493"/>
            <a:ext cx="824803" cy="265514"/>
          </a:xfrm>
          <a:prstGeom prst="rect">
            <a:avLst/>
          </a:prstGeom>
        </p:spPr>
        <p:txBody>
          <a:bodyPr lIns="82945" tIns="41473" rIns="82945" bIns="41473"/>
          <a:lstStyle/>
          <a:p>
            <a:pPr lvl="0"/>
            <a:fld id="{8C9B07F1-266F-4B27-9128-01206B714542}" type="slidenum">
              <a:rPr/>
              <a:pPr lvl="0"/>
              <a:t>92</a:t>
            </a:fld>
            <a:r>
              <a:rPr lang="fi-FI" smtClean="0"/>
              <a:t>-</a:t>
            </a:r>
            <a:endParaRPr lang="fi-FI"/>
          </a:p>
        </p:txBody>
      </p:sp>
      <p:sp>
        <p:nvSpPr>
          <p:cNvPr id="2" name="Title 1"/>
          <p:cNvSpPr txBox="1">
            <a:spLocks noGrp="1"/>
          </p:cNvSpPr>
          <p:nvPr>
            <p:ph type="title" idx="4294967295"/>
          </p:nvPr>
        </p:nvSpPr>
        <p:spPr>
          <a:xfrm>
            <a:off x="424843" y="146910"/>
            <a:ext cx="8228763" cy="815608"/>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b="1" dirty="0">
                <a:solidFill>
                  <a:srgbClr val="0070C0"/>
                </a:solidFill>
              </a:rPr>
              <a:t>SIGAL Agent</a:t>
            </a:r>
          </a:p>
        </p:txBody>
      </p:sp>
      <p:sp>
        <p:nvSpPr>
          <p:cNvPr id="3" name="Text Placeholder 2"/>
          <p:cNvSpPr txBox="1">
            <a:spLocks noGrp="1"/>
          </p:cNvSpPr>
          <p:nvPr>
            <p:ph type="body" idx="4294967295"/>
          </p:nvPr>
        </p:nvSpPr>
        <p:spPr>
          <a:xfrm>
            <a:off x="457171" y="1219200"/>
            <a:ext cx="8228763" cy="4942379"/>
          </a:xfrm>
        </p:spPr>
        <p:txBody>
          <a:bodyPr>
            <a:spAutoFit/>
          </a:bodyPr>
          <a:lstStyle>
            <a:defPPr marL="432000" marR="0" lvl="0" indent="-324000">
              <a:spcBef>
                <a:spcPts val="0"/>
              </a:spcBef>
              <a:spcAft>
                <a:spcPts val="1417"/>
              </a:spcAft>
              <a:buClr>
                <a:srgbClr val="FF6309"/>
              </a:buClr>
              <a:buSzPct val="45000"/>
              <a:buFont typeface="StarSymbol"/>
              <a:buNone/>
              <a:defRPr lang="en-US"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FF6309"/>
              </a:buClr>
              <a:buSzPct val="45000"/>
              <a:buFont typeface="StarSymbol"/>
              <a:buChar char=""/>
              <a:defRPr lang="en-US"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FF6309"/>
              </a:buClr>
              <a:buSzPct val="45000"/>
              <a:buFont typeface="StarSymbol"/>
              <a:buChar char=""/>
              <a:defRPr lang="en-US" sz="32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FF6309"/>
              </a:buClr>
              <a:buSzPct val="45000"/>
              <a:buFont typeface="StarSymbol"/>
              <a:buChar char=""/>
              <a:defRPr lang="en-US" sz="32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FF6309"/>
              </a:buClr>
              <a:buSzPct val="45000"/>
              <a:buFont typeface="StarSymbol"/>
              <a:buChar char=""/>
              <a:defRPr lang="en-US" sz="32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FF6309"/>
              </a:buClr>
              <a:buSzPct val="45000"/>
              <a:buFont typeface="StarSymbol"/>
              <a:buChar char=""/>
              <a:defRPr lang="en-US" sz="32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FF6309"/>
              </a:buClr>
              <a:buSzPct val="45000"/>
              <a:buFont typeface="StarSymbol"/>
              <a:buChar char=""/>
              <a:defRPr lang="en-US" sz="32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FF6309"/>
              </a:buClr>
              <a:buSzPct val="45000"/>
              <a:buFont typeface="StarSymbol"/>
              <a:buChar char=""/>
              <a:defRPr lang="en-US" sz="32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FF6309"/>
              </a:buClr>
              <a:buSzPct val="45000"/>
              <a:buFont typeface="StarSymbol"/>
              <a:buChar char=""/>
              <a:defRPr lang="en-US" sz="32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FF6309"/>
              </a:buClr>
              <a:buSzPct val="45000"/>
              <a:buFont typeface="StarSymbol"/>
              <a:buChar char=""/>
              <a:defRPr lang="en-US" sz="3200" b="0" i="0" u="none" strike="noStrike">
                <a:ln>
                  <a:noFill/>
                </a:ln>
                <a:latin typeface="Arial" pitchFamily="18"/>
                <a:ea typeface="DejaVu Sans" pitchFamily="2"/>
                <a:cs typeface="DejaVu Sans" pitchFamily="2"/>
              </a:defRPr>
            </a:lvl9pPr>
          </a:lstStyle>
          <a:p>
            <a:pPr lvl="0" algn="l" rtl="0">
              <a:buClrTx/>
              <a:buSzPct val="100000"/>
              <a:buFont typeface="Arial" pitchFamily="34" charset="0"/>
              <a:buChar char="•"/>
            </a:pPr>
            <a:r>
              <a:rPr lang="fi-FI" sz="2800" dirty="0">
                <a:latin typeface=""/>
              </a:rPr>
              <a:t>Learns from previous </a:t>
            </a:r>
            <a:r>
              <a:rPr lang="fi-FI" sz="2800" dirty="0" smtClean="0">
                <a:latin typeface=""/>
              </a:rPr>
              <a:t>games of other people.</a:t>
            </a:r>
            <a:endParaRPr lang="fi-FI" sz="2800" dirty="0">
              <a:latin typeface=""/>
            </a:endParaRPr>
          </a:p>
          <a:p>
            <a:pPr lvl="0" algn="l" rtl="0">
              <a:buClrTx/>
              <a:buSzPct val="100000"/>
              <a:buFont typeface="Arial" pitchFamily="34" charset="0"/>
              <a:buChar char="•"/>
            </a:pPr>
            <a:r>
              <a:rPr lang="fi-FI" sz="2800" dirty="0">
                <a:latin typeface=""/>
              </a:rPr>
              <a:t>Predict the acceptance probability for each proposal using Logistic Regression.</a:t>
            </a:r>
          </a:p>
          <a:p>
            <a:pPr lvl="0" algn="l" rtl="0">
              <a:buClrTx/>
              <a:buSzPct val="100000"/>
              <a:buFont typeface="Arial" pitchFamily="34" charset="0"/>
              <a:buChar char="•"/>
            </a:pPr>
            <a:r>
              <a:rPr lang="fi-FI" sz="2800" dirty="0">
                <a:latin typeface=""/>
              </a:rPr>
              <a:t>Models human as using a weighted utility function of:</a:t>
            </a:r>
          </a:p>
          <a:p>
            <a:pPr lvl="1" algn="l" rtl="0">
              <a:buClrTx/>
              <a:buSzPct val="100000"/>
              <a:buFont typeface="Arial" pitchFamily="34" charset="0"/>
              <a:buChar char="•"/>
            </a:pPr>
            <a:r>
              <a:rPr lang="fi-FI" sz="2800" dirty="0">
                <a:latin typeface=""/>
              </a:rPr>
              <a:t>Humans benefit</a:t>
            </a:r>
          </a:p>
          <a:p>
            <a:pPr lvl="1" algn="l" rtl="0">
              <a:buClrTx/>
              <a:buSzPct val="100000"/>
              <a:buFont typeface="Arial" pitchFamily="34" charset="0"/>
              <a:buChar char="•"/>
            </a:pPr>
            <a:r>
              <a:rPr lang="fi-FI" sz="2800" dirty="0">
                <a:latin typeface=""/>
              </a:rPr>
              <a:t>Benefits difference</a:t>
            </a:r>
          </a:p>
          <a:p>
            <a:pPr lvl="1" algn="l" rtl="0">
              <a:buClrTx/>
              <a:buSzPct val="100000"/>
              <a:buFont typeface="Arial" pitchFamily="34" charset="0"/>
              <a:buChar char="•"/>
            </a:pPr>
            <a:r>
              <a:rPr lang="fi-FI" sz="2800" dirty="0">
                <a:latin typeface=""/>
              </a:rPr>
              <a:t>Revelation decision</a:t>
            </a:r>
          </a:p>
          <a:p>
            <a:pPr lvl="1" algn="l" rtl="0">
              <a:buClrTx/>
              <a:buSzPct val="100000"/>
              <a:buFont typeface="Arial" pitchFamily="34" charset="0"/>
              <a:buChar char="•"/>
            </a:pPr>
            <a:r>
              <a:rPr lang="fi-FI" sz="2800" dirty="0">
                <a:latin typeface=""/>
              </a:rPr>
              <a:t>Benefits in previous round</a:t>
            </a:r>
          </a:p>
        </p:txBody>
      </p:sp>
    </p:spTree>
    <p:extLst>
      <p:ext uri="{BB962C8B-B14F-4D97-AF65-F5344CB8AC3E}">
        <p14:creationId xmlns:p14="http://schemas.microsoft.com/office/powerpoint/2010/main" val="2283669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48320" y="6461493"/>
            <a:ext cx="824803" cy="265514"/>
          </a:xfrm>
          <a:prstGeom prst="rect">
            <a:avLst/>
          </a:prstGeom>
        </p:spPr>
        <p:txBody>
          <a:bodyPr lIns="82945" tIns="41473" rIns="82945" bIns="41473"/>
          <a:lstStyle/>
          <a:p>
            <a:pPr lvl="0"/>
            <a:fld id="{E8D7BD8D-AB2B-44AE-BFEC-BE56EC858DE8}" type="slidenum">
              <a:rPr/>
              <a:pPr lvl="0"/>
              <a:t>93</a:t>
            </a:fld>
            <a:r>
              <a:rPr lang="fi-FI" smtClean="0"/>
              <a:t>-</a:t>
            </a:r>
            <a:endParaRPr lang="fi-FI"/>
          </a:p>
        </p:txBody>
      </p:sp>
      <p:sp>
        <p:nvSpPr>
          <p:cNvPr id="2" name="Title 1"/>
          <p:cNvSpPr txBox="1">
            <a:spLocks noGrp="1"/>
          </p:cNvSpPr>
          <p:nvPr>
            <p:ph type="title" idx="4294967295"/>
          </p:nvPr>
        </p:nvSpPr>
        <p:spPr>
          <a:xfrm>
            <a:off x="457200" y="421293"/>
            <a:ext cx="8228763" cy="815608"/>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b="1" dirty="0">
                <a:solidFill>
                  <a:srgbClr val="0070C0"/>
                </a:solidFill>
              </a:rPr>
              <a:t>Performance</a:t>
            </a:r>
          </a:p>
        </p:txBody>
      </p:sp>
      <p:pic>
        <p:nvPicPr>
          <p:cNvPr id="7" name="Picture 6" descr="humanVsAgent _noTitle.jpg"/>
          <p:cNvPicPr>
            <a:picLocks noChangeAspect="1"/>
          </p:cNvPicPr>
          <p:nvPr/>
        </p:nvPicPr>
        <p:blipFill>
          <a:blip r:embed="rId3" cstate="print"/>
          <a:srcRect r="33042"/>
          <a:stretch>
            <a:fillRect/>
          </a:stretch>
        </p:blipFill>
        <p:spPr>
          <a:xfrm>
            <a:off x="298587" y="1371600"/>
            <a:ext cx="4578213" cy="5486399"/>
          </a:xfrm>
          <a:prstGeom prst="rect">
            <a:avLst/>
          </a:prstGeom>
        </p:spPr>
      </p:pic>
      <p:pic>
        <p:nvPicPr>
          <p:cNvPr id="8" name="Picture 7" descr="humanVsAgent _noTitle.jpg"/>
          <p:cNvPicPr>
            <a:picLocks noChangeAspect="1"/>
          </p:cNvPicPr>
          <p:nvPr/>
        </p:nvPicPr>
        <p:blipFill>
          <a:blip r:embed="rId3" cstate="print"/>
          <a:srcRect l="71416" b="73611"/>
          <a:stretch>
            <a:fillRect/>
          </a:stretch>
        </p:blipFill>
        <p:spPr>
          <a:xfrm>
            <a:off x="4876800" y="1371600"/>
            <a:ext cx="1954446" cy="1447800"/>
          </a:xfrm>
          <a:prstGeom prst="rect">
            <a:avLst/>
          </a:prstGeom>
        </p:spPr>
      </p:pic>
      <p:sp>
        <p:nvSpPr>
          <p:cNvPr id="5" name="Smiley Face 4"/>
          <p:cNvSpPr/>
          <p:nvPr/>
        </p:nvSpPr>
        <p:spPr bwMode="auto">
          <a:xfrm>
            <a:off x="4343400" y="304800"/>
            <a:ext cx="4499992" cy="1347608"/>
          </a:xfrm>
          <a:prstGeom prst="smileyFac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Arial" charset="0"/>
                <a:cs typeface="Arial" charset="0"/>
              </a:rPr>
              <a:t>General opponent* modeling improves agent negotiations</a:t>
            </a:r>
          </a:p>
        </p:txBody>
      </p:sp>
    </p:spTree>
    <p:extLst>
      <p:ext uri="{BB962C8B-B14F-4D97-AF65-F5344CB8AC3E}">
        <p14:creationId xmlns:p14="http://schemas.microsoft.com/office/powerpoint/2010/main" val="2500158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Negotiation Agents Status</a:t>
            </a:r>
            <a:endParaRPr lang="en-US" b="1" dirty="0"/>
          </a:p>
        </p:txBody>
      </p:sp>
      <p:sp>
        <p:nvSpPr>
          <p:cNvPr id="3" name="Content Placeholder 2"/>
          <p:cNvSpPr>
            <a:spLocks noGrp="1"/>
          </p:cNvSpPr>
          <p:nvPr>
            <p:ph idx="1"/>
          </p:nvPr>
        </p:nvSpPr>
        <p:spPr/>
        <p:txBody>
          <a:bodyPr/>
          <a:lstStyle/>
          <a:p>
            <a:pPr algn="l" rtl="0"/>
            <a:r>
              <a:rPr lang="en-US" b="1" dirty="0"/>
              <a:t>Interleaving bargaining and actions in CT: </a:t>
            </a:r>
            <a:r>
              <a:rPr lang="en-US" dirty="0"/>
              <a:t>sometimes EQ agents are beneficial; usually general opponent modeling+ optimization works</a:t>
            </a:r>
          </a:p>
          <a:p>
            <a:pPr algn="l" rtl="0"/>
            <a:r>
              <a:rPr lang="en-US" b="1" dirty="0" smtClean="0"/>
              <a:t>Multi-issue negotiation: </a:t>
            </a:r>
            <a:r>
              <a:rPr lang="en-US" dirty="0" smtClean="0"/>
              <a:t>general opponent modeling+ Optimization</a:t>
            </a:r>
          </a:p>
          <a:p>
            <a:pPr algn="l" rtl="0"/>
            <a:endParaRPr lang="en-US" dirty="0"/>
          </a:p>
        </p:txBody>
      </p:sp>
    </p:spTree>
    <p:extLst>
      <p:ext uri="{BB962C8B-B14F-4D97-AF65-F5344CB8AC3E}">
        <p14:creationId xmlns:p14="http://schemas.microsoft.com/office/powerpoint/2010/main" val="355209381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96925"/>
            <a:ext cx="8837613" cy="650875"/>
          </a:xfrm>
        </p:spPr>
        <p:txBody>
          <a:bodyPr>
            <a:noAutofit/>
          </a:bodyPr>
          <a:lstStyle/>
          <a:p>
            <a:r>
              <a:rPr lang="en-US" sz="4400" b="1" dirty="0"/>
              <a:t>Virtual </a:t>
            </a:r>
            <a:r>
              <a:rPr lang="en-US" sz="4400" b="1" dirty="0" smtClean="0"/>
              <a:t>Suspect </a:t>
            </a:r>
            <a:r>
              <a:rPr lang="en-US" sz="4400" b="1" dirty="0"/>
              <a:t>to </a:t>
            </a:r>
            <a:r>
              <a:rPr lang="en-US" sz="4400" b="1" dirty="0" smtClean="0"/>
              <a:t>Train Investigators</a:t>
            </a:r>
            <a:endParaRPr lang="en-US" sz="4400" b="1" dirty="0"/>
          </a:p>
        </p:txBody>
      </p:sp>
      <p:sp>
        <p:nvSpPr>
          <p:cNvPr id="25604" name="AutoShape 2" descr="data:image/jpeg;base64,/9j/4AAQSkZJRgABAQAAAQABAAD/2wCEAAkGBxQSEhQUExQVFhQXFB4UFxUYFRgXFxwXHhwYGBwWGhcYHSggGx0lHB4XITEhJSkrLi4uFx8zODMsNygtLisBCgoKDg0OGxAQGywkICQsLDQsLCwtLCwsLiwsLDAsNCwsLDQsLCw0LSwsNCw0LC0sLCwvLCwsLCwsLCwsLCwsLP/AABEIAPgAywMBIgACEQEDEQH/xAAcAAACAgMBAQAAAAAAAAAAAAAABgUHAQQIAgP/xABNEAACAQMCBAQCBgUFDwIHAAABAgMABBEFIQYSMUEHE1FhInEUIzJCgZFSYnKhsRUkM4KyCBYXJTRDRFNUc3SSk8HRY9I1g6KjwuHw/8QAGgEBAAMBAQEAAAAAAAAAAAAAAAECAwQFBv/EADARAAIBAgQDBwQCAwEAAAAAAAABAgMRBBIhMUFR8BMiYXGBodEFkbHB4fEjQlIy/9oADAMBAAIRAxEAPwC8aKKKAwa521Txf1FJpVVoQqyMoHlA7AkDcn2rok1xzrX+UT/75/7TV6n0yjCo5Z1fYpNjmPGLUwftxf8ASFPnh14r/TJhb3aqkjbRuuQrH9EgnYnt60sa1o+iLpvPHLH9L8kMoScs5l5R8JTJAGfaqz0uQrNEy7MJFIPvzDFdrw9CvCWWGW3hYpdo6o4z4th02HzZd2OyRjHM59s9h3NUjqnjFqEjExtHCvZVQMfxZutfPxs1RptRKHpDEqAe5HOx/HI/Kp7wZ4GtruGW4uU8z6zy0QkhRgKS23U5OK56VClQoqrUV2yzbbsiP0DxovI3H0kJNHkc2FCSAdypGxPsavTRNXiu4UnhbmjcZHqPYjsR3FUL4w8ERae8UtuCsMpK8mSQrgZ2J3wRn8qlv7nrVmE89sSeRkEqjsGU4JHzBH5VTE0KVSj21JWCbTszT13xe1CK4njXyAsczxqDHk4Viu5zv0q7uFtQa4tIJnADSRq7AdMkb4rlXi/H067x/tMn9s11BwH/APDrT/cL/Cox9GnCnFxVv6EW7kxfSFY3YdQhI+YBIrnmDxh1LzFDNDjnAP1Q6Zwe/pXQt8uY3HqhH7jXHI2l+T/wNR9OowqKWZX2Jm2jr++1KOCFppWCoqc7MewxVF8T+M1zI5FmBDF0BZQ0h9znZfkKn/H7UmW2tYASBIedgO4UDAI+ZzSJ4TcLx6helZt4oo/NZd/iOQoUn033+VWwmHpwpOtUV/Aht3sj3Y+LGpxsGaYSDurxrg/8oBFXrwJxUmpWwmUcrg8kqZ+y+BkfI9RSjx14SRTqjWKRwSA/GuSEZcegzgg19/C3gS70yaVpZY2ikQAqpJPMDsdx6ZqmIlhqtLNDSXIlXTK91XxX1JJplWVAqysoHlL0DEDr7VoP4r6of9IA+Uaf+KV9dGLm4H/rSf2zTZYcQ6OkaCTTJHcKAzeecFsbkDO2TXoOjTjFWhf0X7KXZK8F+JOoz31tFLMHjklCMvlqMg+4FdBrVN+G0mk3t3iCwaGWJfNVmlLDIOOmeu9XKorx8bl7S0Y2NI7HqiiiuQsFFFFAFFFFAYNcc61/lM/++f8AtGuxjXMuseHGpNPMy2rENK7AhkwQWJB616v0upGDlmdtjOaNSw8NNTmQOlseVgGBMka5B6HBbNPvAng88UqT3rL8BDLCh5gWHTnb0BwcD0q2tCgMdvCjDDLEqke4UA1vEVlW+o1Z3irJeBKgjmvxv00xam74+GZFkB9SByn8sD86a/Ania3igltpZUjfzTIvOeUFSADgnbII6VYPHXB0WpweW55ZFPNHKBkqfT3U9xVFat4V6lC5VYfOXs8bAj8mwQa6aVWniKCpTdmiGmncnPHDi2G7eG3t3EixEu7qcrzkABQehwM/nX0/ufNPZruebHwJFyc36zHOB+ANQui+E2ozsA8YgTO7SMMgd8KMk1fnCfDkVhbrBENhuzH7TN3Y/P8AdUYirSo0Oxpu4Sbd2cvcYri/uwev0mT+2avngvjzT47G2jkuokdYVVlJOQQOnSq64q8MtRmvLmWOEFHmZ1PmIMgkkbE1B/4MNU/2Vv8AmT/3V0VFQr04qU0reRCumdDafxTaXfmJb3CSsqFiFJyBjruK5Ql/pD+2f41c3hHwVe2dxNJcRcitAUGWUnmJGBgGlJ/CbUy5byUxz5/pU6Z+dZYV0aE5pSVtA7scPH3TGa2tLgDIjPlsfQOAQT+K4pH8IeJI7G+zM3LFLGYmY9ASQVJ9BkdfeujL3TEuIGhmUMjpysv4dvfPeqI4i8G7yKRvovLNF93LBZAPRgcA/MVlhcRTnSdGo7EyTvcevELxSjtERbN4ZpmPxbl1RMZySp6k42zWj4aeIl7qN2IpIovKCFpHUMpXb4TuT1O2Kr/T/CbUpWAMKxDO7O6gD3wuTV5cA8Hpplv5annkY80smMcx9B6KOwqlaOHo0ssbSlzJTbZzJxF/ldz/AMRJ/bamTStJ0ZoY2nv50lKguiwEhW7gEKc1Ma54S6jJczuiRFHld1PmgbMxI2/GtH/A7qf+ri/6or0HXpSiu/b7FLMavDy70axucwXs0kkoEIV4XUbkdwg74q61Nc86H4S6jFcQyMkXKkqu31ozgMCe3pXQy15GNyZ04yv9jSJ6ooorjLBRRRQBRRRQBWMVmigCiiigMYoxWaKAxijFZooDGKMVmigMYoxWaKAxijFZooDGKMVmigMYrOKKKAxis4oooAooooAooooAooooAooooAoorzmgPVYrS1HV4LcZmmjjH67hf4mla68TbLJS3Ml1LnCxQoWLe4PTl96vGlOWqRFx2zRzVW9/q+ssjS4srCIDP84cs2N+pUEA7fvpc/vl1/y55h5JhiBPmmPlVwO8QbBfPbbfIxW0cK2v/S+5GYusGs1CcHvctaRNeEGdhzMAvKBncLgdwMZqXaQAgE4ycDJ6/KueSs7Fj3mjNeWqr+N9Z1iC9EVs0JimBaDmRRuBkxczHBfuB3Hyq9Km6jsmiG7FpZoBqudP1DUJCFGoW6z94LizMLdunx5I9xkVIPxXd2h/n9piPODcWzGWNfd0IDKPferuhLg0xcd6KT9D8SdPum5VnCNnAWX6vP7JOxzTZHKGAKkEHoQcj8xWU4ShpJWFz6UVgVmqkhRRRQBRRRQBRRRQBRRRQBRRXkmgPM0oUEkgADJJ6ADvmka41651FvL076u3Bw98w2OCARAp+0evxHat3iSD6fN9CDlYY+WS6K9WByVt89ubGW9sDvXk3YlnSxsiEityv0lk+EIuCVgQj7zMN8dADncit4RSV+PsuuBAieKPh6iwrcxzMWVljfzWaRpHkkVA3OzYUDJOAOlTfDtqmnxmz01Fur3pcXB+GOMkZBdwDkAnaMb4znFeePtIudYlFtbMqW1u31sjc3K036Kgfb5B+GWxnOaXdTuLnh23WCK7tZHZ+fyjbnzCDkFy3NjAIxvXZGUqlNQcrvl8v9FdncsO34eigBu9Qm8+VVDNJLhYY8ZP1cf2Vxk4JyaNMSXUZluJlaOzjPNbwsCGlYdLiRT0A6qh+Z3xhS4LtdR1G5iutRiVrUDmjRiUQMPsyrBnc+7fhVuqK5a16bs3d+Gy8EWWodKpDxe4inF1FLAcQ2c6pzA/auSpcr7gJt/WNW1xVrK2drLORkquFXu0h2RAPUsQKqrxQ0Y2ui2yPvKbkSyt3aV1kZyT8zj5AVfApdonLjoRLYtfhvWUvLeKeM5WRc/JujL8wcivWv6NHdwtFKNjghgcMrDdXUjowODVM+AvE/lzPZSN8MvxxA9pAPiUfMb/AIVfIrPEUnQqtfYRd0INpKCRp+rCOST/ADExHKs6joQfuSjuM5OMivnqNjfaaDJbyNeWij47WX4pVQfaMch3fb7rU28QaNHdwtHIittleb7r9mDDdSD3G9VH/LGtadJFbXUhMch5I5hGLhieyrkgk+x3+dbUf8m1vFPb0IZEarpGmX13bvazCFbhmR4sDMc2OZCYz9xjkHG2cetOnD1rKrvBbyCzvYd3tTl7WZOglRCcordcr0Palm08PoL6R5INRxchucxtB5Lq+c5MeQV332FN8unSX0YPMINXsjy8425x2J/SikGT7En3rpqyjZRvoufD+OBCGjh7icTuYJkMF2gy8DHOR/rI2++nuOnemIGq6t7oavbkqPo+pWrdOjxyjtn70T7j5H2pr4T14XdukhAWTdZY8/Ekikq6kezDr7ivOq07apW5rrgXTJyisVmsSQooooAooooAooooDBqo/Frj1lJsLLmM5IEjoCWXv5a43LdM+gNWVxDqYtraadjgRxs/4gbD88D8apLwx0aY6zG90B5vkNenO5PmbKduh+LOK7MJCHeqT4bLmysuQycLa88lnHbWTeZqE2ZLqZwcQs2Q0khwBzLsqp7D0NSmqapFo0EVnbBpryVuYL9p2ZiC80mOgO+P/ANV/pnHSWMctvaoI7qW6k8+5kHMiqZGCuq53KqRtjGx60zaXxZZ2jslqxvr2b4pLpysSFu3M7kBUUH7K+nvW86Mr3y6cufnyS4EJjncnyoWmvHW3t1jy1vGcAMTk88gwXJO3KuM5PWoPStGOrTw3t1AIraEEW0DD43yQfMk7AbDC/xra0ewincXGoXlvcSjdIkkUW8Xf4U5vjb9Zs08R3UZ6Oh+TCuVydPbfn8fJO59gteq8CVT0I/MV8726WKN5HYKiKWZicAADJNc9mWFDWZPpmpwWoGYbZRdzehkORCn4bv+AqG/ugB/i6P/AIlf7L0yeH0BaGS7dcSXcpnOeoj2WJN/RAPxJpd8fx/i5P8AiV/svXZQ0xEIrgyr2OfrK5aKRJIzyujB1PoQciut+FNZW8tIbhOjoCR6N0ZT8jkVyDVt+A/FXlSvZSthJfjiydhIPtL/AFhv81969P6lQz08y3X4KQdmX1WhrOlR3MTRSjKt3Bwynsynsw6gitprhR1ZR8yK05tbtl+1cQj5yoP4mvBipbo1K/1NUhdYdXjDpnlt9SUFW9hK67xydN+hqI4vtNQsmiu4CLpYtluFyZTCf81Mq7SL0w43FWJqHE2mOjRy3doyMMMjTRkEehGaRGv7eyctpuqW3k5JNlM/PH/UcZZB+6u+jOTeq9GnZ/H4KM2LnUUuo01jTh/OYRy3MHd4vvIyjuOob2pAuOKGTVJdVs0f6N5sayZAGQyLzxkZ6kq5B9cVIajxXaLI13ZE2t4p+siH1lvOM7gEbb/IVucNIlzo2qzeUgIuPpHlDJUBAj8o9sc35muhQyRu1o9NfF9WZG5d2laglxFHNGcpIgdT7EZrcpE8PbnypJrPYRcq3dr6eRLuUHsj5HyYU9ivJqRyysaIzRRRVAFFFYoDNYNZrBoBH8Wh5lksIbHnXMMLfJpF7fh+6tTh+dTrWo/CFEFtDEPZQCxx6D/xSR4n3BXX7deYhC1uzLnCkh9iR0OKaNGvIpr7UI1I865vfJZdudbeKNOd8/oscqPc139k40l4q/3aKcSp9R0mW3e3vJFURXM5ljQnLlOfPxrjABXt71OcceHhhvIxCypBc5MJbIVZCM+QW+7knYn1qe8UdLe7u7Z0/oVuksI1A3LH43dSOwI5ceqGra1zQ47q2a3kHwlcA91YfZcHsQcHNdM8ZKChLne5Cicnavo81q5jniaNx2Ydfkeh+YrVWZh0Yj8TXSWgTLeLJp2pxI1zCMHmUYlj6LOh7E43x0NI3GXgzJHmSwYyJ1MLkc4/ZbGG+R3rppY+DeWpo/Yq48irE1CUdJZB8nYf96+raxORhppWU9UaRypHoQTuK1rm3aN2R1KupwysMEH3Br5V35YtbFTqvhfjK0ntYZPNijLIMxl1UqQMFcH0pS8cNShm00eVKj4uUzysGxs/pVP8N8Ly3hJGI4V/pJ32jUe7dz7VtXV/a2h8u1RbntJNOuUb1EceRy+nNnPpivLjgY06uaLu1rb+S+bSwr4pt8MuFDqN2EJKwxjnlYHDAbhVB6gk/uBrUaytLkDyHNvLjeGZsxsdto5gNj12cfjW5wZrU2kXqvIrqh+CZCDvGfvDscdQRnoa7K03KnJQ3sVW5d6+Fmn9WSVv2p5W/wDyrbi8OdMX/Q4j+1zN/E1K6pxFbW0ImmmRIyAykn7QO45QNz+FU7xn4zSSho7FTEh285/6Qj9Vc4X5nevDpRxFV2Tfnc1dkPXEc+jaWv1kFsH+7EsSNIfwxsPc4FU7xZx/LdkxwRJbQHby41UOw/WcD9wx+NJ887OxZ2LMTksxJYn1JO5qz/BPgn6TL9MmXMMTYjU9HkHcjuF/j8q9HsoYaGebbfiUvfYjb3w6lSCzQKBdXAklbmJAVEQMItgfixv8zTZ4WaU9t51rIwaK9sxNCwGxPKVdcH7wDDI9qdPEKX6O9jeH7ENyEk9o5VMZP4HlqMhtzGs0K/0un3H0qH1a2kzIUHqCplj/AKo9K5XXnUhrx+f6LWszU0eQoNEuM4Kh9Pm9xylRn+vGPzq0UNc98Q6yl1bzWVoS8gv5bmPlyAIOVpS/P0GCWHWrk8PrsS6bZuCT/N0Uk7nmVQrZ/EGsMTTaWZ82TFjFRRRXGWCiiigCvLV6ryaAoXiHhaXVNTmldwkDTvaRv1IkjU4UjsCwIzmvfg7p5tH1C5mGDbIYTvvz5JI5T1yVXFTem3zLBqTqu9nqxuCdjlDJ9YSD6R8569qjuP8AXptNv/q1SW1unW8MZC/WOAqcnPgkDKI2w6/OvXU5yXZL09NfdGdluNGmWKR3enW8rrzxQyXTAv8AE9zId2Cnr9qQ+1WKKoHSGuY+I4JL0BJZ/jChuYKrIyImexGMVf61xYqGVx1vdfstEWOM+HmuFSa3IS8gPPBJ2PrE36rDb99bXCOvi9g8zlMcisY5oj9qORftKR+RHsanCKQuK4pNOuP5Sh3gYBLyEYGVHSdfV1Gx7kYrKH+RZHvw+CXpqTPF/BtrqKFZkAcD4ZV2dfx7j2O1UbFwvZ2wu555jcw28ywxpF8Hmuwzhm+6B0OPQ1YvGfilbfQ5RavJ5zpyITE6gc2xbmYY2GaqnT3B0a8X7y3cL/mGX/tXpYONaMO82ldIpKxIXVtJfW63E1zBaWgkMNvAQ/ICozsqg/ix3qKm4NeKV0nmhiRMHzSxZX5l5l8tQOZ9vQVu8GajILPUUZy0CWjMImwUEjsqhgCNjuelSmvcQfybywRDzLzyU8y7lw7pkZEUasCFABArtUpqThHrx+dypApw9ZuyxrfsrscDzbV0Qk/rcxxv6itiDU7i0lOn3SpPEkgj8t9+XJGGikHxJ1B9KlX1We+0vnuWWSRdQjijfkUOAwyR8IFLfHN3zancOv3ZuUfNOVP4rUxbk2pa9cHZA1uM55DeTrJI8nlStEhc5IRWIA9ulQlMXiGmNRuu31ufzAP/AHpdFbQsoLyIJ7grhqTULpIEBC55pH/RjHU/M9B7muqtJ02O2ijhiXljRQqj2Hr798+9KvhXwvFZWaMhV5J1Ekkq7g7fCoP6IB/ie9O9eBjMR2s7LZGsVZC54iCH+Trn6QGMXl/FyjLDcYYA+hwfwpE4H4mE0dpcN9pP8X3f7Df0MpHpzYB/bNOHiw/+K7le7hY1/aZ1UfvNVHq3D0tlp7vCOSVB9E1CIHnHUSRzA9jgocjpzVfDRi4WfF9deRD3JPRdKFmNenAGYQ9tCfdiTyj84xTx4NRSQ2cttLjnt7hkODkYZVkGD/WpX0u0/wAVadC7FpL+9SWQnJZgr85JJ64VF3p14CkDT6oy7r9PKg9srHGp/Igj8KV5Nxlfq2nyEOdFFFcBcKKKKAK8tXqvD0BWmhywrq+pWiSKy3Mfmcm2FmAKyKR3OCD+dfO60b6SNFWTlZoZmjk7DMSMSNu4aMbZpUntnTih/KkWJzJ5i8+eV8oCYzg/e+Id98bGpPQOLpG1hLSaERKt3K6qNyrvEVK5wAVLcz5/Xr03Tku9F/639rGdz7cc6eDcXGoksZbS9t0TH2REFidsge7sc1cET5APYjP51WfFEym119AfiDqSPQGGDH8DT5w3LzWlux6tAh/NQa5azbgvDT2RdbkkTSFqcf8AKt6bfObG0YGbB2luOohPYqo3PuQK3ONtdkDJZWh/ndwNmxkRRfembHTbIHvU5oGkRWVusMeyIMlmO7HqzsfUncmqRvTWbi9vn4B8uJtAju7WW3YBQ6FVIA+E/dYfI4rnVdPktrPU4JVw6SQA7dcSSDI9Qexq0uN/F+C35orPE03TzOsKn55+M+w296qD+/S6ad5pXEpkAWSN1BjdASQhXsBk4xuK9PA0qyi77O1ikmiV4Ksy9ncLg/XXdrbjH+85zn2wM1Mz8MLqtxqN40rpHFPyARxGZmAAX4Qu56DYUvLY215vZyfRZycm2lkxGT/6Uv8AANio+01G+0uV1RpbdzsykbEbb4OQe2/7665Qk23F2kVHKWxFvFaQW8N9MiXoupmNpJGSFAAUAjfbNJvFlo0WoS8yupeXzcOoVsOefdQTjqR17VNaZxzrNw4jhuJXc9gibe5PLgD3NZ1S9itpvPuWF9fscnJ+ojIwACBguw9Nl2HWqwU4S7356QepH+Kgxqlz80P/ANtKUxVv8XeGN3cqL2Il5pUEksD8qupxsqFQFOBgYO/vVTXVs8bFJEZHU4KsCrA+4O9aUKsJxST20DTLf8DeNeUiwnbYnNux7E5LR/j1FXiK4sikKkMpIYEMCOoIOQR75rqLwx4rGoWauxHnR/Vyj9YDZ8ejDf8AOvLx+GyvtI7PfzLwfA+PivL/ADe2i7zX0CD8H5z/AAr56pZiW41a3xtNYxy4/XKzRZ+fwR/kK+Xi83KunvjPLqMRP/1Ctie7Cahqch6RafFk/Lz3x+RrCC7i9fyiXuL+jOGudIQ5CWmmG5b05mRUBPvjmqb8HtRjntJmTPMbuV5NsDmdi4we45StVXwlZ3d3Dd3DzPFAIFt+ZVHPJjZII9vXAJ96sXwN0eS1hvIphh1uuUgHIz5aHY9+orXEQUYvXXTr3IW5ZgrNYrNeeXCiiigCsEVmsGgKx4q4Uhm1iNpeYGe2bynUleS4iIYNkd+U5wevKa1tesfpkSX0Y5dQ0+TlnRdmfyzll2/SXLKfRsU7ca6TJcQAwYFxC4ngY/pr90nsGXKn50qXOpBHTV7YExMBFqEA+0uMAyFP04zsfUV2U5yaTXDT+PUq0LPibxTDEbuKEAm+toJOcYK4y6sW3zzcgUfhTzp3GdvFpUNwhLAIIUj++0wHIIwvqT+7eqa8UeHBb3Ykgw0F0PNhCg7ZxlR67nI+dRdvw3fmOEiORY2nMcZLhVWb7JBBYeWxIxlgM4ruWGpTpR71urFbu5bMfFFtpKSS3MguNSnPPMkZBK/oxc3RFX/+FVjxj4hXeoEhm8uHtCh+H+serfw9qkIvCHVH3aKNSTk80yE/P4Sa24/BTUT1a3H/AMwn+C1eksNTeZyTfWxDuytiaBVsW/gXdH7dxCvyVm/8VtjwIk5Tm7TmxsBEcZ/5q6HjaH/RGViNonh9f3cSzQw80bE4Yuq5x3wTnHvTWOG9Qt7eT+UYUns4k5+VpQZF3A+qkXLKd+h2q0/DK85rJIWUJLbE20qAYw6bZ+TDDZ75r6eJi50u9/3DfurzpY6o6mRpWv6lsqsc86vxQDH5FpH9GgP2lDczv+3J1Yex23xWz4W6fHdanAs7DlBMmG++67hc+pPxf1TShUhw/byyXMKW5ImaQBGBwQ2eufbrXq1IJQaWmm5RbnYYFL3FfBlpqCETxjnxhZV+GRfTDDr8jkVFpoGrIBy6mj7b+ZbL1+aEV7MOtr0lsZPnHIn8GNfOxhld4zXv8Gt/Ap/jHwou7PmeLNxCN8oPrFH6yd/mKXuCuJ5NNulmXJXPLLH05k7jfuOo966Ca81lf9Esn/ZuHX+0tV/4h8NzTxyXEmmLBKilnniuoeQ46l0OC3zG/wA69GniHNZKlnfjdFWuKN/xl4wgktLVIGDtK63KsD9lV6Ej1J2wfQ0vRcTPqd1eW1sjA6g0KmQkfBFGirISvvgnrS/acPXUlp5TQRovI2oLOxHOYVUIU+HJUEnIBxk5ps4Asv5O06TUGGbm5HkWkZG5Zjyr+bb/ACAqMlOnCy1fAa3HCxhje5SCI8tjpS5k22e4CnAJPXkGWP6xHpTRwLC30bzXzz3Ej3JB2IEh5lB+Scg/ClLTNI5Yo9MR+aViLjUZc78rHmKE92cjkx+iCasuFQAABgAYHy9K4K0tLddNl0fSiiiuckKKKKAKKKKA8tVMcXcQxafeTywB4pycTWsqHyLlDt5qMmQre5xnB2q6aS/E3g5dRtWCgfSIwWhbvnG6H2b+OK3w84xn39mRI56veJ5pBAhb6u3kMkK4GUBbm5Qe4GwAPpV+PcwzrG0mHs9QRRzdClwAMHI+yWxsdsNGO5pb4AsbfUrMpeWMK+Uxi81ByPzAY+ILhlYA9ScE9qZG4WNnY3EFqGnhcFooSwDo5OcpJ3GcNg75HWuzEVYSlltZrrf3KRRJcL6xIHNnd4FzEPhbtPENhMvqcY5h2PzppFVJY6i+rWZXePV7EhlyOU842J5emHGVIPQ9q9cJeMsTnyr5PIkG3mAHy8jYhh1Q/mK554acruK1W6/a8GWTLaxWGFa9jfxzIHidXQ7hlYMD+IrZrkemjLFe34On6wk2cW9+BFJ6LcKPgbPowwKnvEQZ0y9/4d/4V9eN9BF7Zyw9Hxzxt0KyL8SkHtv/ABpcOsG/0G4Y7Si2kjmU9VlQEMCO3TP410xeZxlyaT/RVnNlW34A8OCSaS8cZEX1cf7bD4mHyXb+tVSopJAAyScAe9dacCaEtlYwQDqEDOfWRt2P57fgK9b6jWyU8q4lILUYBRWKjdd12CziaW4kVEHqdyfRR1J9hXgJOTsjUkiarfiy8/lC8+g8wFnbjz76TmwDjLLDn0yAT/8Aqq9418Vbu5I+jc9tb5+BsYd8dy+Ox7D8a+eg8RGW2isYbeWd5pmmvuX4WlyeYKJM7A4HMTjYEd69CnhJwWZ/14lHIcuNNSVdKubpwVa8C29unTlgH2RjtkB3PzA7Ui3viY5nhkigQR28PlW8bnmCOQB5xA2LjG3oDVj8RacjtG1+BPKBi10uFvhB9W6Fsd2OFApa4q4Smvbyzt2aJZeXmlghjxHbwZG5cbsx6DOMnpWlKVNLveIY9eEEyy2XneXIJJJC0ssmOaZ+8gx9wElQOwFPYrV0yySCJIoxhI0CKPYDArbFebOWaTaLhRRRVQFFFFAFFFFAFeWFeqKArniqwm0+5/lCzUtFIQL23AyCox9cq/pAdcU26RcxTRie1cMkuH6kqdgMY+4RjcVLstKVzwsbeV7mwYQu2TJAVJgl75KDBV+uGX13BrbOpqz3/PmRsY1Xh+K4lWeNjaXw5gkuBzMBgEOmcSrjtnoeopP4V4c5nv8ATtSRDLNIbyOQYHOCeUyR+nK2+Oo5vStyXxQsJomjvYpoJVA5o+VuYOMf0brhgQRkHboK0Lu11a8SGS1EUkKSi4tbiV1Fzy4PwOQcEHJBGMkAZ3rohGpFZZO3i/0yHYk9P4BlsVVtPuGW4QZkikyYLgfs5+rye4zjNNvDHEouS0UsZguox9ZA3XGcc6Nj40JBwRUZBxQ4ULqFvJZvuBMMPAG+zzCRc8vX74AqD471SQy2cdmEmvSxMNxGyFQg5RKsoB2UgqT2PbcVRqVR2nvz/nihsWeTVV8U4025vMkLa39rIfZbpUIwP2x++vVvaazLNMJb+OGKEfHJHGCvPgMU5W32Ugk+4pd1+y1bVLKETLCY2uF8luUpNJnmUSEbhF5SWOQDj5b2o0VGWslbiG7iz4O8OfTL9GYZit8TPtsWB+Bf+bf+rXSzTquAWAJ6AkCqe4V0e+06Q6bCsHmz/XPeKxby4xtvGQN85C79Tn1rV17w9RnuJnvrl1t4maWWQg5mxkIjdgO49wBWuIy1ql3LThx61IWiLI4n4oMLi3tY/Pu3AKxg4VFO3mSt91f40nX/AApHdyCC5la8vSytPIpKxW0WeYhVGy8wwoHU9e1KvAPGMcUItY3FvNLl572duYDAAAjGdzjAAO3U0+WSSxQvBpVtIWc5e9uDyhmOzSfF8bt0IOMVV03R0Wni9OvIXuK/HGgtqN5DZ2iLHa2SeXJLsI4y3KzD3IVV29etSujlYQbLQ4wzc2LjUHGY1Pcg/wCcPXAGwpWvdBmsoyl5qMEkAdppbRJyskrD4mXOMliexqX03j2e5EdnpFkYIxhXkADGNc7kDZQcb5Y5PpWklJwSWqXovN8yBr8mLTSYoM3WqTjZn3lbP+ckb7kS9cdNsDJNMXCfDn0RGZ3824lbnnnI3d/QDsoGwHoK9cN8MQ2gYrzSTP8A0k8h5pXP6zen6o2FTwrgnUvovV9cC9grNFFZEhRRRQBRRRQBRRRQBRRRQBXkrXqigIDijhO1v05biMMcfDINnX5N/wBqrzT+CZNLMgFqb2JiSk0Mhiu0G2U6jbbPwn8KuHFGK1hXnFZeBFkUtrnHc1snLbpdS9pIb21OETl3bnXBbfbDZGM0aJqiadYS6k8caXV831ESLiNR0T4c7Ln42Oe9XO6Agg7gjBB32pQu/DTTpW5nt846L5soQevKgbA/AVvGvTas1bn4/gizI9ZVupYdOSTzY4UWa9k5ubnOSVi/rOOYj9EY71t6XqouNTum2EFnD5IbO3mNh5Gx02UAZ7YPrWldeH8lrI02kSrbOwCvE454nAzg/FkqRmlTSvDHVVE0ZvI4o58mYrly5OeuwO+T0I61MVTkn3kvP3F2NVlrAitbrVCMy3ThYFJ6qD5Vug9ATlyP1yah+PCqRWekoHZ7hxLcCIKZCAfMdgOnMzhj8lrXn8NNUuPKiuL9DBCwKYXdeXYEKANwPUmniLw/s8Ayo00o6zySOZScY+2CCB7DYZqc1ODTvfy9vsRqyD0fTfoi4sdPSHHW4vJFU5xs3wczHft8PeoriDW4HPl3WoS3bn4TZ2KcqMc/YyCWI7EF9806twBYH7UHMP0XkkZfxVmwamNM0S3txiGGOMD9FAP3iqOtC99X1z1JsU9o3hV9LuPPmgNla4HLbhy8re7Mfs5796uLSNIhtYligjEcY6Ko/efU+9b2K9VjVrTqbkpWMAVmiisiQrFZooAooooAooooAoqF1rie3tJIY5pArzOEjXBJJO2TjoM4GfepgGps1uD1RWM0ZqAZorGaM0BmiisZoDNFYooAoxRms0BjFZxRWKAzRRWM0BmisUZoDNFec1nNAZorGaM0BmivPNWc0BmisZooCh/HqMQ31pcKDzlOYkkkExspXbt17V5Xx0uf9mi9/jarh4i0u0lTnvIonSMFuaUAhR3OT0qiON3sb65t7TSrdAxk5WlReUNnbAB6qNyWPpXqYacKkFGcb248EZtNMeOP/Eya2hs2t48GeNZyzrlApwfLHq3qewxTNwfx9b31s0oPJJEhaWLqwwMkqPvKexpR8apktNMtbMKpLcqKxG6rEFyRnoSeUfI1U91bTWEiTQTBlO0dxEfhJxkofQjuppSw1OrS5O+j5htplxcDeJb3T38kwCwQxefGoxlUGQVJHUnY/M0oweNt4pfMUTguWTOVKr2Xbrgd6kvAOC2kF4khDyyKFaJl+Ew9+uzZJ3HyqypfD7TWBH0OAZGMhMEe4Iqk5UKVRxlHkTq0QfAHiSuoJP5sflywp5hVSWDJ3K98jHT3FL/Cviy8xv3lT4Y4jcQRgDIVcKUJHXqpJPv6VAeDMHlazPEMkLHNH+CuoGfyqG8TtGFlqckcDeUk6BxvyqFkJVlJ/QyCauqFLtXBLdJoi7sM0XifdjSZJmbmuGujAsoVQEBXzM4xjboM1JcW8eXqaVZTwBlaZQZrgKCqsuBy46DmOetKWu39nBpaadbSC6uHmEjyIpCB87BSftHooxVpyaFPDoS2kUSzTmARlGKhQz/aPxbfDkn5iomqcLPL/tx5Eq5u+GPGP8p2xdwFmjbkkA6E4BDj0B327YpxpN8MODzptryOQZpG55SOgOMBR6gDO/uachXBWy53k2LIDVb+M3GUthFClu3JNKxbmwDhFxnZgRuSB8s1ZJpY47kslt2+nGJVcGNGdeYhiPu7E577VNBrtFdX8A9imP8ADXqOOlt8/Kb/AN9Ovhn4ny300kNyiKRE0qugIGFxkEEntv8AhUB4B28Ur3kUkUcgAVlZkDd2XbI2z1rX4Ttlg4lkiRQE55F5QNgpXOPlXpVo0nngo2aVyibI648Y78TzPE0ZiZ/q43jBCoNgARg7jc570+eFviVLqEzW9wiCTkMiOgIBAxlSpJ33qw/5Et/9RD/00/8AFU7w/YrBxTJHGAqfWMFAwAGj5iAB2zWGelVhJKNrK9ydUe+HvEuc6tOLpjHb8kiiFiAEMYJXrj4jgj3zS5P4xakZjIrosWdoTEhXl92xzk++amfEqGKx12C5liDW8qh5F5QQ32o3+E9cDlNevE/jTTrm0FtZoHkLLysIeQIARsuQCSemB61eKho1C916Iakzx5x9O2kW09sGQ3PwySr/AJor9pAexJBAPpnvS/q/H11LBpHJIQWYeaw2Z5I3EZVgOxBz781WDovB4OhLZSL8bwFjkAlZW+MY91bH5VR3Bl7bWtx5t75j/R2JigUbNKDvkk4UAjPucVnSUJJpLa/qGP8Ap3Edx/fO6ScwGXtxHzHlCBeZTjpvgNn3qAtvEy7ttSuZpw5Dc0ZticBSP6PY9MdyOuT7VKeGscuqazJqLryJHljjcBsBEjB7nlySfb3rOspBc8QTzSAC2s0Ek7YyCY1HX1JfAx35anu3atwBBQ+JWpwXaTXDyBGYMYWj5UMZO4VSM7DoR6V0nDIGUMDkEAg+x3Fc4eKvHdrqccQhhkWSJz8bhfsEYK7Enrg/hV/8MoRZ2wb7Qt4wfnyLWGIV0naxKIjxG0Ke+szbwOiF5F5y+ceWDk9O+cbVocA+HEGnHzCxluCMGQjAUdwi9vmTmiislWkoZFsTbU1vFLgGXVHgaOZIxErDDgnJYqcgj5Ct3QfD23h042MwEnPlpXAwTIfvqTuCMAA+1FFT208qhfRCyuRPh34ZnTruad5RIvL5cONjytgkuOmdgKsuiiqTqSqPNLcm1hG4J4DFldXV07B5ZpXKEA4SNm5sb/eJ6/IV58S/D0ap5TLKIpYwV5ivMCh3wQMHY9PmaKKsq08+e+pFiJ4O8HorSaOeaYzPGeZVChUDjoxzknHUVaPLRRUVKsqjvJi1jIFZooqhJg0ieIHh6NUkjdrh4xGvKEChl3O7fM/9qKKvTnKEs0dyGrm5wBwNHpaSBJGkaRgWZgBsBsAB+J/GjROCI4NQub4uXeb7CkbIDjm+ZOBv6ZrNFS6s2229wNuKWdO4Sji1C4vixaSVQqggYQYAOD74FFFUUmtiTPHHBkGpxLHMWQo3MjpjmHYjcHII7VC8LeE9lZSib6yaRd1MvKVU/pBQo39znFFFSqs0sqehFh/xVfat4Q2FxcPO3nKXYuyI4VOY7kj4cjPzrFFIzcdibDlomiQ2kKw26BEXsOpPdie596Xrfw4s1t5rc+ayzyebK/PiRjzFgpYAfCM9KKKjO1sDTsvCDTI3VxHIxU82HkLKT7r3p9C0UUcnLcH/2Q=="/>
          <p:cNvSpPr>
            <a:spLocks noChangeAspect="1" noChangeArrowheads="1"/>
          </p:cNvSpPr>
          <p:nvPr/>
        </p:nvSpPr>
        <p:spPr bwMode="auto">
          <a:xfrm>
            <a:off x="89900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1"/>
              </a:buClr>
              <a:buSzPct val="75000"/>
              <a:buFont typeface="Wingdings" pitchFamily="2" charset="2"/>
              <a:buChar char="l"/>
              <a:defRPr sz="2800">
                <a:solidFill>
                  <a:schemeClr val="tx1"/>
                </a:solidFill>
                <a:latin typeface="Arial" pitchFamily="34" charset="0"/>
                <a:cs typeface="Arial" pitchFamily="34" charset="0"/>
              </a:defRPr>
            </a:lvl1pPr>
            <a:lvl2pPr marL="742950" indent="-285750" eaLnBrk="0" hangingPunct="0">
              <a:spcBef>
                <a:spcPct val="20000"/>
              </a:spcBef>
              <a:buClr>
                <a:schemeClr val="tx1"/>
              </a:buClr>
              <a:buSzPct val="75000"/>
              <a:buChar char="–"/>
              <a:defRPr sz="2400">
                <a:solidFill>
                  <a:schemeClr val="tx1"/>
                </a:solidFill>
                <a:latin typeface="Arial" pitchFamily="34" charset="0"/>
                <a:cs typeface="Arial" pitchFamily="34"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pitchFamily="34" charset="0"/>
                <a:cs typeface="Arial" pitchFamily="34" charset="0"/>
              </a:defRPr>
            </a:lvl3pPr>
            <a:lvl4pPr marL="1600200" indent="-228600" eaLnBrk="0" hangingPunct="0">
              <a:spcBef>
                <a:spcPct val="20000"/>
              </a:spcBef>
              <a:buClr>
                <a:schemeClr val="tx1"/>
              </a:buClr>
              <a:buSzPct val="80000"/>
              <a:buChar char="–"/>
              <a:defRPr sz="2000">
                <a:solidFill>
                  <a:schemeClr val="tx1"/>
                </a:solidFill>
                <a:latin typeface="Arial" pitchFamily="34" charset="0"/>
                <a:cs typeface="Arial" pitchFamily="34" charset="0"/>
              </a:defRPr>
            </a:lvl4pPr>
            <a:lvl5pPr marL="2057400" indent="-228600" eaLnBrk="0" hangingPunct="0">
              <a:spcBef>
                <a:spcPct val="20000"/>
              </a:spcBef>
              <a:buClr>
                <a:schemeClr val="tx1"/>
              </a:buClr>
              <a:buSzPct val="65000"/>
              <a:buFont typeface="Wingdings" pitchFamily="2" charset="2"/>
              <a:buChar char="l"/>
              <a:defRPr sz="2000">
                <a:solidFill>
                  <a:schemeClr val="tx1"/>
                </a:solidFill>
                <a:latin typeface="Arial" pitchFamily="34" charset="0"/>
                <a:cs typeface="Arial" pitchFamily="34" charset="0"/>
              </a:defRPr>
            </a:lvl5pPr>
            <a:lvl6pPr marL="2514600" indent="-228600" algn="r" rtl="1"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pitchFamily="34" charset="0"/>
                <a:cs typeface="Arial" pitchFamily="34" charset="0"/>
              </a:defRPr>
            </a:lvl6pPr>
            <a:lvl7pPr marL="2971800" indent="-228600" algn="r" rtl="1"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pitchFamily="34" charset="0"/>
                <a:cs typeface="Arial" pitchFamily="34" charset="0"/>
              </a:defRPr>
            </a:lvl7pPr>
            <a:lvl8pPr marL="3429000" indent="-228600" algn="r" rtl="1"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pitchFamily="34" charset="0"/>
                <a:cs typeface="Arial" pitchFamily="34" charset="0"/>
              </a:defRPr>
            </a:lvl8pPr>
            <a:lvl9pPr marL="3886200" indent="-228600" algn="r" rtl="1"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pitchFamily="34" charset="0"/>
                <a:cs typeface="Arial" pitchFamily="34" charset="0"/>
              </a:defRPr>
            </a:lvl9pPr>
          </a:lstStyle>
          <a:p>
            <a:pPr eaLnBrk="1" hangingPunct="1">
              <a:spcBef>
                <a:spcPct val="0"/>
              </a:spcBef>
              <a:buClrTx/>
              <a:buSzTx/>
              <a:buFontTx/>
              <a:buNone/>
            </a:pPr>
            <a:endParaRPr lang="en-US" altLang="en-US" sz="1800"/>
          </a:p>
        </p:txBody>
      </p:sp>
      <p:sp>
        <p:nvSpPr>
          <p:cNvPr id="25605" name="AutoShape 4" descr="data:image/jpeg;base64,/9j/4AAQSkZJRgABAQAAAQABAAD/2wCEAAkGBxQSEhQUExQVFhQXFB4UFxUYFRgXFxwXHhwYGBwWGhcYHSggGx0lHB4XITEhJSkrLi4uFx8zODMsNygtLisBCgoKDg0OGxAQGywkICQsLDQsLCwtLCwsLiwsLDAsNCwsLDQsLCw0LSwsNCw0LC0sLCwvLCwsLCwsLCwsLCwsLP/AABEIAPgAywMBIgACEQEDEQH/xAAcAAACAgMBAQAAAAAAAAAAAAAABgUHAQQIAgP/xABNEAACAQMCBAQCBgUFDwIHAAABAgMABBEFIQYSMUEHE1FhInEUIzJCgZFSYnKhsRUkM4KyCBYXJTRDRFNUc3SSk8HRY9I1g6KjwuHw/8QAGgEBAAMBAQEAAAAAAAAAAAAAAAECAwQFBv/EADARAAIBAgQDBwQCAwEAAAAAAAABAgMRBBIhMUFR8BMiYXGBodEFkbHB4fEjQlIy/9oADAMBAAIRAxEAPwC8aKKKAwa521Txf1FJpVVoQqyMoHlA7AkDcn2rok1xzrX+UT/75/7TV6n0yjCo5Z1fYpNjmPGLUwftxf8ASFPnh14r/TJhb3aqkjbRuuQrH9EgnYnt60sa1o+iLpvPHLH9L8kMoScs5l5R8JTJAGfaqz0uQrNEy7MJFIPvzDFdrw9CvCWWGW3hYpdo6o4z4th02HzZd2OyRjHM59s9h3NUjqnjFqEjExtHCvZVQMfxZutfPxs1RptRKHpDEqAe5HOx/HI/Kp7wZ4GtruGW4uU8z6zy0QkhRgKS23U5OK56VClQoqrUV2yzbbsiP0DxovI3H0kJNHkc2FCSAdypGxPsavTRNXiu4UnhbmjcZHqPYjsR3FUL4w8ERae8UtuCsMpK8mSQrgZ2J3wRn8qlv7nrVmE89sSeRkEqjsGU4JHzBH5VTE0KVSj21JWCbTszT13xe1CK4njXyAsczxqDHk4Viu5zv0q7uFtQa4tIJnADSRq7AdMkb4rlXi/H067x/tMn9s11BwH/APDrT/cL/Cox9GnCnFxVv6EW7kxfSFY3YdQhI+YBIrnmDxh1LzFDNDjnAP1Q6Zwe/pXQt8uY3HqhH7jXHI2l+T/wNR9OowqKWZX2Jm2jr++1KOCFppWCoqc7MewxVF8T+M1zI5FmBDF0BZQ0h9znZfkKn/H7UmW2tYASBIedgO4UDAI+ZzSJ4TcLx6helZt4oo/NZd/iOQoUn033+VWwmHpwpOtUV/Aht3sj3Y+LGpxsGaYSDurxrg/8oBFXrwJxUmpWwmUcrg8kqZ+y+BkfI9RSjx14SRTqjWKRwSA/GuSEZcegzgg19/C3gS70yaVpZY2ikQAqpJPMDsdx6ZqmIlhqtLNDSXIlXTK91XxX1JJplWVAqysoHlL0DEDr7VoP4r6of9IA+Uaf+KV9dGLm4H/rSf2zTZYcQ6OkaCTTJHcKAzeecFsbkDO2TXoOjTjFWhf0X7KXZK8F+JOoz31tFLMHjklCMvlqMg+4FdBrVN+G0mk3t3iCwaGWJfNVmlLDIOOmeu9XKorx8bl7S0Y2NI7HqiiiuQsFFFFAFFFFAYNcc61/lM/++f8AtGuxjXMuseHGpNPMy2rENK7AhkwQWJB616v0upGDlmdtjOaNSw8NNTmQOlseVgGBMka5B6HBbNPvAng88UqT3rL8BDLCh5gWHTnb0BwcD0q2tCgMdvCjDDLEqke4UA1vEVlW+o1Z3irJeBKgjmvxv00xam74+GZFkB9SByn8sD86a/Ania3igltpZUjfzTIvOeUFSADgnbII6VYPHXB0WpweW55ZFPNHKBkqfT3U9xVFat4V6lC5VYfOXs8bAj8mwQa6aVWniKCpTdmiGmncnPHDi2G7eG3t3EixEu7qcrzkABQehwM/nX0/ufNPZruebHwJFyc36zHOB+ANQui+E2ozsA8YgTO7SMMgd8KMk1fnCfDkVhbrBENhuzH7TN3Y/P8AdUYirSo0Oxpu4Sbd2cvcYri/uwev0mT+2avngvjzT47G2jkuokdYVVlJOQQOnSq64q8MtRmvLmWOEFHmZ1PmIMgkkbE1B/4MNU/2Vv8AmT/3V0VFQr04qU0reRCumdDafxTaXfmJb3CSsqFiFJyBjruK5Ql/pD+2f41c3hHwVe2dxNJcRcitAUGWUnmJGBgGlJ/CbUy5byUxz5/pU6Z+dZYV0aE5pSVtA7scPH3TGa2tLgDIjPlsfQOAQT+K4pH8IeJI7G+zM3LFLGYmY9ASQVJ9BkdfeujL3TEuIGhmUMjpysv4dvfPeqI4i8G7yKRvovLNF93LBZAPRgcA/MVlhcRTnSdGo7EyTvcevELxSjtERbN4ZpmPxbl1RMZySp6k42zWj4aeIl7qN2IpIovKCFpHUMpXb4TuT1O2Kr/T/CbUpWAMKxDO7O6gD3wuTV5cA8Hpplv5annkY80smMcx9B6KOwqlaOHo0ssbSlzJTbZzJxF/ldz/AMRJ/bamTStJ0ZoY2nv50lKguiwEhW7gEKc1Ma54S6jJczuiRFHld1PmgbMxI2/GtH/A7qf+ri/6or0HXpSiu/b7FLMavDy70axucwXs0kkoEIV4XUbkdwg74q61Nc86H4S6jFcQyMkXKkqu31ozgMCe3pXQy15GNyZ04yv9jSJ6ooorjLBRRRQBRRRQBWMVmigCiiigMYoxWaKAxijFZooDGKMVmigMYoxWaKAxijFZooDGKMVmigMYrOKKKAxis4oooAooooAooooAooooAooooAoorzmgPVYrS1HV4LcZmmjjH67hf4mla68TbLJS3Ml1LnCxQoWLe4PTl96vGlOWqRFx2zRzVW9/q+ssjS4srCIDP84cs2N+pUEA7fvpc/vl1/y55h5JhiBPmmPlVwO8QbBfPbbfIxW0cK2v/S+5GYusGs1CcHvctaRNeEGdhzMAvKBncLgdwMZqXaQAgE4ycDJ6/KueSs7Fj3mjNeWqr+N9Z1iC9EVs0JimBaDmRRuBkxczHBfuB3Hyq9Km6jsmiG7FpZoBqudP1DUJCFGoW6z94LizMLdunx5I9xkVIPxXd2h/n9piPODcWzGWNfd0IDKPferuhLg0xcd6KT9D8SdPum5VnCNnAWX6vP7JOxzTZHKGAKkEHoQcj8xWU4ShpJWFz6UVgVmqkhRRRQBRRRQBRRRQBRRRQBRRXkmgPM0oUEkgADJJ6ADvmka41651FvL076u3Bw98w2OCARAp+0evxHat3iSD6fN9CDlYY+WS6K9WByVt89ubGW9sDvXk3YlnSxsiEityv0lk+EIuCVgQj7zMN8dADncit4RSV+PsuuBAieKPh6iwrcxzMWVljfzWaRpHkkVA3OzYUDJOAOlTfDtqmnxmz01Fur3pcXB+GOMkZBdwDkAnaMb4znFeePtIudYlFtbMqW1u31sjc3K036Kgfb5B+GWxnOaXdTuLnh23WCK7tZHZ+fyjbnzCDkFy3NjAIxvXZGUqlNQcrvl8v9FdncsO34eigBu9Qm8+VVDNJLhYY8ZP1cf2Vxk4JyaNMSXUZluJlaOzjPNbwsCGlYdLiRT0A6qh+Z3xhS4LtdR1G5iutRiVrUDmjRiUQMPsyrBnc+7fhVuqK5a16bs3d+Gy8EWWodKpDxe4inF1FLAcQ2c6pzA/auSpcr7gJt/WNW1xVrK2drLORkquFXu0h2RAPUsQKqrxQ0Y2ui2yPvKbkSyt3aV1kZyT8zj5AVfApdonLjoRLYtfhvWUvLeKeM5WRc/JujL8wcivWv6NHdwtFKNjghgcMrDdXUjowODVM+AvE/lzPZSN8MvxxA9pAPiUfMb/AIVfIrPEUnQqtfYRd0INpKCRp+rCOST/ADExHKs6joQfuSjuM5OMivnqNjfaaDJbyNeWij47WX4pVQfaMch3fb7rU28QaNHdwtHIittleb7r9mDDdSD3G9VH/LGtadJFbXUhMch5I5hGLhieyrkgk+x3+dbUf8m1vFPb0IZEarpGmX13bvazCFbhmR4sDMc2OZCYz9xjkHG2cetOnD1rKrvBbyCzvYd3tTl7WZOglRCcordcr0Palm08PoL6R5INRxchucxtB5Lq+c5MeQV332FN8unSX0YPMINXsjy8425x2J/SikGT7En3rpqyjZRvoufD+OBCGjh7icTuYJkMF2gy8DHOR/rI2++nuOnemIGq6t7oavbkqPo+pWrdOjxyjtn70T7j5H2pr4T14XdukhAWTdZY8/Ekikq6kezDr7ivOq07apW5rrgXTJyisVmsSQooooAooooAooooDBqo/Frj1lJsLLmM5IEjoCWXv5a43LdM+gNWVxDqYtraadjgRxs/4gbD88D8apLwx0aY6zG90B5vkNenO5PmbKduh+LOK7MJCHeqT4bLmysuQycLa88lnHbWTeZqE2ZLqZwcQs2Q0khwBzLsqp7D0NSmqapFo0EVnbBpryVuYL9p2ZiC80mOgO+P/ANV/pnHSWMctvaoI7qW6k8+5kHMiqZGCuq53KqRtjGx60zaXxZZ2jslqxvr2b4pLpysSFu3M7kBUUH7K+nvW86Mr3y6cufnyS4EJjncnyoWmvHW3t1jy1vGcAMTk88gwXJO3KuM5PWoPStGOrTw3t1AIraEEW0DD43yQfMk7AbDC/xra0ewincXGoXlvcSjdIkkUW8Xf4U5vjb9Zs08R3UZ6Oh+TCuVydPbfn8fJO59gteq8CVT0I/MV8726WKN5HYKiKWZicAADJNc9mWFDWZPpmpwWoGYbZRdzehkORCn4bv+AqG/ugB/i6P/AIlf7L0yeH0BaGS7dcSXcpnOeoj2WJN/RAPxJpd8fx/i5P8AiV/svXZQ0xEIrgyr2OfrK5aKRJIzyujB1PoQciut+FNZW8tIbhOjoCR6N0ZT8jkVyDVt+A/FXlSvZSthJfjiydhIPtL/AFhv81969P6lQz08y3X4KQdmX1WhrOlR3MTRSjKt3Bwynsynsw6gitprhR1ZR8yK05tbtl+1cQj5yoP4mvBipbo1K/1NUhdYdXjDpnlt9SUFW9hK67xydN+hqI4vtNQsmiu4CLpYtluFyZTCf81Mq7SL0w43FWJqHE2mOjRy3doyMMMjTRkEehGaRGv7eyctpuqW3k5JNlM/PH/UcZZB+6u+jOTeq9GnZ/H4KM2LnUUuo01jTh/OYRy3MHd4vvIyjuOob2pAuOKGTVJdVs0f6N5sayZAGQyLzxkZ6kq5B9cVIajxXaLI13ZE2t4p+siH1lvOM7gEbb/IVucNIlzo2qzeUgIuPpHlDJUBAj8o9sc35muhQyRu1o9NfF9WZG5d2laglxFHNGcpIgdT7EZrcpE8PbnypJrPYRcq3dr6eRLuUHsj5HyYU9ivJqRyysaIzRRRVAFFFYoDNYNZrBoBH8Wh5lksIbHnXMMLfJpF7fh+6tTh+dTrWo/CFEFtDEPZQCxx6D/xSR4n3BXX7deYhC1uzLnCkh9iR0OKaNGvIpr7UI1I865vfJZdudbeKNOd8/oscqPc139k40l4q/3aKcSp9R0mW3e3vJFURXM5ljQnLlOfPxrjABXt71OcceHhhvIxCypBc5MJbIVZCM+QW+7knYn1qe8UdLe7u7Z0/oVuksI1A3LH43dSOwI5ceqGra1zQ47q2a3kHwlcA91YfZcHsQcHNdM8ZKChLne5Cicnavo81q5jniaNx2Ydfkeh+YrVWZh0Yj8TXSWgTLeLJp2pxI1zCMHmUYlj6LOh7E43x0NI3GXgzJHmSwYyJ1MLkc4/ZbGG+R3rppY+DeWpo/Yq48irE1CUdJZB8nYf96+raxORhppWU9UaRypHoQTuK1rm3aN2R1KupwysMEH3Br5V35YtbFTqvhfjK0ntYZPNijLIMxl1UqQMFcH0pS8cNShm00eVKj4uUzysGxs/pVP8N8Ly3hJGI4V/pJ32jUe7dz7VtXV/a2h8u1RbntJNOuUb1EceRy+nNnPpivLjgY06uaLu1rb+S+bSwr4pt8MuFDqN2EJKwxjnlYHDAbhVB6gk/uBrUaytLkDyHNvLjeGZsxsdto5gNj12cfjW5wZrU2kXqvIrqh+CZCDvGfvDscdQRnoa7K03KnJQ3sVW5d6+Fmn9WSVv2p5W/wDyrbi8OdMX/Q4j+1zN/E1K6pxFbW0ImmmRIyAykn7QO45QNz+FU7xn4zSSho7FTEh285/6Qj9Vc4X5nevDpRxFV2Tfnc1dkPXEc+jaWv1kFsH+7EsSNIfwxsPc4FU7xZx/LdkxwRJbQHby41UOw/WcD9wx+NJ887OxZ2LMTksxJYn1JO5qz/BPgn6TL9MmXMMTYjU9HkHcjuF/j8q9HsoYaGebbfiUvfYjb3w6lSCzQKBdXAklbmJAVEQMItgfixv8zTZ4WaU9t51rIwaK9sxNCwGxPKVdcH7wDDI9qdPEKX6O9jeH7ENyEk9o5VMZP4HlqMhtzGs0K/0un3H0qH1a2kzIUHqCplj/AKo9K5XXnUhrx+f6LWszU0eQoNEuM4Kh9Pm9xylRn+vGPzq0UNc98Q6yl1bzWVoS8gv5bmPlyAIOVpS/P0GCWHWrk8PrsS6bZuCT/N0Uk7nmVQrZ/EGsMTTaWZ82TFjFRRRXGWCiiigCvLV6ryaAoXiHhaXVNTmldwkDTvaRv1IkjU4UjsCwIzmvfg7p5tH1C5mGDbIYTvvz5JI5T1yVXFTem3zLBqTqu9nqxuCdjlDJ9YSD6R8569qjuP8AXptNv/q1SW1unW8MZC/WOAqcnPgkDKI2w6/OvXU5yXZL09NfdGdluNGmWKR3enW8rrzxQyXTAv8AE9zId2Cnr9qQ+1WKKoHSGuY+I4JL0BJZ/jChuYKrIyImexGMVf61xYqGVx1vdfstEWOM+HmuFSa3IS8gPPBJ2PrE36rDb99bXCOvi9g8zlMcisY5oj9qORftKR+RHsanCKQuK4pNOuP5Sh3gYBLyEYGVHSdfV1Gx7kYrKH+RZHvw+CXpqTPF/BtrqKFZkAcD4ZV2dfx7j2O1UbFwvZ2wu555jcw28ywxpF8Hmuwzhm+6B0OPQ1YvGfilbfQ5RavJ5zpyITE6gc2xbmYY2GaqnT3B0a8X7y3cL/mGX/tXpYONaMO82ldIpKxIXVtJfW63E1zBaWgkMNvAQ/ICozsqg/ix3qKm4NeKV0nmhiRMHzSxZX5l5l8tQOZ9vQVu8GajILPUUZy0CWjMImwUEjsqhgCNjuelSmvcQfybywRDzLzyU8y7lw7pkZEUasCFABArtUpqThHrx+dypApw9ZuyxrfsrscDzbV0Qk/rcxxv6itiDU7i0lOn3SpPEkgj8t9+XJGGikHxJ1B9KlX1We+0vnuWWSRdQjijfkUOAwyR8IFLfHN3zancOv3ZuUfNOVP4rUxbk2pa9cHZA1uM55DeTrJI8nlStEhc5IRWIA9ulQlMXiGmNRuu31ufzAP/AHpdFbQsoLyIJ7grhqTULpIEBC55pH/RjHU/M9B7muqtJ02O2ijhiXljRQqj2Hr798+9KvhXwvFZWaMhV5J1Ekkq7g7fCoP6IB/ie9O9eBjMR2s7LZGsVZC54iCH+Trn6QGMXl/FyjLDcYYA+hwfwpE4H4mE0dpcN9pP8X3f7Df0MpHpzYB/bNOHiw/+K7le7hY1/aZ1UfvNVHq3D0tlp7vCOSVB9E1CIHnHUSRzA9jgocjpzVfDRi4WfF9deRD3JPRdKFmNenAGYQ9tCfdiTyj84xTx4NRSQ2cttLjnt7hkODkYZVkGD/WpX0u0/wAVadC7FpL+9SWQnJZgr85JJ64VF3p14CkDT6oy7r9PKg9srHGp/Igj8KV5Nxlfq2nyEOdFFFcBcKKKKAK8tXqvD0BWmhywrq+pWiSKy3Mfmcm2FmAKyKR3OCD+dfO60b6SNFWTlZoZmjk7DMSMSNu4aMbZpUntnTih/KkWJzJ5i8+eV8oCYzg/e+Id98bGpPQOLpG1hLSaERKt3K6qNyrvEVK5wAVLcz5/Xr03Tku9F/639rGdz7cc6eDcXGoksZbS9t0TH2REFidsge7sc1cET5APYjP51WfFEym119AfiDqSPQGGDH8DT5w3LzWlux6tAh/NQa5azbgvDT2RdbkkTSFqcf8AKt6bfObG0YGbB2luOohPYqo3PuQK3ONtdkDJZWh/ndwNmxkRRfembHTbIHvU5oGkRWVusMeyIMlmO7HqzsfUncmqRvTWbi9vn4B8uJtAju7WW3YBQ6FVIA+E/dYfI4rnVdPktrPU4JVw6SQA7dcSSDI9Qexq0uN/F+C35orPE03TzOsKn55+M+w296qD+/S6ad5pXEpkAWSN1BjdASQhXsBk4xuK9PA0qyi77O1ikmiV4Ksy9ncLg/XXdrbjH+85zn2wM1Mz8MLqtxqN40rpHFPyARxGZmAAX4Qu56DYUvLY215vZyfRZycm2lkxGT/6Uv8AANio+01G+0uV1RpbdzsykbEbb4OQe2/7665Qk23F2kVHKWxFvFaQW8N9MiXoupmNpJGSFAAUAjfbNJvFlo0WoS8yupeXzcOoVsOefdQTjqR17VNaZxzrNw4jhuJXc9gibe5PLgD3NZ1S9itpvPuWF9fscnJ+ojIwACBguw9Nl2HWqwU4S7356QepH+Kgxqlz80P/ANtKUxVv8XeGN3cqL2Il5pUEksD8qupxsqFQFOBgYO/vVTXVs8bFJEZHU4KsCrA+4O9aUKsJxST20DTLf8DeNeUiwnbYnNux7E5LR/j1FXiK4sikKkMpIYEMCOoIOQR75rqLwx4rGoWauxHnR/Vyj9YDZ8ejDf8AOvLx+GyvtI7PfzLwfA+PivL/ADe2i7zX0CD8H5z/AAr56pZiW41a3xtNYxy4/XKzRZ+fwR/kK+Xi83KunvjPLqMRP/1Ctie7Cahqch6RafFk/Lz3x+RrCC7i9fyiXuL+jOGudIQ5CWmmG5b05mRUBPvjmqb8HtRjntJmTPMbuV5NsDmdi4we45StVXwlZ3d3Dd3DzPFAIFt+ZVHPJjZII9vXAJ96sXwN0eS1hvIphh1uuUgHIz5aHY9+orXEQUYvXXTr3IW5ZgrNYrNeeXCiiigCsEVmsGgKx4q4Uhm1iNpeYGe2bynUleS4iIYNkd+U5wevKa1tesfpkSX0Y5dQ0+TlnRdmfyzll2/SXLKfRsU7ca6TJcQAwYFxC4ngY/pr90nsGXKn50qXOpBHTV7YExMBFqEA+0uMAyFP04zsfUV2U5yaTXDT+PUq0LPibxTDEbuKEAm+toJOcYK4y6sW3zzcgUfhTzp3GdvFpUNwhLAIIUj++0wHIIwvqT+7eqa8UeHBb3Ykgw0F0PNhCg7ZxlR67nI+dRdvw3fmOEiORY2nMcZLhVWb7JBBYeWxIxlgM4ruWGpTpR71urFbu5bMfFFtpKSS3MguNSnPPMkZBK/oxc3RFX/+FVjxj4hXeoEhm8uHtCh+H+serfw9qkIvCHVH3aKNSTk80yE/P4Sa24/BTUT1a3H/AMwn+C1eksNTeZyTfWxDuytiaBVsW/gXdH7dxCvyVm/8VtjwIk5Tm7TmxsBEcZ/5q6HjaH/RGViNonh9f3cSzQw80bE4Yuq5x3wTnHvTWOG9Qt7eT+UYUns4k5+VpQZF3A+qkXLKd+h2q0/DK85rJIWUJLbE20qAYw6bZ+TDDZ75r6eJi50u9/3DfurzpY6o6mRpWv6lsqsc86vxQDH5FpH9GgP2lDczv+3J1Yex23xWz4W6fHdanAs7DlBMmG++67hc+pPxf1TShUhw/byyXMKW5ImaQBGBwQ2eufbrXq1IJQaWmm5RbnYYFL3FfBlpqCETxjnxhZV+GRfTDDr8jkVFpoGrIBy6mj7b+ZbL1+aEV7MOtr0lsZPnHIn8GNfOxhld4zXv8Gt/Ap/jHwou7PmeLNxCN8oPrFH6yd/mKXuCuJ5NNulmXJXPLLH05k7jfuOo966Ca81lf9Esn/ZuHX+0tV/4h8NzTxyXEmmLBKilnniuoeQ46l0OC3zG/wA69GniHNZKlnfjdFWuKN/xl4wgktLVIGDtK63KsD9lV6Ej1J2wfQ0vRcTPqd1eW1sjA6g0KmQkfBFGirISvvgnrS/acPXUlp5TQRovI2oLOxHOYVUIU+HJUEnIBxk5ps4Asv5O06TUGGbm5HkWkZG5Zjyr+bb/ACAqMlOnCy1fAa3HCxhje5SCI8tjpS5k22e4CnAJPXkGWP6xHpTRwLC30bzXzz3Ej3JB2IEh5lB+Scg/ClLTNI5Yo9MR+aViLjUZc78rHmKE92cjkx+iCasuFQAABgAYHy9K4K0tLddNl0fSiiiuckKKKKAKKKKA8tVMcXcQxafeTywB4pycTWsqHyLlDt5qMmQre5xnB2q6aS/E3g5dRtWCgfSIwWhbvnG6H2b+OK3w84xn39mRI56veJ5pBAhb6u3kMkK4GUBbm5Qe4GwAPpV+PcwzrG0mHs9QRRzdClwAMHI+yWxsdsNGO5pb4AsbfUrMpeWMK+Uxi81ByPzAY+ILhlYA9ScE9qZG4WNnY3EFqGnhcFooSwDo5OcpJ3GcNg75HWuzEVYSlltZrrf3KRRJcL6xIHNnd4FzEPhbtPENhMvqcY5h2PzppFVJY6i+rWZXePV7EhlyOU842J5emHGVIPQ9q9cJeMsTnyr5PIkG3mAHy8jYhh1Q/mK554acruK1W6/a8GWTLaxWGFa9jfxzIHidXQ7hlYMD+IrZrkemjLFe34On6wk2cW9+BFJ6LcKPgbPowwKnvEQZ0y9/4d/4V9eN9BF7Zyw9Hxzxt0KyL8SkHtv/ABpcOsG/0G4Y7Si2kjmU9VlQEMCO3TP410xeZxlyaT/RVnNlW34A8OCSaS8cZEX1cf7bD4mHyXb+tVSopJAAyScAe9dacCaEtlYwQDqEDOfWRt2P57fgK9b6jWyU8q4lILUYBRWKjdd12CziaW4kVEHqdyfRR1J9hXgJOTsjUkiarfiy8/lC8+g8wFnbjz76TmwDjLLDn0yAT/8Aqq9418Vbu5I+jc9tb5+BsYd8dy+Ox7D8a+eg8RGW2isYbeWd5pmmvuX4WlyeYKJM7A4HMTjYEd69CnhJwWZ/14lHIcuNNSVdKubpwVa8C29unTlgH2RjtkB3PzA7Ui3viY5nhkigQR28PlW8bnmCOQB5xA2LjG3oDVj8RacjtG1+BPKBi10uFvhB9W6Fsd2OFApa4q4Smvbyzt2aJZeXmlghjxHbwZG5cbsx6DOMnpWlKVNLveIY9eEEyy2XneXIJJJC0ssmOaZ+8gx9wElQOwFPYrV0yySCJIoxhI0CKPYDArbFebOWaTaLhRRRVQFFFFAFFFFAFeWFeqKArniqwm0+5/lCzUtFIQL23AyCox9cq/pAdcU26RcxTRie1cMkuH6kqdgMY+4RjcVLstKVzwsbeV7mwYQu2TJAVJgl75KDBV+uGX13BrbOpqz3/PmRsY1Xh+K4lWeNjaXw5gkuBzMBgEOmcSrjtnoeopP4V4c5nv8ATtSRDLNIbyOQYHOCeUyR+nK2+Oo5vStyXxQsJomjvYpoJVA5o+VuYOMf0brhgQRkHboK0Lu11a8SGS1EUkKSi4tbiV1Fzy4PwOQcEHJBGMkAZ3rohGpFZZO3i/0yHYk9P4BlsVVtPuGW4QZkikyYLgfs5+rye4zjNNvDHEouS0UsZguox9ZA3XGcc6Nj40JBwRUZBxQ4ULqFvJZvuBMMPAG+zzCRc8vX74AqD471SQy2cdmEmvSxMNxGyFQg5RKsoB2UgqT2PbcVRqVR2nvz/nihsWeTVV8U4025vMkLa39rIfZbpUIwP2x++vVvaazLNMJb+OGKEfHJHGCvPgMU5W32Ugk+4pd1+y1bVLKETLCY2uF8luUpNJnmUSEbhF5SWOQDj5b2o0VGWslbiG7iz4O8OfTL9GYZit8TPtsWB+Bf+bf+rXSzTquAWAJ6AkCqe4V0e+06Q6bCsHmz/XPeKxby4xtvGQN85C79Tn1rV17w9RnuJnvrl1t4maWWQg5mxkIjdgO49wBWuIy1ql3LThx61IWiLI4n4oMLi3tY/Pu3AKxg4VFO3mSt91f40nX/AApHdyCC5la8vSytPIpKxW0WeYhVGy8wwoHU9e1KvAPGMcUItY3FvNLl572duYDAAAjGdzjAAO3U0+WSSxQvBpVtIWc5e9uDyhmOzSfF8bt0IOMVV03R0Wni9OvIXuK/HGgtqN5DZ2iLHa2SeXJLsI4y3KzD3IVV29etSujlYQbLQ4wzc2LjUHGY1Pcg/wCcPXAGwpWvdBmsoyl5qMEkAdppbRJyskrD4mXOMliexqX03j2e5EdnpFkYIxhXkADGNc7kDZQcb5Y5PpWklJwSWqXovN8yBr8mLTSYoM3WqTjZn3lbP+ckb7kS9cdNsDJNMXCfDn0RGZ3824lbnnnI3d/QDsoGwHoK9cN8MQ2gYrzSTP8A0k8h5pXP6zen6o2FTwrgnUvovV9cC9grNFFZEhRRRQBRRRQBRRRQBRRRQBXkrXqigIDijhO1v05biMMcfDINnX5N/wBqrzT+CZNLMgFqb2JiSk0Mhiu0G2U6jbbPwn8KuHFGK1hXnFZeBFkUtrnHc1snLbpdS9pIb21OETl3bnXBbfbDZGM0aJqiadYS6k8caXV831ESLiNR0T4c7Ln42Oe9XO6Agg7gjBB32pQu/DTTpW5nt846L5soQevKgbA/AVvGvTas1bn4/gizI9ZVupYdOSTzY4UWa9k5ubnOSVi/rOOYj9EY71t6XqouNTum2EFnD5IbO3mNh5Gx02UAZ7YPrWldeH8lrI02kSrbOwCvE454nAzg/FkqRmlTSvDHVVE0ZvI4o58mYrly5OeuwO+T0I61MVTkn3kvP3F2NVlrAitbrVCMy3ThYFJ6qD5Vug9ATlyP1yah+PCqRWekoHZ7hxLcCIKZCAfMdgOnMzhj8lrXn8NNUuPKiuL9DBCwKYXdeXYEKANwPUmniLw/s8Ayo00o6zySOZScY+2CCB7DYZqc1ODTvfy9vsRqyD0fTfoi4sdPSHHW4vJFU5xs3wczHft8PeoriDW4HPl3WoS3bn4TZ2KcqMc/YyCWI7EF9806twBYH7UHMP0XkkZfxVmwamNM0S3txiGGOMD9FAP3iqOtC99X1z1JsU9o3hV9LuPPmgNla4HLbhy8re7Mfs5796uLSNIhtYligjEcY6Ko/efU+9b2K9VjVrTqbkpWMAVmiisiQrFZooAooooAooooAoqF1rie3tJIY5pArzOEjXBJJO2TjoM4GfepgGps1uD1RWM0ZqAZorGaM0BmiisZoDNFYooAoxRms0BjFZxRWKAzRRWM0BmisUZoDNFec1nNAZorGaM0BmivPNWc0BmisZooCh/HqMQ31pcKDzlOYkkkExspXbt17V5Xx0uf9mi9/jarh4i0u0lTnvIonSMFuaUAhR3OT0qiON3sb65t7TSrdAxk5WlReUNnbAB6qNyWPpXqYacKkFGcb248EZtNMeOP/Eya2hs2t48GeNZyzrlApwfLHq3qewxTNwfx9b31s0oPJJEhaWLqwwMkqPvKexpR8apktNMtbMKpLcqKxG6rEFyRnoSeUfI1U91bTWEiTQTBlO0dxEfhJxkofQjuppSw1OrS5O+j5htplxcDeJb3T38kwCwQxefGoxlUGQVJHUnY/M0oweNt4pfMUTguWTOVKr2Xbrgd6kvAOC2kF4khDyyKFaJl+Ew9+uzZJ3HyqypfD7TWBH0OAZGMhMEe4Iqk5UKVRxlHkTq0QfAHiSuoJP5sflywp5hVSWDJ3K98jHT3FL/Cviy8xv3lT4Y4jcQRgDIVcKUJHXqpJPv6VAeDMHlazPEMkLHNH+CuoGfyqG8TtGFlqckcDeUk6BxvyqFkJVlJ/QyCauqFLtXBLdJoi7sM0XifdjSZJmbmuGujAsoVQEBXzM4xjboM1JcW8eXqaVZTwBlaZQZrgKCqsuBy46DmOetKWu39nBpaadbSC6uHmEjyIpCB87BSftHooxVpyaFPDoS2kUSzTmARlGKhQz/aPxbfDkn5iomqcLPL/tx5Eq5u+GPGP8p2xdwFmjbkkA6E4BDj0B327YpxpN8MODzptryOQZpG55SOgOMBR6gDO/uachXBWy53k2LIDVb+M3GUthFClu3JNKxbmwDhFxnZgRuSB8s1ZJpY47kslt2+nGJVcGNGdeYhiPu7E577VNBrtFdX8A9imP8ADXqOOlt8/Kb/AN9Ovhn4ny300kNyiKRE0qugIGFxkEEntv8AhUB4B28Ur3kUkUcgAVlZkDd2XbI2z1rX4Ttlg4lkiRQE55F5QNgpXOPlXpVo0nngo2aVyibI648Y78TzPE0ZiZ/q43jBCoNgARg7jc570+eFviVLqEzW9wiCTkMiOgIBAxlSpJ33qw/5Et/9RD/00/8AFU7w/YrBxTJHGAqfWMFAwAGj5iAB2zWGelVhJKNrK9ydUe+HvEuc6tOLpjHb8kiiFiAEMYJXrj4jgj3zS5P4xakZjIrosWdoTEhXl92xzk++amfEqGKx12C5liDW8qh5F5QQ32o3+E9cDlNevE/jTTrm0FtZoHkLLysIeQIARsuQCSemB61eKho1C916Iakzx5x9O2kW09sGQ3PwySr/AJor9pAexJBAPpnvS/q/H11LBpHJIQWYeaw2Z5I3EZVgOxBz781WDovB4OhLZSL8bwFjkAlZW+MY91bH5VR3Bl7bWtx5t75j/R2JigUbNKDvkk4UAjPucVnSUJJpLa/qGP8Ap3Edx/fO6ScwGXtxHzHlCBeZTjpvgNn3qAtvEy7ttSuZpw5Dc0ZticBSP6PY9MdyOuT7VKeGscuqazJqLryJHljjcBsBEjB7nlySfb3rOspBc8QTzSAC2s0Ek7YyCY1HX1JfAx35anu3atwBBQ+JWpwXaTXDyBGYMYWj5UMZO4VSM7DoR6V0nDIGUMDkEAg+x3Fc4eKvHdrqccQhhkWSJz8bhfsEYK7Enrg/hV/8MoRZ2wb7Qt4wfnyLWGIV0naxKIjxG0Ke+szbwOiF5F5y+ceWDk9O+cbVocA+HEGnHzCxluCMGQjAUdwi9vmTmiislWkoZFsTbU1vFLgGXVHgaOZIxErDDgnJYqcgj5Ct3QfD23h042MwEnPlpXAwTIfvqTuCMAA+1FFT208qhfRCyuRPh34ZnTruad5RIvL5cONjytgkuOmdgKsuiiqTqSqPNLcm1hG4J4DFldXV07B5ZpXKEA4SNm5sb/eJ6/IV58S/D0ap5TLKIpYwV5ivMCh3wQMHY9PmaKKsq08+e+pFiJ4O8HorSaOeaYzPGeZVChUDjoxzknHUVaPLRRUVKsqjvJi1jIFZooqhJg0ieIHh6NUkjdrh4xGvKEChl3O7fM/9qKKvTnKEs0dyGrm5wBwNHpaSBJGkaRgWZgBsBsAB+J/GjROCI4NQub4uXeb7CkbIDjm+ZOBv6ZrNFS6s2229wNuKWdO4Sji1C4vixaSVQqggYQYAOD74FFFUUmtiTPHHBkGpxLHMWQo3MjpjmHYjcHII7VC8LeE9lZSib6yaRd1MvKVU/pBQo39znFFFSqs0sqehFh/xVfat4Q2FxcPO3nKXYuyI4VOY7kj4cjPzrFFIzcdibDlomiQ2kKw26BEXsOpPdie596Xrfw4s1t5rc+ayzyebK/PiRjzFgpYAfCM9KKKjO1sDTsvCDTI3VxHIxU82HkLKT7r3p9C0UUcnLcH/2Q=="/>
          <p:cNvSpPr>
            <a:spLocks noChangeAspect="1" noChangeArrowheads="1"/>
          </p:cNvSpPr>
          <p:nvPr/>
        </p:nvSpPr>
        <p:spPr bwMode="auto">
          <a:xfrm>
            <a:off x="914241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1"/>
              </a:buClr>
              <a:buSzPct val="75000"/>
              <a:buFont typeface="Wingdings" pitchFamily="2" charset="2"/>
              <a:buChar char="l"/>
              <a:defRPr sz="2800">
                <a:solidFill>
                  <a:schemeClr val="tx1"/>
                </a:solidFill>
                <a:latin typeface="Arial" pitchFamily="34" charset="0"/>
                <a:cs typeface="Arial" pitchFamily="34" charset="0"/>
              </a:defRPr>
            </a:lvl1pPr>
            <a:lvl2pPr marL="742950" indent="-285750" eaLnBrk="0" hangingPunct="0">
              <a:spcBef>
                <a:spcPct val="20000"/>
              </a:spcBef>
              <a:buClr>
                <a:schemeClr val="tx1"/>
              </a:buClr>
              <a:buSzPct val="75000"/>
              <a:buChar char="–"/>
              <a:defRPr sz="2400">
                <a:solidFill>
                  <a:schemeClr val="tx1"/>
                </a:solidFill>
                <a:latin typeface="Arial" pitchFamily="34" charset="0"/>
                <a:cs typeface="Arial" pitchFamily="34"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pitchFamily="34" charset="0"/>
                <a:cs typeface="Arial" pitchFamily="34" charset="0"/>
              </a:defRPr>
            </a:lvl3pPr>
            <a:lvl4pPr marL="1600200" indent="-228600" eaLnBrk="0" hangingPunct="0">
              <a:spcBef>
                <a:spcPct val="20000"/>
              </a:spcBef>
              <a:buClr>
                <a:schemeClr val="tx1"/>
              </a:buClr>
              <a:buSzPct val="80000"/>
              <a:buChar char="–"/>
              <a:defRPr sz="2000">
                <a:solidFill>
                  <a:schemeClr val="tx1"/>
                </a:solidFill>
                <a:latin typeface="Arial" pitchFamily="34" charset="0"/>
                <a:cs typeface="Arial" pitchFamily="34" charset="0"/>
              </a:defRPr>
            </a:lvl4pPr>
            <a:lvl5pPr marL="2057400" indent="-228600" eaLnBrk="0" hangingPunct="0">
              <a:spcBef>
                <a:spcPct val="20000"/>
              </a:spcBef>
              <a:buClr>
                <a:schemeClr val="tx1"/>
              </a:buClr>
              <a:buSzPct val="65000"/>
              <a:buFont typeface="Wingdings" pitchFamily="2" charset="2"/>
              <a:buChar char="l"/>
              <a:defRPr sz="2000">
                <a:solidFill>
                  <a:schemeClr val="tx1"/>
                </a:solidFill>
                <a:latin typeface="Arial" pitchFamily="34" charset="0"/>
                <a:cs typeface="Arial" pitchFamily="34" charset="0"/>
              </a:defRPr>
            </a:lvl5pPr>
            <a:lvl6pPr marL="2514600" indent="-228600" algn="r" rtl="1"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pitchFamily="34" charset="0"/>
                <a:cs typeface="Arial" pitchFamily="34" charset="0"/>
              </a:defRPr>
            </a:lvl6pPr>
            <a:lvl7pPr marL="2971800" indent="-228600" algn="r" rtl="1"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pitchFamily="34" charset="0"/>
                <a:cs typeface="Arial" pitchFamily="34" charset="0"/>
              </a:defRPr>
            </a:lvl7pPr>
            <a:lvl8pPr marL="3429000" indent="-228600" algn="r" rtl="1"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pitchFamily="34" charset="0"/>
                <a:cs typeface="Arial" pitchFamily="34" charset="0"/>
              </a:defRPr>
            </a:lvl8pPr>
            <a:lvl9pPr marL="3886200" indent="-228600" algn="r" rtl="1"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pitchFamily="34" charset="0"/>
                <a:cs typeface="Arial" pitchFamily="34" charset="0"/>
              </a:defRPr>
            </a:lvl9pPr>
          </a:lstStyle>
          <a:p>
            <a:pPr eaLnBrk="1" hangingPunct="1">
              <a:spcBef>
                <a:spcPct val="0"/>
              </a:spcBef>
              <a:buClrTx/>
              <a:buSzTx/>
              <a:buFontTx/>
              <a:buNone/>
            </a:pPr>
            <a:endParaRPr lang="en-US" altLang="en-US" sz="180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8610600" cy="4843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6" name="Picture 6" descr="http://www.e-drivetech.com/EDT/UploadFiles/pgallery/677657319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85" y="7937"/>
            <a:ext cx="882805" cy="88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85462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2019" y="609600"/>
            <a:ext cx="8499963" cy="1728360"/>
          </a:xfrm>
          <a:prstGeom prst="rect">
            <a:avLst/>
          </a:prstGeom>
        </p:spPr>
        <p:txBody>
          <a:bodyPr vert="horz" lIns="0" rIns="0" bIns="0" anchor="b">
            <a:normAutofit/>
          </a:bodyPr>
          <a:lstStyle/>
          <a:p>
            <a:r>
              <a:rPr lang="en-US" sz="5000" dirty="0" smtClean="0">
                <a:solidFill>
                  <a:schemeClr val="tx2"/>
                </a:solidFill>
                <a:latin typeface="+mj-lt"/>
                <a:ea typeface="+mj-ea"/>
                <a:cs typeface="+mj-cs"/>
              </a:rPr>
              <a:t>Psychologically-Based Virtual-Suspect</a:t>
            </a:r>
            <a:endParaRPr lang="en-US" sz="5000" dirty="0">
              <a:solidFill>
                <a:schemeClr val="tx2"/>
              </a:solidFill>
              <a:latin typeface="+mj-lt"/>
              <a:ea typeface="+mj-ea"/>
              <a:cs typeface="+mj-cs"/>
            </a:endParaRPr>
          </a:p>
        </p:txBody>
      </p:sp>
      <p:sp>
        <p:nvSpPr>
          <p:cNvPr id="5" name="Rectangle 4"/>
          <p:cNvSpPr/>
          <p:nvPr/>
        </p:nvSpPr>
        <p:spPr>
          <a:xfrm>
            <a:off x="322019" y="5678269"/>
            <a:ext cx="8821981" cy="646331"/>
          </a:xfrm>
          <a:prstGeom prst="rect">
            <a:avLst/>
          </a:prstGeom>
          <a:noFill/>
        </p:spPr>
        <p:txBody>
          <a:bodyPr wrap="square" lIns="91440" tIns="45720" rIns="91440" bIns="45720">
            <a:spAutoFit/>
          </a:bodyPr>
          <a:lstStyle/>
          <a:p>
            <a:r>
              <a:rPr lang="en-US" dirty="0"/>
              <a:t>Moshe Bitan, Galit </a:t>
            </a:r>
            <a:r>
              <a:rPr lang="en-US" dirty="0" err="1"/>
              <a:t>Nahari</a:t>
            </a:r>
            <a:r>
              <a:rPr lang="en-US" dirty="0"/>
              <a:t>, Zvi </a:t>
            </a:r>
            <a:r>
              <a:rPr lang="en-US" dirty="0" err="1"/>
              <a:t>Nisin</a:t>
            </a:r>
            <a:r>
              <a:rPr lang="en-US" dirty="0"/>
              <a:t>, Ariel Roth, Sarit </a:t>
            </a:r>
            <a:r>
              <a:rPr lang="en-US" dirty="0" smtClean="0"/>
              <a:t>Kraus. Psychologically </a:t>
            </a:r>
            <a:r>
              <a:rPr lang="en-US" dirty="0"/>
              <a:t>based Virtual-Suspect  For </a:t>
            </a:r>
            <a:r>
              <a:rPr lang="en-US" dirty="0" err="1"/>
              <a:t>interogative</a:t>
            </a:r>
            <a:r>
              <a:rPr lang="en-US" dirty="0"/>
              <a:t> Interview Training, </a:t>
            </a:r>
            <a:r>
              <a:rPr lang="en-US" dirty="0" smtClean="0"/>
              <a:t> AAAI 2017</a:t>
            </a:r>
            <a:endParaRPr lang="en-US" dirty="0"/>
          </a:p>
        </p:txBody>
      </p:sp>
      <p:grpSp>
        <p:nvGrpSpPr>
          <p:cNvPr id="15" name="Group 14"/>
          <p:cNvGrpSpPr/>
          <p:nvPr/>
        </p:nvGrpSpPr>
        <p:grpSpPr>
          <a:xfrm>
            <a:off x="633399" y="2201915"/>
            <a:ext cx="1670913" cy="1994681"/>
            <a:chOff x="1483174" y="1818219"/>
            <a:chExt cx="2227884" cy="1994681"/>
          </a:xfrm>
          <a:effectLst>
            <a:outerShdw blurRad="50800" dist="12700" dir="5400000" algn="t" rotWithShape="0">
              <a:prstClr val="black">
                <a:alpha val="76000"/>
              </a:prstClr>
            </a:outerShdw>
          </a:effectLst>
        </p:grpSpPr>
        <p:sp>
          <p:nvSpPr>
            <p:cNvPr id="10" name="TextBox 9"/>
            <p:cNvSpPr txBox="1"/>
            <p:nvPr/>
          </p:nvSpPr>
          <p:spPr>
            <a:xfrm>
              <a:off x="1483174" y="1818219"/>
              <a:ext cx="630941" cy="400110"/>
            </a:xfrm>
            <a:prstGeom prst="rect">
              <a:avLst/>
            </a:prstGeom>
            <a:noFill/>
          </p:spPr>
          <p:txBody>
            <a:bodyPr wrap="none" rtlCol="0">
              <a:spAutoFit/>
            </a:bodyPr>
            <a:lstStyle/>
            <a:p>
              <a:pPr marL="285750" indent="-285750">
                <a:buFont typeface="Arial" panose="020B0604020202020204" pitchFamily="34" charset="0"/>
                <a:buChar char="•"/>
              </a:pPr>
              <a:endParaRPr lang="en-US" sz="2000" b="1" dirty="0">
                <a:solidFill>
                  <a:schemeClr val="tx1">
                    <a:lumMod val="95000"/>
                  </a:schemeClr>
                </a:solidFill>
              </a:endParaRPr>
            </a:p>
          </p:txBody>
        </p:sp>
        <p:sp>
          <p:nvSpPr>
            <p:cNvPr id="11" name="TextBox 10"/>
            <p:cNvSpPr txBox="1"/>
            <p:nvPr/>
          </p:nvSpPr>
          <p:spPr>
            <a:xfrm>
              <a:off x="1889574" y="2349743"/>
              <a:ext cx="630941" cy="400110"/>
            </a:xfrm>
            <a:prstGeom prst="rect">
              <a:avLst/>
            </a:prstGeom>
            <a:noFill/>
          </p:spPr>
          <p:txBody>
            <a:bodyPr wrap="none" rtlCol="0">
              <a:spAutoFit/>
            </a:bodyPr>
            <a:lstStyle/>
            <a:p>
              <a:pPr marL="285750" indent="-285750">
                <a:buFont typeface="Arial" panose="020B0604020202020204" pitchFamily="34" charset="0"/>
                <a:buChar char="•"/>
              </a:pPr>
              <a:endParaRPr lang="en-US" sz="2000" b="1" dirty="0">
                <a:solidFill>
                  <a:schemeClr val="tx1">
                    <a:lumMod val="95000"/>
                  </a:schemeClr>
                </a:solidFill>
              </a:endParaRPr>
            </a:p>
          </p:txBody>
        </p:sp>
        <p:sp>
          <p:nvSpPr>
            <p:cNvPr id="12" name="TextBox 11"/>
            <p:cNvSpPr txBox="1"/>
            <p:nvPr/>
          </p:nvSpPr>
          <p:spPr>
            <a:xfrm>
              <a:off x="2416047" y="2881267"/>
              <a:ext cx="630941" cy="400110"/>
            </a:xfrm>
            <a:prstGeom prst="rect">
              <a:avLst/>
            </a:prstGeom>
            <a:noFill/>
          </p:spPr>
          <p:txBody>
            <a:bodyPr wrap="none" rtlCol="0">
              <a:spAutoFit/>
            </a:bodyPr>
            <a:lstStyle/>
            <a:p>
              <a:pPr marL="285750" indent="-285750">
                <a:buFont typeface="Arial" panose="020B0604020202020204" pitchFamily="34" charset="0"/>
                <a:buChar char="•"/>
              </a:pPr>
              <a:endParaRPr lang="en-US" sz="2000" b="1" dirty="0">
                <a:solidFill>
                  <a:schemeClr val="tx1">
                    <a:lumMod val="95000"/>
                  </a:schemeClr>
                </a:solidFill>
              </a:endParaRPr>
            </a:p>
          </p:txBody>
        </p:sp>
        <p:sp>
          <p:nvSpPr>
            <p:cNvPr id="13" name="TextBox 12"/>
            <p:cNvSpPr txBox="1"/>
            <p:nvPr/>
          </p:nvSpPr>
          <p:spPr>
            <a:xfrm>
              <a:off x="3080117" y="3412790"/>
              <a:ext cx="630941" cy="400110"/>
            </a:xfrm>
            <a:prstGeom prst="rect">
              <a:avLst/>
            </a:prstGeom>
            <a:noFill/>
          </p:spPr>
          <p:txBody>
            <a:bodyPr wrap="none" rtlCol="0">
              <a:spAutoFit/>
            </a:bodyPr>
            <a:lstStyle/>
            <a:p>
              <a:pPr marL="285750" indent="-285750">
                <a:buFont typeface="Arial" panose="020B0604020202020204" pitchFamily="34" charset="0"/>
                <a:buChar char="•"/>
              </a:pPr>
              <a:endParaRPr lang="en-US" sz="2000" b="1" dirty="0">
                <a:solidFill>
                  <a:schemeClr val="tx1">
                    <a:lumMod val="95000"/>
                  </a:schemeClr>
                </a:solidFill>
              </a:endParaRPr>
            </a:p>
          </p:txBody>
        </p:sp>
      </p:grpSp>
      <p:sp>
        <p:nvSpPr>
          <p:cNvPr id="7" name="Content Placeholder 6"/>
          <p:cNvSpPr>
            <a:spLocks noGrp="1"/>
          </p:cNvSpPr>
          <p:nvPr>
            <p:ph idx="1"/>
          </p:nvPr>
        </p:nvSpPr>
        <p:spPr>
          <a:xfrm>
            <a:off x="457199" y="1935480"/>
            <a:ext cx="8438417" cy="3742790"/>
          </a:xfrm>
        </p:spPr>
        <p:txBody>
          <a:bodyPr>
            <a:normAutofit/>
          </a:bodyPr>
          <a:lstStyle/>
          <a:p>
            <a:pPr algn="l" rtl="0"/>
            <a:endParaRPr lang="en-US" sz="2800" b="1" dirty="0" smtClean="0">
              <a:solidFill>
                <a:schemeClr val="tx1">
                  <a:lumMod val="95000"/>
                </a:schemeClr>
              </a:solidFill>
            </a:endParaRPr>
          </a:p>
          <a:p>
            <a:pPr algn="l" rtl="0"/>
            <a:r>
              <a:rPr lang="en-US" sz="2800" b="1" dirty="0" smtClean="0">
                <a:solidFill>
                  <a:schemeClr val="tx1">
                    <a:lumMod val="95000"/>
                  </a:schemeClr>
                </a:solidFill>
              </a:rPr>
              <a:t>Virtual-Suspect </a:t>
            </a:r>
            <a:r>
              <a:rPr lang="en-US" sz="2800" b="1" dirty="0">
                <a:solidFill>
                  <a:schemeClr val="tx1">
                    <a:lumMod val="95000"/>
                  </a:schemeClr>
                </a:solidFill>
              </a:rPr>
              <a:t>Training </a:t>
            </a:r>
            <a:r>
              <a:rPr lang="en-US" sz="2800" b="1" dirty="0" smtClean="0">
                <a:solidFill>
                  <a:schemeClr val="tx1">
                    <a:lumMod val="95000"/>
                  </a:schemeClr>
                </a:solidFill>
              </a:rPr>
              <a:t>system.</a:t>
            </a:r>
            <a:endParaRPr lang="en-US" sz="2800" b="1" dirty="0">
              <a:solidFill>
                <a:schemeClr val="tx1">
                  <a:lumMod val="95000"/>
                </a:schemeClr>
              </a:solidFill>
            </a:endParaRPr>
          </a:p>
          <a:p>
            <a:pPr algn="l" rtl="0"/>
            <a:r>
              <a:rPr lang="en-US" sz="2800" b="1" dirty="0" smtClean="0">
                <a:solidFill>
                  <a:schemeClr val="tx1">
                    <a:lumMod val="95000"/>
                  </a:schemeClr>
                </a:solidFill>
              </a:rPr>
              <a:t>Interrogator's </a:t>
            </a:r>
            <a:r>
              <a:rPr lang="en-US" sz="2800" b="1" dirty="0">
                <a:solidFill>
                  <a:schemeClr val="tx1">
                    <a:lumMod val="95000"/>
                  </a:schemeClr>
                </a:solidFill>
              </a:rPr>
              <a:t>statement affects the psychological state</a:t>
            </a:r>
            <a:r>
              <a:rPr lang="en-US" sz="2800" b="1" dirty="0" smtClean="0">
                <a:solidFill>
                  <a:schemeClr val="tx1">
                    <a:lumMod val="95000"/>
                  </a:schemeClr>
                </a:solidFill>
              </a:rPr>
              <a:t>.</a:t>
            </a:r>
          </a:p>
          <a:p>
            <a:pPr algn="l" rtl="0"/>
            <a:r>
              <a:rPr lang="en-US" sz="2800" b="1" dirty="0">
                <a:solidFill>
                  <a:schemeClr val="tx1">
                    <a:lumMod val="95000"/>
                  </a:schemeClr>
                </a:solidFill>
              </a:rPr>
              <a:t>Responses are selected based on psychological state</a:t>
            </a:r>
            <a:r>
              <a:rPr lang="en-US" sz="1800" b="1" dirty="0">
                <a:solidFill>
                  <a:schemeClr val="tx1">
                    <a:lumMod val="95000"/>
                  </a:schemeClr>
                </a:solidFill>
              </a:rPr>
              <a:t>.</a:t>
            </a:r>
            <a:endParaRPr lang="en-US" sz="2800" b="1" dirty="0">
              <a:solidFill>
                <a:schemeClr val="tx1">
                  <a:lumMod val="95000"/>
                </a:schemeClr>
              </a:solidFill>
            </a:endParaRPr>
          </a:p>
          <a:p>
            <a:pPr marL="0" indent="0" algn="l" rtl="0">
              <a:buNone/>
            </a:pPr>
            <a:endParaRPr lang="en-US" sz="2800" b="1" dirty="0">
              <a:solidFill>
                <a:schemeClr val="tx1">
                  <a:lumMod val="95000"/>
                </a:schemeClr>
              </a:solidFill>
            </a:endParaRPr>
          </a:p>
        </p:txBody>
      </p:sp>
    </p:spTree>
    <p:extLst>
      <p:ext uri="{BB962C8B-B14F-4D97-AF65-F5344CB8AC3E}">
        <p14:creationId xmlns:p14="http://schemas.microsoft.com/office/powerpoint/2010/main" val="50273368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739" y="2116608"/>
            <a:ext cx="7855661" cy="4512792"/>
          </a:xfrm>
          <a:prstGeom prst="rect">
            <a:avLst/>
          </a:prstGeom>
          <a:effectLst>
            <a:reflection blurRad="254000" stA="50000" endA="300" endPos="55000" dir="5400000" sy="-100000" algn="bl" rotWithShape="0"/>
          </a:effectLst>
        </p:spPr>
      </p:pic>
      <p:grpSp>
        <p:nvGrpSpPr>
          <p:cNvPr id="15" name="Group 14"/>
          <p:cNvGrpSpPr/>
          <p:nvPr/>
        </p:nvGrpSpPr>
        <p:grpSpPr>
          <a:xfrm>
            <a:off x="1219200" y="897166"/>
            <a:ext cx="7289175" cy="1239410"/>
            <a:chOff x="1483174" y="1818219"/>
            <a:chExt cx="9718900" cy="1239410"/>
          </a:xfrm>
        </p:grpSpPr>
        <p:sp>
          <p:nvSpPr>
            <p:cNvPr id="16" name="TextBox 15"/>
            <p:cNvSpPr txBox="1"/>
            <p:nvPr/>
          </p:nvSpPr>
          <p:spPr>
            <a:xfrm>
              <a:off x="1483174" y="1818219"/>
              <a:ext cx="8355621" cy="400110"/>
            </a:xfrm>
            <a:prstGeom prst="rect">
              <a:avLst/>
            </a:prstGeom>
            <a:noFill/>
            <a:effectLst>
              <a:outerShdw blurRad="50800" dist="12700" dir="2700000" algn="tl" rotWithShape="0">
                <a:prstClr val="black">
                  <a:alpha val="40000"/>
                </a:prstClr>
              </a:outerShdw>
            </a:effectLst>
          </p:spPr>
          <p:txBody>
            <a:bodyPr wrap="none" rtlCol="0">
              <a:spAutoFit/>
            </a:bodyPr>
            <a:lstStyle>
              <a:defPPr>
                <a:defRPr lang="en-US"/>
              </a:defPPr>
              <a:lvl1pPr marL="285750" indent="-285750">
                <a:buFont typeface="Arial" panose="020B0604020202020204" pitchFamily="34" charset="0"/>
                <a:buChar char="•"/>
                <a:defRPr sz="2000" b="1">
                  <a:solidFill>
                    <a:schemeClr val="tx1">
                      <a:lumMod val="95000"/>
                    </a:schemeClr>
                  </a:solidFill>
                </a:defRPr>
              </a:lvl1pPr>
            </a:lstStyle>
            <a:p>
              <a:r>
                <a:rPr lang="en-US" dirty="0"/>
                <a:t>Comparing the system with a human instructor.</a:t>
              </a:r>
            </a:p>
          </p:txBody>
        </p:sp>
        <p:sp>
          <p:nvSpPr>
            <p:cNvPr id="17" name="TextBox 16"/>
            <p:cNvSpPr txBox="1"/>
            <p:nvPr/>
          </p:nvSpPr>
          <p:spPr>
            <a:xfrm>
              <a:off x="1483174" y="2349743"/>
              <a:ext cx="9718900" cy="707886"/>
            </a:xfrm>
            <a:prstGeom prst="rect">
              <a:avLst/>
            </a:prstGeom>
            <a:noFill/>
            <a:effectLst>
              <a:outerShdw blurRad="50800" dist="12700" dir="2700000" algn="tl" rotWithShape="0">
                <a:prstClr val="black">
                  <a:alpha val="40000"/>
                </a:prstClr>
              </a:outerShdw>
            </a:effectLst>
          </p:spPr>
          <p:txBody>
            <a:bodyPr wrap="none" rtlCol="0">
              <a:spAutoFit/>
            </a:bodyPr>
            <a:lstStyle>
              <a:defPPr>
                <a:defRPr lang="en-US"/>
              </a:defPPr>
              <a:lvl1pPr marL="285750" indent="-285750">
                <a:buFont typeface="Arial" panose="020B0604020202020204" pitchFamily="34" charset="0"/>
                <a:buChar char="•"/>
                <a:defRPr sz="2000" b="1">
                  <a:solidFill>
                    <a:schemeClr val="tx1">
                      <a:lumMod val="95000"/>
                    </a:schemeClr>
                  </a:solidFill>
                </a:defRPr>
              </a:lvl1pPr>
            </a:lstStyle>
            <a:p>
              <a:r>
                <a:rPr lang="en-US" dirty="0"/>
                <a:t>VRSM behavior is similar to that of a human who plays </a:t>
              </a:r>
              <a:r>
                <a:rPr lang="en-US" dirty="0" smtClean="0"/>
                <a:t>t</a:t>
              </a:r>
            </a:p>
            <a:p>
              <a:pPr marL="0" indent="0">
                <a:buNone/>
              </a:pPr>
              <a:r>
                <a:rPr lang="en-US" dirty="0" smtClean="0"/>
                <a:t>     he </a:t>
              </a:r>
              <a:r>
                <a:rPr lang="en-US" dirty="0"/>
                <a:t>role of the suspect</a:t>
              </a:r>
            </a:p>
          </p:txBody>
        </p:sp>
      </p:grpSp>
    </p:spTree>
    <p:extLst>
      <p:ext uri="{BB962C8B-B14F-4D97-AF65-F5344CB8AC3E}">
        <p14:creationId xmlns:p14="http://schemas.microsoft.com/office/powerpoint/2010/main" val="339239035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dirty="0" smtClean="0"/>
              <a:t>Heuristics </a:t>
            </a:r>
            <a:endParaRPr lang="he-IL" dirty="0"/>
          </a:p>
        </p:txBody>
      </p:sp>
      <p:sp>
        <p:nvSpPr>
          <p:cNvPr id="3" name="Content Placeholder 2"/>
          <p:cNvSpPr>
            <a:spLocks noGrp="1"/>
          </p:cNvSpPr>
          <p:nvPr>
            <p:ph idx="1"/>
          </p:nvPr>
        </p:nvSpPr>
        <p:spPr/>
        <p:txBody>
          <a:bodyPr/>
          <a:lstStyle/>
          <a:p>
            <a:pPr algn="l" rtl="0"/>
            <a:r>
              <a:rPr lang="en-US" dirty="0" smtClean="0"/>
              <a:t>A lot of examples from </a:t>
            </a:r>
            <a:r>
              <a:rPr lang="en-US" i="1" u="sng" dirty="0" smtClean="0"/>
              <a:t>Economical settings</a:t>
            </a:r>
            <a:r>
              <a:rPr lang="en-US" dirty="0" smtClean="0"/>
              <a:t> (not only..)</a:t>
            </a:r>
            <a:endParaRPr lang="en-US" i="1" u="sng" dirty="0" smtClean="0"/>
          </a:p>
          <a:p>
            <a:pPr algn="l" rtl="0"/>
            <a:endParaRPr lang="en-US" dirty="0"/>
          </a:p>
          <a:p>
            <a:pPr algn="l" rtl="0"/>
            <a:r>
              <a:rPr lang="en-US" dirty="0"/>
              <a:t>There are several well-known (and well-studied) cognitive biases of human buyers (e.g., anchoring effect, Bandwagon Effect, etc</a:t>
            </a:r>
            <a:r>
              <a:rPr lang="en-US" dirty="0" smtClean="0"/>
              <a:t>.)</a:t>
            </a:r>
          </a:p>
          <a:p>
            <a:pPr algn="l" rtl="0"/>
            <a:endParaRPr lang="en-US" dirty="0" smtClean="0"/>
          </a:p>
          <a:p>
            <a:pPr algn="l" rtl="0"/>
            <a:r>
              <a:rPr lang="en-US" dirty="0"/>
              <a:t>Capitalizing on these human biases combined with economical search theory for selecting when and which information to disclose and what price to set</a:t>
            </a:r>
          </a:p>
          <a:p>
            <a:pPr algn="l" rtl="0"/>
            <a:endParaRPr lang="en-US" dirty="0"/>
          </a:p>
        </p:txBody>
      </p:sp>
    </p:spTree>
    <p:extLst>
      <p:ext uri="{BB962C8B-B14F-4D97-AF65-F5344CB8AC3E}">
        <p14:creationId xmlns:p14="http://schemas.microsoft.com/office/powerpoint/2010/main" val="134578448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Shopping</a:t>
            </a:r>
            <a:endParaRPr lang="he-IL" dirty="0"/>
          </a:p>
        </p:txBody>
      </p:sp>
      <p:sp>
        <p:nvSpPr>
          <p:cNvPr id="3" name="Content Placeholder 2"/>
          <p:cNvSpPr>
            <a:spLocks noGrp="1"/>
          </p:cNvSpPr>
          <p:nvPr>
            <p:ph idx="1"/>
          </p:nvPr>
        </p:nvSpPr>
        <p:spPr/>
        <p:txBody>
          <a:bodyPr/>
          <a:lstStyle/>
          <a:p>
            <a:pPr algn="l" rtl="0"/>
            <a:r>
              <a:rPr lang="en-US" sz="2800" dirty="0"/>
              <a:t>Display prices sequentially, adding some delay between any two </a:t>
            </a:r>
            <a:r>
              <a:rPr lang="en-US" sz="2800" dirty="0" smtClean="0"/>
              <a:t>prices.</a:t>
            </a:r>
            <a:endParaRPr lang="en-US" sz="2800" dirty="0"/>
          </a:p>
          <a:p>
            <a:pPr algn="l" rtl="0"/>
            <a:r>
              <a:rPr lang="en-US" dirty="0" smtClean="0"/>
              <a:t>Anchoring</a:t>
            </a:r>
          </a:p>
          <a:p>
            <a:pPr algn="l" rtl="0"/>
            <a:r>
              <a:rPr lang="en-US" dirty="0" smtClean="0"/>
              <a:t>Ordering</a:t>
            </a:r>
          </a:p>
          <a:p>
            <a:pPr algn="l" rtl="0"/>
            <a:r>
              <a:rPr lang="en-US" dirty="0" smtClean="0"/>
              <a:t>etc. </a:t>
            </a:r>
          </a:p>
          <a:p>
            <a:pPr marL="0" indent="0" algn="l" rtl="0">
              <a:buNone/>
            </a:pPr>
            <a:endParaRPr lang="en-US" dirty="0" smtClean="0"/>
          </a:p>
          <a:p>
            <a:pPr algn="l" rtl="0"/>
            <a:endParaRPr lang="en-US" dirty="0"/>
          </a:p>
          <a:p>
            <a:pPr algn="l" rtl="0"/>
            <a:endParaRPr lang="en-US" dirty="0" smtClean="0"/>
          </a:p>
          <a:p>
            <a:pPr algn="l" rtl="0"/>
            <a:endParaRPr lang="en-US" dirty="0"/>
          </a:p>
          <a:p>
            <a:pPr algn="l" rtl="0"/>
            <a:endParaRPr lang="he-IL" dirty="0"/>
          </a:p>
        </p:txBody>
      </p:sp>
      <p:sp>
        <p:nvSpPr>
          <p:cNvPr id="4" name="Rectangle 3"/>
          <p:cNvSpPr/>
          <p:nvPr/>
        </p:nvSpPr>
        <p:spPr>
          <a:xfrm>
            <a:off x="152400" y="5562600"/>
            <a:ext cx="8534400" cy="646331"/>
          </a:xfrm>
          <a:prstGeom prst="rect">
            <a:avLst/>
          </a:prstGeom>
        </p:spPr>
        <p:txBody>
          <a:bodyPr wrap="square">
            <a:spAutoFit/>
          </a:bodyPr>
          <a:lstStyle/>
          <a:p>
            <a:r>
              <a:rPr lang="en-US" dirty="0"/>
              <a:t>Hajaj et al. Enhancing comparison shopping agents through ordering and gradual information disclosure, JAAMAS 2017.</a:t>
            </a:r>
            <a:endParaRPr lang="he-IL" dirty="0"/>
          </a:p>
        </p:txBody>
      </p:sp>
      <p:sp>
        <p:nvSpPr>
          <p:cNvPr id="7" name="AutoShape 2" descr="תוצאת תמונה עבור ‪expedia‬‏"/>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8" name="AutoShape 4" descr="תוצאת תמונה עבור ‪expedia‬‏"/>
          <p:cNvSpPr>
            <a:spLocks noChangeAspect="1" noChangeArrowheads="1"/>
          </p:cNvSpPr>
          <p:nvPr/>
        </p:nvSpPr>
        <p:spPr bwMode="auto">
          <a:xfrm>
            <a:off x="9075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9222" name="Picture 6" descr="תוצאת תמונה עבור ‪ex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4822" y="4469348"/>
            <a:ext cx="1681503" cy="1242476"/>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תוצאת תמונה עבור ‪book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5900" y="2311399"/>
            <a:ext cx="3009900" cy="200660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תוצאת תמונה עבור ‪skyscann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0100" y="3886200"/>
            <a:ext cx="1485900" cy="14859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33350" y="6172200"/>
            <a:ext cx="8705850" cy="646331"/>
          </a:xfrm>
          <a:prstGeom prst="rect">
            <a:avLst/>
          </a:prstGeom>
        </p:spPr>
        <p:txBody>
          <a:bodyPr wrap="square">
            <a:spAutoFit/>
          </a:bodyPr>
          <a:lstStyle/>
          <a:p>
            <a:r>
              <a:rPr lang="en-US" dirty="0" smtClean="0"/>
              <a:t>Sarne et al. Improving Comparison Shopping Agents’ Competence through</a:t>
            </a:r>
            <a:br>
              <a:rPr lang="en-US" dirty="0" smtClean="0"/>
            </a:br>
            <a:r>
              <a:rPr lang="en-US" dirty="0" smtClean="0"/>
              <a:t>Selective Price Disclosure, Electronic Commerce Research and Applications 2015.</a:t>
            </a:r>
            <a:endParaRPr lang="he-IL" dirty="0"/>
          </a:p>
        </p:txBody>
      </p:sp>
    </p:spTree>
    <p:extLst>
      <p:ext uri="{BB962C8B-B14F-4D97-AF65-F5344CB8AC3E}">
        <p14:creationId xmlns:p14="http://schemas.microsoft.com/office/powerpoint/2010/main" val="141049221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cantoj\LOCALS~1\Temp\articulate\presenter\imgtemp\LofowktE_files\slide0001_image001.png"/>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cantoj\LOCALS~1\Temp\articulate\presenter\imgtemp\P0SipnAj_files\slide0001_image001.png"/>
</p:tagLst>
</file>

<file path=ppt/tags/tag3.xml><?xml version="1.0" encoding="utf-8"?>
<p:tagLst xmlns:a="http://schemas.openxmlformats.org/drawingml/2006/main" xmlns:r="http://schemas.openxmlformats.org/officeDocument/2006/relationships" xmlns:p="http://schemas.openxmlformats.org/presentationml/2006/main">
  <p:tag name="TIMING" val="|20.5|4.4|1.7|9.6|9.4"/>
</p:tagLst>
</file>

<file path=ppt/tags/tag4.xml><?xml version="1.0" encoding="utf-8"?>
<p:tagLst xmlns:a="http://schemas.openxmlformats.org/drawingml/2006/main" xmlns:r="http://schemas.openxmlformats.org/officeDocument/2006/relationships" xmlns:p="http://schemas.openxmlformats.org/presentationml/2006/main">
  <p:tag name="TIMING" val="|11.8|20.5|32.3"/>
</p:tagLst>
</file>

<file path=ppt/tags/tag5.xml><?xml version="1.0" encoding="utf-8"?>
<p:tagLst xmlns:a="http://schemas.openxmlformats.org/drawingml/2006/main" xmlns:r="http://schemas.openxmlformats.org/officeDocument/2006/relationships" xmlns:p="http://schemas.openxmlformats.org/presentationml/2006/main">
  <p:tag name="TIMING" val="|48.9|42|35.2"/>
</p:tagLst>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63736</TotalTime>
  <Words>8529</Words>
  <Application>Microsoft Office PowerPoint</Application>
  <PresentationFormat>On-screen Show (4:3)</PresentationFormat>
  <Paragraphs>1495</Paragraphs>
  <Slides>204</Slides>
  <Notes>63</Notes>
  <HiddenSlides>0</HiddenSlides>
  <MMClips>0</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204</vt:i4>
      </vt:variant>
    </vt:vector>
  </HeadingPairs>
  <TitlesOfParts>
    <vt:vector size="209" baseType="lpstr">
      <vt:lpstr>Custom Design</vt:lpstr>
      <vt:lpstr>Flow</vt:lpstr>
      <vt:lpstr>Equation</vt:lpstr>
      <vt:lpstr>Chart</vt:lpstr>
      <vt:lpstr>Bitmap Image</vt:lpstr>
      <vt:lpstr>   Predicting Human Decision-Making:  Tools of the Trade  Ariel Rosenfeld and Sarit Kraus Dept. of Computer Science Bar-Ilan University Israel   </vt:lpstr>
      <vt:lpstr>Sarit Kraus</vt:lpstr>
      <vt:lpstr>Ariel Rosenfeld</vt:lpstr>
      <vt:lpstr>AAAI 2017 Tutorial</vt:lpstr>
      <vt:lpstr>   Should have been: Human-Interacting Agents based on the Predicting Human Decision-Making:  Tools of the Trade  Ariel Rosenfeld and Sarit Kraus Dept. of Computer Science Bar-Ilan University Israel   </vt:lpstr>
      <vt:lpstr>Agenda</vt:lpstr>
      <vt:lpstr>Introduction to Human Decision Making</vt:lpstr>
      <vt:lpstr>Human Decision-Making</vt:lpstr>
      <vt:lpstr>Understanding DM</vt:lpstr>
      <vt:lpstr>PowerPoint Presentation</vt:lpstr>
      <vt:lpstr>Predicting DM</vt:lpstr>
      <vt:lpstr>PowerPoint Presentation</vt:lpstr>
      <vt:lpstr>What drives human DM?</vt:lpstr>
      <vt:lpstr>Role of the prediction agent</vt:lpstr>
      <vt:lpstr>Cooperative prediction agents</vt:lpstr>
      <vt:lpstr>Example: Robot Assistant</vt:lpstr>
      <vt:lpstr>Adversarial prediction agents</vt:lpstr>
      <vt:lpstr>Example:  Poker</vt:lpstr>
      <vt:lpstr>Partially Conflicting Interests</vt:lpstr>
      <vt:lpstr>Example: Economical Recommender Systems </vt:lpstr>
      <vt:lpstr>Physical vs. Software</vt:lpstr>
      <vt:lpstr>Active Actor vs. Observer</vt:lpstr>
      <vt:lpstr>Are People Predictable?</vt:lpstr>
      <vt:lpstr>Normative Prediction</vt:lpstr>
      <vt:lpstr>Are People Rational?</vt:lpstr>
      <vt:lpstr>Let’s try it ourselves!</vt:lpstr>
      <vt:lpstr>What happened here?</vt:lpstr>
      <vt:lpstr>Two Decision Makers</vt:lpstr>
      <vt:lpstr>PowerPoint Presentation</vt:lpstr>
      <vt:lpstr>What are we missing?</vt:lpstr>
      <vt:lpstr>Irrationality</vt:lpstr>
      <vt:lpstr>Irrationally Predictable?</vt:lpstr>
      <vt:lpstr>Irrationally Predictable?</vt:lpstr>
      <vt:lpstr>Heuristics</vt:lpstr>
      <vt:lpstr>Heuristics</vt:lpstr>
      <vt:lpstr>Albeit it does move</vt:lpstr>
      <vt:lpstr>Decision Theory (reminder) (How to make decisions)</vt:lpstr>
      <vt:lpstr>Basic Principle</vt:lpstr>
      <vt:lpstr>Game Theory</vt:lpstr>
      <vt:lpstr>Example </vt:lpstr>
      <vt:lpstr>Nash Equilibrium</vt:lpstr>
      <vt:lpstr>PowerPoint Presentation</vt:lpstr>
      <vt:lpstr>PowerPoint Presentation</vt:lpstr>
      <vt:lpstr> Exercise</vt:lpstr>
      <vt:lpstr>PowerPoint Presentation</vt:lpstr>
      <vt:lpstr>Extensive Form Game</vt:lpstr>
      <vt:lpstr>Example: Cuban Missile Crisis</vt:lpstr>
      <vt:lpstr>Subgame perfect equilibrium &amp; credible threats</vt:lpstr>
      <vt:lpstr>Does GT REALLY work?</vt:lpstr>
      <vt:lpstr>Other models that we won’t go over…</vt:lpstr>
      <vt:lpstr>Normative Prediction Use Cases</vt:lpstr>
      <vt:lpstr>Security Games</vt:lpstr>
      <vt:lpstr>LAX Airport Case</vt:lpstr>
      <vt:lpstr>ARMOR: Deployed at LAX 2007 </vt:lpstr>
      <vt:lpstr> Stackelberg security games (SSGs): defender vs adversary Defender’s optimal randomized strategy  </vt:lpstr>
      <vt:lpstr>LAX Based Game</vt:lpstr>
      <vt:lpstr>PowerPoint Presentation</vt:lpstr>
      <vt:lpstr>Security Games Status</vt:lpstr>
      <vt:lpstr>Are attackers really rational?</vt:lpstr>
      <vt:lpstr>Quantal Response</vt:lpstr>
      <vt:lpstr>PowerPoint Presentation</vt:lpstr>
      <vt:lpstr>Different values of λ</vt:lpstr>
      <vt:lpstr>One step further</vt:lpstr>
      <vt:lpstr>Bounded rationality of poachers </vt:lpstr>
      <vt:lpstr>Repeated games [Kar, 2015]</vt:lpstr>
      <vt:lpstr>WHY DOES GAME THEORY PERFORM BETTER HERE?</vt:lpstr>
      <vt:lpstr>Negotiations</vt:lpstr>
      <vt:lpstr>CT Game</vt:lpstr>
      <vt:lpstr>  The Contract Game  </vt:lpstr>
      <vt:lpstr>Negotiation</vt:lpstr>
      <vt:lpstr>Movement </vt:lpstr>
      <vt:lpstr>The Challenge:  Building an Agent that Can Play One of the Roles with People</vt:lpstr>
      <vt:lpstr>Sub-Game-Perfect-Equilibrium Agent</vt:lpstr>
      <vt:lpstr>Extensive Empirical Study:  Israel, U.S.A and China</vt:lpstr>
      <vt:lpstr>EQ CS Player’s Performance</vt:lpstr>
      <vt:lpstr>  EQ SPy Player’s Performance</vt:lpstr>
      <vt:lpstr>Human are Bounded Rational:  Do not Reach the Goal</vt:lpstr>
      <vt:lpstr>SPy EQ Agent Improvement</vt:lpstr>
      <vt:lpstr>Risk Averse Agent Results</vt:lpstr>
      <vt:lpstr>   Fishing Dispute</vt:lpstr>
      <vt:lpstr>Any Player gives an offer</vt:lpstr>
      <vt:lpstr> The Automated Negotiator Agent</vt:lpstr>
      <vt:lpstr>EQ Agent </vt:lpstr>
      <vt:lpstr>Heuristics</vt:lpstr>
      <vt:lpstr>PowerPoint Presentation</vt:lpstr>
      <vt:lpstr>Fishing Dispute: Conclusions</vt:lpstr>
      <vt:lpstr>Multi-issue negotiation (cont)</vt:lpstr>
      <vt:lpstr>Nego-Chat</vt:lpstr>
      <vt:lpstr>Revelation games</vt:lpstr>
      <vt:lpstr>Perfect Equilibrium (PE) Agent</vt:lpstr>
      <vt:lpstr>Performance of PEQ agent</vt:lpstr>
      <vt:lpstr>SIGAL Agent</vt:lpstr>
      <vt:lpstr>Performance</vt:lpstr>
      <vt:lpstr>Negotiation Agents Status</vt:lpstr>
      <vt:lpstr>Virtual Suspect to Train Investigators</vt:lpstr>
      <vt:lpstr>PowerPoint Presentation</vt:lpstr>
      <vt:lpstr>PowerPoint Presentation</vt:lpstr>
      <vt:lpstr>Heuristics </vt:lpstr>
      <vt:lpstr>Online Shopping</vt:lpstr>
      <vt:lpstr>Rational Voters</vt:lpstr>
      <vt:lpstr>Strategic Voting</vt:lpstr>
      <vt:lpstr>Descriptive Predication</vt:lpstr>
      <vt:lpstr>Recall that…</vt:lpstr>
      <vt:lpstr>Statistical</vt:lpstr>
      <vt:lpstr>Nevertheless…</vt:lpstr>
      <vt:lpstr>Approaches Part 1</vt:lpstr>
      <vt:lpstr>Approaches Part 2</vt:lpstr>
      <vt:lpstr>Temporal Aspects</vt:lpstr>
      <vt:lpstr>Setting</vt:lpstr>
      <vt:lpstr>But… It’s (supposed to be) easy!</vt:lpstr>
      <vt:lpstr>PowerPoint Presentation</vt:lpstr>
      <vt:lpstr>PowerPoint Presentation</vt:lpstr>
      <vt:lpstr>Prob. 1 - Deep Learning is an art</vt:lpstr>
      <vt:lpstr>Prob. 2 - Where is big data coming from?</vt:lpstr>
      <vt:lpstr>Computerized Agents that Interact with People: collecting data is tremendous work</vt:lpstr>
      <vt:lpstr>Task and Goal Oriented Data  Collection is Difficult</vt:lpstr>
      <vt:lpstr>Supervised learning</vt:lpstr>
      <vt:lpstr>Decision Tree for PlayTennis</vt:lpstr>
      <vt:lpstr>Top-Down Induction of Decision Trees ID3</vt:lpstr>
      <vt:lpstr>Perceptrons</vt:lpstr>
      <vt:lpstr>Perceptron Learning Algorithm</vt:lpstr>
      <vt:lpstr>ANN</vt:lpstr>
      <vt:lpstr>PowerPoint Presentation</vt:lpstr>
      <vt:lpstr>The Bayes Classifier</vt:lpstr>
      <vt:lpstr>The Bayes Classifier</vt:lpstr>
      <vt:lpstr>The Naïve Bayes Model</vt:lpstr>
      <vt:lpstr>Evolution in the real world</vt:lpstr>
      <vt:lpstr>PowerPoint Presentation</vt:lpstr>
      <vt:lpstr>Examples</vt:lpstr>
      <vt:lpstr>Cooperative Agents</vt:lpstr>
      <vt:lpstr>Time to Graduate?</vt:lpstr>
      <vt:lpstr>PowerPoint Presentation</vt:lpstr>
      <vt:lpstr>Predicting human argumentative behavior</vt:lpstr>
      <vt:lpstr>PowerPoint Presentation</vt:lpstr>
      <vt:lpstr>Argumentation Theory?</vt:lpstr>
      <vt:lpstr>Argumentation Theory?  Data Collection of 6 fictional Cases</vt:lpstr>
      <vt:lpstr>Argumentation Theory?</vt:lpstr>
      <vt:lpstr>Argumentation Theory? Transcription of Real Discussions</vt:lpstr>
      <vt:lpstr>PowerPoint Presentation</vt:lpstr>
      <vt:lpstr>Culture based?</vt:lpstr>
      <vt:lpstr>Transcription of Real Discussions</vt:lpstr>
      <vt:lpstr>Capital Punishment – Ranking</vt:lpstr>
      <vt:lpstr>Online Dating </vt:lpstr>
      <vt:lpstr>Rehabilitation Agents</vt:lpstr>
      <vt:lpstr>  </vt:lpstr>
      <vt:lpstr>Adversary agents</vt:lpstr>
      <vt:lpstr>Games</vt:lpstr>
      <vt:lpstr>Fraud Detection</vt:lpstr>
      <vt:lpstr>Insider threat</vt:lpstr>
      <vt:lpstr>Some history…</vt:lpstr>
      <vt:lpstr>PowerPoint Presentation</vt:lpstr>
      <vt:lpstr>Human Strategic Behaviour in Normal form games</vt:lpstr>
      <vt:lpstr>Altruism prediction</vt:lpstr>
      <vt:lpstr>Model Building</vt:lpstr>
      <vt:lpstr>What are the three groups?</vt:lpstr>
      <vt:lpstr>Combining Psychological Models</vt:lpstr>
      <vt:lpstr>Combining Behvaioral Science in ML</vt:lpstr>
      <vt:lpstr>PowerPoint Presentation</vt:lpstr>
      <vt:lpstr>What is x?</vt:lpstr>
      <vt:lpstr>PowerPoint Presentation</vt:lpstr>
      <vt:lpstr>Prediction Models In Practice</vt:lpstr>
      <vt:lpstr>Agent design</vt:lpstr>
      <vt:lpstr>From Prediction to Action</vt:lpstr>
      <vt:lpstr>Argumentation Recommendation Policies</vt:lpstr>
      <vt:lpstr>Agents</vt:lpstr>
      <vt:lpstr>Normalized Acceptance Rate</vt:lpstr>
      <vt:lpstr>User Satisfaction</vt:lpstr>
      <vt:lpstr>Partially Conflicting Interests</vt:lpstr>
      <vt:lpstr>PowerPoint Presentation</vt:lpstr>
      <vt:lpstr>Evaluation </vt:lpstr>
      <vt:lpstr>CT Game</vt:lpstr>
      <vt:lpstr>Interleaving Negotiations and actions: Color Trails (CT)</vt:lpstr>
      <vt:lpstr>An Influence Diagram-  Two rounds interaction</vt:lpstr>
      <vt:lpstr>Stefano V. Albrecht: predicting the type of the opponent</vt:lpstr>
      <vt:lpstr>PowerPoint Presentation</vt:lpstr>
      <vt:lpstr>PowerPoint Presentation</vt:lpstr>
      <vt:lpstr>PowerPoint Presentation</vt:lpstr>
      <vt:lpstr>PowerPoint Presentation</vt:lpstr>
      <vt:lpstr>PowerPoint Presentation</vt:lpstr>
      <vt:lpstr>Persuasion using POMDP</vt:lpstr>
      <vt:lpstr>Persuasive Dialog Optimization</vt:lpstr>
      <vt:lpstr>POMDP</vt:lpstr>
      <vt:lpstr>Experimental Setting</vt:lpstr>
      <vt:lpstr>Evaluation</vt:lpstr>
      <vt:lpstr>Robotics</vt:lpstr>
      <vt:lpstr>Human behavior for driving ML advancements</vt:lpstr>
      <vt:lpstr>Cooling a car’s interior</vt:lpstr>
      <vt:lpstr>Cooling a car’s interior</vt:lpstr>
      <vt:lpstr>Evaluation</vt:lpstr>
      <vt:lpstr>Predicting Decisions of Taxi Drivers for Improving Revenues</vt:lpstr>
      <vt:lpstr>PowerPoint Presentation</vt:lpstr>
      <vt:lpstr>Conclusions</vt:lpstr>
      <vt:lpstr>Step 1</vt:lpstr>
      <vt:lpstr>Step 2</vt:lpstr>
      <vt:lpstr>Step 3</vt:lpstr>
      <vt:lpstr>Step 4</vt:lpstr>
      <vt:lpstr>Step 5</vt:lpstr>
      <vt:lpstr>Challenge 1</vt:lpstr>
      <vt:lpstr>Challenge 2</vt:lpstr>
      <vt:lpstr>Challenge 3</vt:lpstr>
      <vt:lpstr>Challenge 4</vt:lpstr>
      <vt:lpstr>Take home message</vt:lpstr>
      <vt:lpstr>Thanks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 Proposal Business Intelligence  to Quickly Model Data</dc:title>
  <dc:creator>Avi Rosenfeld</dc:creator>
  <cp:lastModifiedBy>user</cp:lastModifiedBy>
  <cp:revision>1176</cp:revision>
  <dcterms:created xsi:type="dcterms:W3CDTF">2009-09-02T05:54:12Z</dcterms:created>
  <dcterms:modified xsi:type="dcterms:W3CDTF">2017-02-05T21:55:32Z</dcterms:modified>
</cp:coreProperties>
</file>